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0"/>
  </p:notesMasterIdLst>
  <p:sldIdLst>
    <p:sldId id="256" r:id="rId2"/>
    <p:sldId id="257" r:id="rId3"/>
    <p:sldId id="283" r:id="rId4"/>
    <p:sldId id="258" r:id="rId5"/>
    <p:sldId id="284" r:id="rId6"/>
    <p:sldId id="259" r:id="rId7"/>
    <p:sldId id="260" r:id="rId8"/>
    <p:sldId id="261" r:id="rId9"/>
    <p:sldId id="262" r:id="rId10"/>
    <p:sldId id="264" r:id="rId11"/>
    <p:sldId id="265" r:id="rId12"/>
    <p:sldId id="282" r:id="rId13"/>
    <p:sldId id="273" r:id="rId14"/>
    <p:sldId id="266" r:id="rId15"/>
    <p:sldId id="270" r:id="rId16"/>
    <p:sldId id="267" r:id="rId17"/>
    <p:sldId id="271" r:id="rId18"/>
    <p:sldId id="269" r:id="rId19"/>
    <p:sldId id="268" r:id="rId20"/>
    <p:sldId id="272" r:id="rId21"/>
    <p:sldId id="278" r:id="rId22"/>
    <p:sldId id="279" r:id="rId23"/>
    <p:sldId id="280" r:id="rId24"/>
    <p:sldId id="285" r:id="rId25"/>
    <p:sldId id="281" r:id="rId26"/>
    <p:sldId id="274" r:id="rId27"/>
    <p:sldId id="275" r:id="rId28"/>
    <p:sldId id="276" r:id="rId29"/>
    <p:sldId id="277"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545" r:id="rId290"/>
    <p:sldId id="546" r:id="rId291"/>
    <p:sldId id="547" r:id="rId292"/>
    <p:sldId id="548" r:id="rId293"/>
    <p:sldId id="549" r:id="rId294"/>
    <p:sldId id="550" r:id="rId295"/>
    <p:sldId id="551" r:id="rId296"/>
    <p:sldId id="552" r:id="rId297"/>
    <p:sldId id="553" r:id="rId298"/>
    <p:sldId id="554" r:id="rId299"/>
    <p:sldId id="555" r:id="rId300"/>
    <p:sldId id="556" r:id="rId301"/>
    <p:sldId id="557" r:id="rId302"/>
    <p:sldId id="558" r:id="rId303"/>
    <p:sldId id="559" r:id="rId304"/>
    <p:sldId id="560" r:id="rId305"/>
    <p:sldId id="561" r:id="rId306"/>
    <p:sldId id="562" r:id="rId307"/>
    <p:sldId id="563" r:id="rId308"/>
    <p:sldId id="564" r:id="rId309"/>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notesMaster" Target="notesMasters/notes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DD05E9-F42C-437C-BDCC-6E253B5C03E6}" type="datetimeFigureOut">
              <a:rPr lang="ru-RU" smtClean="0"/>
              <a:pPr/>
              <a:t>09.12.2019</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9D49FD-38BC-4956-98E7-44B36E3AC51C}" type="slidenum">
              <a:rPr lang="ru-RU" smtClean="0"/>
              <a:pPr/>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319D49FD-38BC-4956-98E7-44B36E3AC51C}" type="slidenum">
              <a:rPr lang="ru-RU" smtClean="0"/>
              <a:pPr/>
              <a:t>20</a:t>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A9D88196-950E-40D5-B9EB-55D7EA46F3C4}" type="slidenum">
              <a:rPr lang="ru-RU" smtClean="0"/>
              <a:pPr/>
              <a:t>161</a:t>
            </a:fld>
            <a:endParaRPr lang="ru-RU"/>
          </a:p>
        </p:txBody>
      </p:sp>
    </p:spTree>
    <p:extLst>
      <p:ext uri="{BB962C8B-B14F-4D97-AF65-F5344CB8AC3E}">
        <p14:creationId xmlns:p14="http://schemas.microsoft.com/office/powerpoint/2010/main" val="4151723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A9D88196-950E-40D5-B9EB-55D7EA46F3C4}" type="slidenum">
              <a:rPr lang="ru-RU" smtClean="0"/>
              <a:pPr/>
              <a:t>162</a:t>
            </a:fld>
            <a:endParaRPr lang="ru-RU"/>
          </a:p>
        </p:txBody>
      </p:sp>
    </p:spTree>
    <p:extLst>
      <p:ext uri="{BB962C8B-B14F-4D97-AF65-F5344CB8AC3E}">
        <p14:creationId xmlns:p14="http://schemas.microsoft.com/office/powerpoint/2010/main" val="1882708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A9D88196-950E-40D5-B9EB-55D7EA46F3C4}" type="slidenum">
              <a:rPr lang="ru-RU" smtClean="0"/>
              <a:pPr/>
              <a:t>163</a:t>
            </a:fld>
            <a:endParaRPr lang="ru-RU"/>
          </a:p>
        </p:txBody>
      </p:sp>
    </p:spTree>
    <p:extLst>
      <p:ext uri="{BB962C8B-B14F-4D97-AF65-F5344CB8AC3E}">
        <p14:creationId xmlns:p14="http://schemas.microsoft.com/office/powerpoint/2010/main" val="3559583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4BE35DCD-8296-4558-8209-CDD3CEAD7052}" type="slidenum">
              <a:rPr lang="ru-RU" smtClean="0"/>
              <a:pPr/>
              <a:t>226</a:t>
            </a:fld>
            <a:endParaRPr lang="ru-RU"/>
          </a:p>
        </p:txBody>
      </p:sp>
    </p:spTree>
    <p:extLst>
      <p:ext uri="{BB962C8B-B14F-4D97-AF65-F5344CB8AC3E}">
        <p14:creationId xmlns:p14="http://schemas.microsoft.com/office/powerpoint/2010/main" val="81487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4BE35DCD-8296-4558-8209-CDD3CEAD7052}" type="slidenum">
              <a:rPr lang="ru-RU" smtClean="0"/>
              <a:pPr/>
              <a:t>227</a:t>
            </a:fld>
            <a:endParaRPr lang="ru-RU"/>
          </a:p>
        </p:txBody>
      </p:sp>
    </p:spTree>
    <p:extLst>
      <p:ext uri="{BB962C8B-B14F-4D97-AF65-F5344CB8AC3E}">
        <p14:creationId xmlns:p14="http://schemas.microsoft.com/office/powerpoint/2010/main" val="3259822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461D7A9E-CB38-4FCB-B9FA-5A0A29BE5CD3}" type="slidenum">
              <a:rPr lang="ru-RU" smtClean="0"/>
              <a:pPr/>
              <a:t>254</a:t>
            </a:fld>
            <a:endParaRPr lang="ru-RU"/>
          </a:p>
        </p:txBody>
      </p:sp>
    </p:spTree>
    <p:extLst>
      <p:ext uri="{BB962C8B-B14F-4D97-AF65-F5344CB8AC3E}">
        <p14:creationId xmlns:p14="http://schemas.microsoft.com/office/powerpoint/2010/main" val="72754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461D7A9E-CB38-4FCB-B9FA-5A0A29BE5CD3}" type="slidenum">
              <a:rPr lang="ru-RU" smtClean="0"/>
              <a:pPr/>
              <a:t>276</a:t>
            </a:fld>
            <a:endParaRPr lang="ru-RU"/>
          </a:p>
        </p:txBody>
      </p:sp>
    </p:spTree>
    <p:extLst>
      <p:ext uri="{BB962C8B-B14F-4D97-AF65-F5344CB8AC3E}">
        <p14:creationId xmlns:p14="http://schemas.microsoft.com/office/powerpoint/2010/main" val="47076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3E676955-103B-41E6-9695-AB1892359149}" type="slidenum">
              <a:rPr lang="ru-RU" smtClean="0"/>
              <a:pPr/>
              <a:t>45</a:t>
            </a:fld>
            <a:endParaRPr lang="ru-RU"/>
          </a:p>
        </p:txBody>
      </p:sp>
    </p:spTree>
    <p:extLst>
      <p:ext uri="{BB962C8B-B14F-4D97-AF65-F5344CB8AC3E}">
        <p14:creationId xmlns:p14="http://schemas.microsoft.com/office/powerpoint/2010/main" val="1816285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4F24B610-4E1E-4B45-9E08-0BE0B649AB14}" type="slidenum">
              <a:rPr lang="ru-RU" smtClean="0"/>
              <a:pPr/>
              <a:t>58</a:t>
            </a:fld>
            <a:endParaRPr lang="ru-RU"/>
          </a:p>
        </p:txBody>
      </p:sp>
    </p:spTree>
    <p:extLst>
      <p:ext uri="{BB962C8B-B14F-4D97-AF65-F5344CB8AC3E}">
        <p14:creationId xmlns:p14="http://schemas.microsoft.com/office/powerpoint/2010/main" val="155203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4F24B610-4E1E-4B45-9E08-0BE0B649AB14}" type="slidenum">
              <a:rPr lang="ru-RU" smtClean="0"/>
              <a:pPr/>
              <a:t>60</a:t>
            </a:fld>
            <a:endParaRPr lang="ru-RU"/>
          </a:p>
        </p:txBody>
      </p:sp>
    </p:spTree>
    <p:extLst>
      <p:ext uri="{BB962C8B-B14F-4D97-AF65-F5344CB8AC3E}">
        <p14:creationId xmlns:p14="http://schemas.microsoft.com/office/powerpoint/2010/main" val="173753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169B0F1-E827-48D2-8444-B93916624FBE}" type="slidenum">
              <a:rPr lang="ru-RU" smtClean="0"/>
              <a:pPr/>
              <a:t>129</a:t>
            </a:fld>
            <a:endParaRPr lang="ru-RU"/>
          </a:p>
        </p:txBody>
      </p:sp>
    </p:spTree>
    <p:extLst>
      <p:ext uri="{BB962C8B-B14F-4D97-AF65-F5344CB8AC3E}">
        <p14:creationId xmlns:p14="http://schemas.microsoft.com/office/powerpoint/2010/main" val="103099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1D291007-4EC5-4B9D-A4DE-8A2B8AC3A241}" type="slidenum">
              <a:rPr lang="ru-RU" smtClean="0"/>
              <a:pPr/>
              <a:t>134</a:t>
            </a:fld>
            <a:endParaRPr lang="ru-RU"/>
          </a:p>
        </p:txBody>
      </p:sp>
    </p:spTree>
    <p:extLst>
      <p:ext uri="{BB962C8B-B14F-4D97-AF65-F5344CB8AC3E}">
        <p14:creationId xmlns:p14="http://schemas.microsoft.com/office/powerpoint/2010/main" val="122553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A9D88196-950E-40D5-B9EB-55D7EA46F3C4}" type="slidenum">
              <a:rPr lang="ru-RU" smtClean="0"/>
              <a:pPr/>
              <a:t>147</a:t>
            </a:fld>
            <a:endParaRPr lang="ru-RU"/>
          </a:p>
        </p:txBody>
      </p:sp>
    </p:spTree>
    <p:extLst>
      <p:ext uri="{BB962C8B-B14F-4D97-AF65-F5344CB8AC3E}">
        <p14:creationId xmlns:p14="http://schemas.microsoft.com/office/powerpoint/2010/main" val="842310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A9D88196-950E-40D5-B9EB-55D7EA46F3C4}" type="slidenum">
              <a:rPr lang="ru-RU" smtClean="0"/>
              <a:pPr/>
              <a:t>154</a:t>
            </a:fld>
            <a:endParaRPr lang="ru-RU"/>
          </a:p>
        </p:txBody>
      </p:sp>
    </p:spTree>
    <p:extLst>
      <p:ext uri="{BB962C8B-B14F-4D97-AF65-F5344CB8AC3E}">
        <p14:creationId xmlns:p14="http://schemas.microsoft.com/office/powerpoint/2010/main" val="784497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A9D88196-950E-40D5-B9EB-55D7EA46F3C4}" type="slidenum">
              <a:rPr lang="ru-RU" smtClean="0"/>
              <a:pPr/>
              <a:t>155</a:t>
            </a:fld>
            <a:endParaRPr lang="ru-RU"/>
          </a:p>
        </p:txBody>
      </p:sp>
    </p:spTree>
    <p:extLst>
      <p:ext uri="{BB962C8B-B14F-4D97-AF65-F5344CB8AC3E}">
        <p14:creationId xmlns:p14="http://schemas.microsoft.com/office/powerpoint/2010/main" val="1271003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D49E297-ACE5-4DB5-9755-7F8BA3E11915}" type="datetimeFigureOut">
              <a:rPr lang="ru-RU" smtClean="0"/>
              <a:pPr/>
              <a:t>09.12.2019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B505A32-7322-4DC6-A29F-C8FA1E180A8B}"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D49E297-ACE5-4DB5-9755-7F8BA3E11915}" type="datetimeFigureOut">
              <a:rPr lang="ru-RU" smtClean="0"/>
              <a:pPr/>
              <a:t>09.12.2019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B505A32-7322-4DC6-A29F-C8FA1E180A8B}"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D49E297-ACE5-4DB5-9755-7F8BA3E11915}" type="datetimeFigureOut">
              <a:rPr lang="ru-RU" smtClean="0"/>
              <a:pPr/>
              <a:t>09.12.2019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B505A32-7322-4DC6-A29F-C8FA1E180A8B}"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D49E297-ACE5-4DB5-9755-7F8BA3E11915}" type="datetimeFigureOut">
              <a:rPr lang="ru-RU" smtClean="0"/>
              <a:pPr/>
              <a:t>09.12.2019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B505A32-7322-4DC6-A29F-C8FA1E180A8B}"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D49E297-ACE5-4DB5-9755-7F8BA3E11915}" type="datetimeFigureOut">
              <a:rPr lang="ru-RU" smtClean="0"/>
              <a:pPr/>
              <a:t>09.12.2019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B505A32-7322-4DC6-A29F-C8FA1E180A8B}"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D49E297-ACE5-4DB5-9755-7F8BA3E11915}" type="datetimeFigureOut">
              <a:rPr lang="ru-RU" smtClean="0"/>
              <a:pPr/>
              <a:t>09.12.2019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B505A32-7322-4DC6-A29F-C8FA1E180A8B}"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D49E297-ACE5-4DB5-9755-7F8BA3E11915}" type="datetimeFigureOut">
              <a:rPr lang="ru-RU" smtClean="0"/>
              <a:pPr/>
              <a:t>09.12.2019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CB505A32-7322-4DC6-A29F-C8FA1E180A8B}"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D49E297-ACE5-4DB5-9755-7F8BA3E11915}" type="datetimeFigureOut">
              <a:rPr lang="ru-RU" smtClean="0"/>
              <a:pPr/>
              <a:t>09.12.2019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CB505A32-7322-4DC6-A29F-C8FA1E180A8B}"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D49E297-ACE5-4DB5-9755-7F8BA3E11915}" type="datetimeFigureOut">
              <a:rPr lang="ru-RU" smtClean="0"/>
              <a:pPr/>
              <a:t>09.12.2019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CB505A32-7322-4DC6-A29F-C8FA1E180A8B}"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D49E297-ACE5-4DB5-9755-7F8BA3E11915}" type="datetimeFigureOut">
              <a:rPr lang="ru-RU" smtClean="0"/>
              <a:pPr/>
              <a:t>09.12.2019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B505A32-7322-4DC6-A29F-C8FA1E180A8B}"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D49E297-ACE5-4DB5-9755-7F8BA3E11915}" type="datetimeFigureOut">
              <a:rPr lang="ru-RU" smtClean="0"/>
              <a:pPr/>
              <a:t>09.12.2019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B505A32-7322-4DC6-A29F-C8FA1E180A8B}"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9E297-ACE5-4DB5-9755-7F8BA3E11915}" type="datetimeFigureOut">
              <a:rPr lang="ru-RU" smtClean="0"/>
              <a:pPr/>
              <a:t>09.12.2019</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505A32-7322-4DC6-A29F-C8FA1E180A8B}"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0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hite55.ru/vboxubuntu.html" TargetMode="External"/><Relationship Id="rId2" Type="http://schemas.openxmlformats.org/officeDocument/2006/relationships/hyperlink" Target="http://ubuntu.ru/" TargetMode="External"/><Relationship Id="rId1" Type="http://schemas.openxmlformats.org/officeDocument/2006/relationships/slideLayout" Target="../slideLayouts/slideLayout2.xml"/><Relationship Id="rId4" Type="http://schemas.openxmlformats.org/officeDocument/2006/relationships/hyperlink" Target="http://www.youtube.com/watch?v=levQyUFpeEY"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geany.org/manual/current/index.html"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hyperlink" Target="https://www.opennet.ru/docs/RUS/lki/lki-5.html"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habr.com/ru/post/46648/" TargetMode="External"/><Relationship Id="rId1" Type="http://schemas.openxmlformats.org/officeDocument/2006/relationships/slideLayout" Target="../slideLayouts/slideLayout2.xml"/><Relationship Id="rId4" Type="http://schemas.openxmlformats.org/officeDocument/2006/relationships/hyperlink" Target="https://creately.com/ru" TargetMode="Externa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271.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kernel.or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linuxlib.ru/kuznetsov/glava_23.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ru.wikipedia.org/wiki/%D0%92%D0%B8%D1%80%D1%82%D1%83%D0%B0%D0%BB%D0%B8%D0%B7%D0%B0%D1%86%D0%B8%D1%8F_%D0%BD%D0%B0_%D1%83%D1%80%D0%BE%D0%B2%D0%BD%D0%B5_%D0%BE%D0%BF%D0%B5%D1%80%D0%B0%D1%86%D0%B8%D0%BE%D0%BD%D0%BD%D0%BE%D0%B9_%D1%81%D0%B8%D1%81%D1%82%D0%B5%D0%BC%D1%8B"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linux-foundation.org/en/Products" TargetMode="External"/><Relationship Id="rId2" Type="http://schemas.openxmlformats.org/officeDocument/2006/relationships/hyperlink" Target="http://www.linux-foundation.org/en/LSB"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14348" y="1857364"/>
            <a:ext cx="7772400" cy="2470157"/>
          </a:xfrm>
        </p:spPr>
        <p:txBody>
          <a:bodyPr>
            <a:normAutofit/>
          </a:bodyPr>
          <a:lstStyle/>
          <a:p>
            <a:r>
              <a:rPr lang="ru-RU" dirty="0"/>
              <a:t>ОРГАНИЗАЦИЯ ПРОЦЕССОВ И ПРОГРАММИРОВАНИЕ В СРЕДЕ </a:t>
            </a:r>
            <a:r>
              <a:rPr lang="en-GB" dirty="0"/>
              <a:t>LINUX</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fontScale="90000"/>
          </a:bodyPr>
          <a:lstStyle/>
          <a:p>
            <a:r>
              <a:rPr lang="ru-RU" dirty="0" smtClean="0"/>
              <a:t>Разделы стандарта </a:t>
            </a:r>
            <a:r>
              <a:rPr lang="en-GB" dirty="0" smtClean="0"/>
              <a:t>LSB</a:t>
            </a:r>
            <a:endParaRPr lang="ru-RU" dirty="0"/>
          </a:p>
        </p:txBody>
      </p:sp>
      <p:sp>
        <p:nvSpPr>
          <p:cNvPr id="3" name="Содержимое 2"/>
          <p:cNvSpPr>
            <a:spLocks noGrp="1"/>
          </p:cNvSpPr>
          <p:nvPr>
            <p:ph idx="1"/>
          </p:nvPr>
        </p:nvSpPr>
        <p:spPr>
          <a:xfrm>
            <a:off x="457200" y="1000108"/>
            <a:ext cx="8229600" cy="5286412"/>
          </a:xfrm>
        </p:spPr>
        <p:txBody>
          <a:bodyPr>
            <a:normAutofit fontScale="47500" lnSpcReduction="20000"/>
          </a:bodyPr>
          <a:lstStyle/>
          <a:p>
            <a:pPr>
              <a:buNone/>
            </a:pPr>
            <a:r>
              <a:rPr lang="ru-RU" b="1" dirty="0" smtClean="0"/>
              <a:t>Раздел </a:t>
            </a:r>
            <a:r>
              <a:rPr lang="ru-RU" b="1" dirty="0" err="1" smtClean="0"/>
              <a:t>Core</a:t>
            </a:r>
            <a:r>
              <a:rPr lang="ru-RU" b="1" dirty="0" smtClean="0"/>
              <a:t>: </a:t>
            </a:r>
          </a:p>
          <a:p>
            <a:pPr lvl="0"/>
            <a:r>
              <a:rPr lang="ru-RU" dirty="0" smtClean="0"/>
              <a:t>базовые требования; </a:t>
            </a:r>
          </a:p>
          <a:p>
            <a:pPr lvl="0"/>
            <a:r>
              <a:rPr lang="ru-RU" dirty="0" smtClean="0"/>
              <a:t>требования к формату исполнимых файлов; </a:t>
            </a:r>
          </a:p>
          <a:p>
            <a:pPr lvl="0"/>
            <a:r>
              <a:rPr lang="ru-RU" dirty="0" smtClean="0"/>
              <a:t>требования к базовому бинарному интерфейсу; </a:t>
            </a:r>
          </a:p>
          <a:p>
            <a:pPr lvl="0"/>
            <a:r>
              <a:rPr lang="ru-RU" dirty="0" smtClean="0"/>
              <a:t>требования к командам и утилитам; </a:t>
            </a:r>
          </a:p>
          <a:p>
            <a:pPr lvl="0"/>
            <a:r>
              <a:rPr lang="ru-RU" dirty="0" smtClean="0"/>
              <a:t>требования к устройству файловой системы; </a:t>
            </a:r>
          </a:p>
          <a:p>
            <a:pPr lvl="0"/>
            <a:r>
              <a:rPr lang="ru-RU" dirty="0" smtClean="0"/>
              <a:t>требования к процессу инициализации; </a:t>
            </a:r>
          </a:p>
          <a:p>
            <a:pPr lvl="0"/>
            <a:r>
              <a:rPr lang="ru-RU" dirty="0" smtClean="0"/>
              <a:t>требования к пользователям и группам; </a:t>
            </a:r>
          </a:p>
          <a:p>
            <a:pPr lvl="0"/>
            <a:r>
              <a:rPr lang="ru-RU" dirty="0" smtClean="0"/>
              <a:t>требования к инсталляции программного обеспечения. </a:t>
            </a:r>
          </a:p>
          <a:p>
            <a:pPr>
              <a:buNone/>
            </a:pPr>
            <a:r>
              <a:rPr lang="ru-RU" b="1" dirty="0" smtClean="0"/>
              <a:t>Раздел C++: </a:t>
            </a:r>
          </a:p>
          <a:p>
            <a:pPr lvl="0"/>
            <a:r>
              <a:rPr lang="ru-RU" dirty="0" smtClean="0"/>
              <a:t>представление C++ данных; </a:t>
            </a:r>
          </a:p>
          <a:p>
            <a:pPr lvl="0"/>
            <a:r>
              <a:rPr lang="ru-RU" dirty="0" smtClean="0"/>
              <a:t>правила преобразования идентификаторов; </a:t>
            </a:r>
          </a:p>
          <a:p>
            <a:pPr lvl="0"/>
            <a:r>
              <a:rPr lang="ru-RU" dirty="0" smtClean="0"/>
              <a:t>бинарный интерфейс базовых библиотек. </a:t>
            </a:r>
          </a:p>
          <a:p>
            <a:pPr>
              <a:buNone/>
            </a:pPr>
            <a:r>
              <a:rPr lang="ru-RU" b="1" dirty="0" smtClean="0"/>
              <a:t>Раздел </a:t>
            </a:r>
            <a:r>
              <a:rPr lang="ru-RU" b="1" dirty="0" err="1" smtClean="0"/>
              <a:t>Desktop</a:t>
            </a:r>
            <a:r>
              <a:rPr lang="ru-RU" b="1" dirty="0" smtClean="0"/>
              <a:t>: </a:t>
            </a:r>
          </a:p>
          <a:p>
            <a:pPr lvl="0"/>
            <a:r>
              <a:rPr lang="ru-RU" dirty="0" smtClean="0"/>
              <a:t>графические библиотеки (libX11, </a:t>
            </a:r>
            <a:r>
              <a:rPr lang="ru-RU" dirty="0" err="1" smtClean="0"/>
              <a:t>libSM</a:t>
            </a:r>
            <a:r>
              <a:rPr lang="ru-RU" dirty="0" smtClean="0"/>
              <a:t>, </a:t>
            </a:r>
            <a:r>
              <a:rPr lang="ru-RU" dirty="0" err="1" smtClean="0"/>
              <a:t>libICE</a:t>
            </a:r>
            <a:r>
              <a:rPr lang="ru-RU" dirty="0" smtClean="0"/>
              <a:t>, </a:t>
            </a:r>
            <a:r>
              <a:rPr lang="ru-RU" dirty="0" err="1" smtClean="0"/>
              <a:t>libXt</a:t>
            </a:r>
            <a:r>
              <a:rPr lang="ru-RU" dirty="0" smtClean="0"/>
              <a:t>, </a:t>
            </a:r>
            <a:r>
              <a:rPr lang="ru-RU" dirty="0" err="1" smtClean="0"/>
              <a:t>libXext</a:t>
            </a:r>
            <a:r>
              <a:rPr lang="ru-RU" dirty="0" smtClean="0"/>
              <a:t>, </a:t>
            </a:r>
            <a:r>
              <a:rPr lang="ru-RU" dirty="0" err="1" smtClean="0"/>
              <a:t>libXi</a:t>
            </a:r>
            <a:r>
              <a:rPr lang="ru-RU" dirty="0" smtClean="0"/>
              <a:t>); </a:t>
            </a:r>
          </a:p>
          <a:p>
            <a:pPr lvl="0"/>
            <a:r>
              <a:rPr lang="ru-RU" dirty="0" smtClean="0"/>
              <a:t>библиотеки </a:t>
            </a:r>
            <a:r>
              <a:rPr lang="ru-RU" dirty="0" err="1" smtClean="0"/>
              <a:t>OpenGL</a:t>
            </a:r>
            <a:r>
              <a:rPr lang="ru-RU" dirty="0" smtClean="0"/>
              <a:t> (</a:t>
            </a:r>
            <a:r>
              <a:rPr lang="ru-RU" dirty="0" err="1" smtClean="0"/>
              <a:t>libGL</a:t>
            </a:r>
            <a:r>
              <a:rPr lang="ru-RU" dirty="0" smtClean="0"/>
              <a:t>); </a:t>
            </a:r>
          </a:p>
          <a:p>
            <a:pPr lvl="0"/>
            <a:r>
              <a:rPr lang="ru-RU" dirty="0" smtClean="0"/>
              <a:t>библиотеки PNG (libpng12); </a:t>
            </a:r>
          </a:p>
          <a:p>
            <a:pPr lvl="0"/>
            <a:r>
              <a:rPr lang="ru-RU" dirty="0" smtClean="0"/>
              <a:t>библиотеки JPEG (</a:t>
            </a:r>
            <a:r>
              <a:rPr lang="ru-RU" dirty="0" err="1" smtClean="0"/>
              <a:t>libjpeg</a:t>
            </a:r>
            <a:r>
              <a:rPr lang="ru-RU" dirty="0" smtClean="0"/>
              <a:t>); </a:t>
            </a:r>
          </a:p>
          <a:p>
            <a:pPr lvl="0"/>
            <a:r>
              <a:rPr lang="ru-RU" dirty="0" smtClean="0"/>
              <a:t>библиотеки конфигурирования шрифтов (</a:t>
            </a:r>
            <a:r>
              <a:rPr lang="ru-RU" dirty="0" err="1" smtClean="0"/>
              <a:t>libfontconfig</a:t>
            </a:r>
            <a:r>
              <a:rPr lang="ru-RU" dirty="0" smtClean="0"/>
              <a:t>); </a:t>
            </a:r>
          </a:p>
          <a:p>
            <a:pPr lvl="0"/>
            <a:r>
              <a:rPr lang="ru-RU" dirty="0" smtClean="0"/>
              <a:t>библиотеки семейства GTK+ (libglib-2.0, libgobject-2.0, libgmodule-2.0, libatk-1.0, libpango-1.0); </a:t>
            </a:r>
          </a:p>
          <a:p>
            <a:pPr lvl="0"/>
            <a:r>
              <a:rPr lang="ru-RU" dirty="0" smtClean="0"/>
              <a:t>библиотека Qt3 (</a:t>
            </a:r>
            <a:r>
              <a:rPr lang="ru-RU" dirty="0" err="1" smtClean="0"/>
              <a:t>libqt-mt</a:t>
            </a:r>
            <a:r>
              <a:rPr lang="ru-RU" dirty="0" smtClean="0"/>
              <a:t>); </a:t>
            </a:r>
          </a:p>
          <a:p>
            <a:pPr lvl="0"/>
            <a:r>
              <a:rPr lang="ru-RU" dirty="0" smtClean="0"/>
              <a:t>библиотека XML2 (libxml2). </a:t>
            </a:r>
          </a:p>
          <a:p>
            <a:pPr lvl="0"/>
            <a:endParaRPr lang="ru-RU" dirty="0" smtClean="0"/>
          </a:p>
          <a:p>
            <a:pPr lvl="0"/>
            <a:endParaRPr lang="ru-RU" dirty="0" smtClean="0"/>
          </a:p>
          <a:p>
            <a:pPr>
              <a:buNone/>
            </a:pPr>
            <a:endParaRPr lang="ru-RU"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Определение задачи для запуска</a:t>
            </a:r>
            <a:endParaRPr lang="ru-RU" dirty="0"/>
          </a:p>
        </p:txBody>
      </p:sp>
      <p:pic>
        <p:nvPicPr>
          <p:cNvPr id="21506" name="Picture 2" descr="http://www.ibm.com/developerworks/ru/library/l-scheduler/figure1.gif"/>
          <p:cNvPicPr>
            <a:picLocks noChangeAspect="1" noChangeArrowheads="1"/>
          </p:cNvPicPr>
          <p:nvPr/>
        </p:nvPicPr>
        <p:blipFill>
          <a:blip r:embed="rId2" cstate="print"/>
          <a:srcRect/>
          <a:stretch>
            <a:fillRect/>
          </a:stretch>
        </p:blipFill>
        <p:spPr bwMode="auto">
          <a:xfrm>
            <a:off x="3714744" y="1628800"/>
            <a:ext cx="5214974" cy="4657720"/>
          </a:xfrm>
          <a:prstGeom prst="rect">
            <a:avLst/>
          </a:prstGeom>
          <a:noFill/>
        </p:spPr>
      </p:pic>
      <p:pic>
        <p:nvPicPr>
          <p:cNvPr id="5" name="Picture 2"/>
          <p:cNvPicPr>
            <a:picLocks noChangeAspect="1" noChangeArrowheads="1"/>
          </p:cNvPicPr>
          <p:nvPr/>
        </p:nvPicPr>
        <p:blipFill>
          <a:blip r:embed="rId3" cstate="print"/>
          <a:srcRect/>
          <a:stretch>
            <a:fillRect/>
          </a:stretch>
        </p:blipFill>
        <p:spPr bwMode="auto">
          <a:xfrm>
            <a:off x="467544" y="2564904"/>
            <a:ext cx="1771650" cy="1209675"/>
          </a:xfrm>
          <a:prstGeom prst="rect">
            <a:avLst/>
          </a:prstGeom>
          <a:noFill/>
          <a:ln w="9525">
            <a:noFill/>
            <a:miter lim="800000"/>
            <a:headEnd/>
            <a:tailEnd/>
          </a:ln>
        </p:spPr>
      </p:pic>
      <p:sp>
        <p:nvSpPr>
          <p:cNvPr id="6" name="Прямоугольник 5"/>
          <p:cNvSpPr/>
          <p:nvPr/>
        </p:nvSpPr>
        <p:spPr>
          <a:xfrm>
            <a:off x="539552" y="1772816"/>
            <a:ext cx="2304256" cy="646331"/>
          </a:xfrm>
          <a:prstGeom prst="rect">
            <a:avLst/>
          </a:prstGeom>
        </p:spPr>
        <p:txBody>
          <a:bodyPr wrap="square">
            <a:spAutoFit/>
          </a:bodyPr>
          <a:lstStyle/>
          <a:p>
            <a:r>
              <a:rPr lang="ru-RU" dirty="0" smtClean="0"/>
              <a:t>Массив приоритетов</a:t>
            </a:r>
          </a:p>
          <a:p>
            <a:r>
              <a:rPr lang="ru-RU" dirty="0" smtClean="0"/>
              <a:t>длиной 140 бит</a:t>
            </a:r>
            <a:endParaRPr lang="ru-RU" dirty="0"/>
          </a:p>
        </p:txBody>
      </p:sp>
      <p:pic>
        <p:nvPicPr>
          <p:cNvPr id="21507" name="Picture 3"/>
          <p:cNvPicPr>
            <a:picLocks noChangeAspect="1" noChangeArrowheads="1"/>
          </p:cNvPicPr>
          <p:nvPr/>
        </p:nvPicPr>
        <p:blipFill>
          <a:blip r:embed="rId4" cstate="print"/>
          <a:srcRect/>
          <a:stretch>
            <a:fillRect/>
          </a:stretch>
        </p:blipFill>
        <p:spPr bwMode="auto">
          <a:xfrm>
            <a:off x="2123728" y="3717032"/>
            <a:ext cx="447675" cy="381000"/>
          </a:xfrm>
          <a:prstGeom prst="rect">
            <a:avLst/>
          </a:prstGeom>
          <a:noFill/>
          <a:ln w="9525">
            <a:noFill/>
            <a:miter lim="800000"/>
            <a:headEnd/>
            <a:tailEnd/>
          </a:ln>
        </p:spPr>
      </p:pic>
      <p:sp>
        <p:nvSpPr>
          <p:cNvPr id="8" name="Прямоугольник 7"/>
          <p:cNvSpPr/>
          <p:nvPr/>
        </p:nvSpPr>
        <p:spPr>
          <a:xfrm>
            <a:off x="1979712" y="4077072"/>
            <a:ext cx="1456424" cy="584775"/>
          </a:xfrm>
          <a:prstGeom prst="rect">
            <a:avLst/>
          </a:prstGeom>
        </p:spPr>
        <p:txBody>
          <a:bodyPr wrap="none">
            <a:spAutoFit/>
          </a:bodyPr>
          <a:lstStyle/>
          <a:p>
            <a:pPr algn="ctr"/>
            <a:r>
              <a:rPr lang="ru-RU" sz="1600" dirty="0" smtClean="0"/>
              <a:t>Бит 139 </a:t>
            </a:r>
          </a:p>
          <a:p>
            <a:pPr algn="ctr"/>
            <a:r>
              <a:rPr lang="ru-RU" sz="1600" dirty="0" smtClean="0"/>
              <a:t>приоритет 139</a:t>
            </a:r>
            <a:endParaRPr lang="ru-RU" sz="1600" dirty="0"/>
          </a:p>
        </p:txBody>
      </p:sp>
    </p:spTree>
    <p:extLst>
      <p:ext uri="{BB962C8B-B14F-4D97-AF65-F5344CB8AC3E}">
        <p14:creationId xmlns:p14="http://schemas.microsoft.com/office/powerpoint/2010/main" val="8342679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a:bodyPr>
          <a:lstStyle/>
          <a:p>
            <a:r>
              <a:rPr lang="ru-RU" sz="3200" dirty="0" smtClean="0"/>
              <a:t>Синхронизация работы предков и потомков</a:t>
            </a:r>
            <a:endParaRPr lang="ru-RU" sz="3200" dirty="0"/>
          </a:p>
        </p:txBody>
      </p:sp>
      <p:sp>
        <p:nvSpPr>
          <p:cNvPr id="3" name="Содержимое 2"/>
          <p:cNvSpPr>
            <a:spLocks noGrp="1"/>
          </p:cNvSpPr>
          <p:nvPr>
            <p:ph idx="1"/>
          </p:nvPr>
        </p:nvSpPr>
        <p:spPr>
          <a:xfrm>
            <a:off x="457200" y="980729"/>
            <a:ext cx="8229600" cy="2304255"/>
          </a:xfrm>
        </p:spPr>
        <p:txBody>
          <a:bodyPr>
            <a:normAutofit fontScale="77500" lnSpcReduction="20000"/>
          </a:bodyPr>
          <a:lstStyle/>
          <a:p>
            <a:pPr>
              <a:buNone/>
            </a:pPr>
            <a:r>
              <a:rPr lang="en-US" b="1" dirty="0" err="1" smtClean="0"/>
              <a:t>pid_t</a:t>
            </a:r>
            <a:r>
              <a:rPr lang="en-US" b="1" dirty="0" smtClean="0"/>
              <a:t> wait(</a:t>
            </a:r>
            <a:r>
              <a:rPr lang="en-US" b="1" dirty="0" err="1" smtClean="0"/>
              <a:t>int</a:t>
            </a:r>
            <a:r>
              <a:rPr lang="en-US" b="1" dirty="0" smtClean="0"/>
              <a:t> *status)</a:t>
            </a:r>
            <a:r>
              <a:rPr lang="ru-RU" b="1" dirty="0" smtClean="0"/>
              <a:t>; </a:t>
            </a:r>
            <a:r>
              <a:rPr lang="ru-RU" dirty="0" smtClean="0"/>
              <a:t>- приостанавливает выполнение текущего процесса до завершения какого-либо из его процессов-потомков и возвращает  </a:t>
            </a:r>
            <a:r>
              <a:rPr lang="en-US" dirty="0" err="1" smtClean="0"/>
              <a:t>pid</a:t>
            </a:r>
            <a:r>
              <a:rPr lang="ru-RU" dirty="0" smtClean="0"/>
              <a:t> завершившегося процесса (-1 когда не имеет потомков).</a:t>
            </a:r>
          </a:p>
          <a:p>
            <a:pPr>
              <a:buNone/>
            </a:pPr>
            <a:r>
              <a:rPr lang="en-US" dirty="0" smtClean="0"/>
              <a:t>status</a:t>
            </a:r>
            <a:r>
              <a:rPr lang="ru-RU" dirty="0" smtClean="0"/>
              <a:t> – если не NULL, то он указывает на переменную, в которую заносится состояние завершившегося процесса.</a:t>
            </a:r>
            <a:r>
              <a:rPr lang="en-US" dirty="0" smtClean="0"/>
              <a:t> </a:t>
            </a:r>
            <a:endParaRPr lang="ru-RU" dirty="0" smtClean="0"/>
          </a:p>
        </p:txBody>
      </p:sp>
      <p:pic>
        <p:nvPicPr>
          <p:cNvPr id="2050" name="Picture 2" descr="http://life-prog.ru/man/l2_1_ris_sig.jpg"/>
          <p:cNvPicPr>
            <a:picLocks noChangeAspect="1" noChangeArrowheads="1"/>
          </p:cNvPicPr>
          <p:nvPr/>
        </p:nvPicPr>
        <p:blipFill>
          <a:blip r:embed="rId2" cstate="print"/>
          <a:srcRect/>
          <a:stretch>
            <a:fillRect/>
          </a:stretch>
        </p:blipFill>
        <p:spPr bwMode="auto">
          <a:xfrm>
            <a:off x="1571604" y="5229200"/>
            <a:ext cx="4429156" cy="1200196"/>
          </a:xfrm>
          <a:prstGeom prst="rect">
            <a:avLst/>
          </a:prstGeom>
          <a:noFill/>
        </p:spPr>
      </p:pic>
      <p:sp>
        <p:nvSpPr>
          <p:cNvPr id="5" name="Прямоугольник 4"/>
          <p:cNvSpPr/>
          <p:nvPr/>
        </p:nvSpPr>
        <p:spPr>
          <a:xfrm>
            <a:off x="539552" y="3356992"/>
            <a:ext cx="8136904" cy="369332"/>
          </a:xfrm>
          <a:prstGeom prst="rect">
            <a:avLst/>
          </a:prstGeom>
        </p:spPr>
        <p:txBody>
          <a:bodyPr wrap="square">
            <a:spAutoFit/>
          </a:bodyPr>
          <a:lstStyle/>
          <a:p>
            <a:r>
              <a:rPr lang="ru-RU" dirty="0" smtClean="0"/>
              <a:t>Если процесс завершился при помощи вызова функции </a:t>
            </a:r>
            <a:r>
              <a:rPr lang="ru-RU" dirty="0" err="1" smtClean="0"/>
              <a:t>exit</a:t>
            </a:r>
            <a:r>
              <a:rPr lang="ru-RU" dirty="0" smtClean="0"/>
              <a:t>()</a:t>
            </a:r>
            <a:endParaRPr lang="ru-RU" dirty="0"/>
          </a:p>
        </p:txBody>
      </p:sp>
      <p:pic>
        <p:nvPicPr>
          <p:cNvPr id="2052" name="Picture 4" descr="http://life-prog.ru/man/l2_1_ris_exit.jpg"/>
          <p:cNvPicPr>
            <a:picLocks noChangeAspect="1" noChangeArrowheads="1"/>
          </p:cNvPicPr>
          <p:nvPr/>
        </p:nvPicPr>
        <p:blipFill>
          <a:blip r:embed="rId3" cstate="print"/>
          <a:srcRect/>
          <a:stretch>
            <a:fillRect/>
          </a:stretch>
        </p:blipFill>
        <p:spPr bwMode="auto">
          <a:xfrm>
            <a:off x="1619672" y="3789040"/>
            <a:ext cx="4381088" cy="925844"/>
          </a:xfrm>
          <a:prstGeom prst="rect">
            <a:avLst/>
          </a:prstGeom>
          <a:noFill/>
        </p:spPr>
      </p:pic>
      <p:sp>
        <p:nvSpPr>
          <p:cNvPr id="7" name="Прямоугольник 6"/>
          <p:cNvSpPr/>
          <p:nvPr/>
        </p:nvSpPr>
        <p:spPr>
          <a:xfrm>
            <a:off x="611560" y="4725144"/>
            <a:ext cx="3929024" cy="369332"/>
          </a:xfrm>
          <a:prstGeom prst="rect">
            <a:avLst/>
          </a:prstGeom>
        </p:spPr>
        <p:txBody>
          <a:bodyPr wrap="none">
            <a:spAutoFit/>
          </a:bodyPr>
          <a:lstStyle/>
          <a:p>
            <a:r>
              <a:rPr lang="ru-RU" dirty="0" smtClean="0"/>
              <a:t>Если процесс был завершен сигналом</a:t>
            </a:r>
            <a:endParaRPr lang="ru-RU" dirty="0"/>
          </a:p>
        </p:txBody>
      </p:sp>
      <p:sp>
        <p:nvSpPr>
          <p:cNvPr id="8" name="TextBox 7"/>
          <p:cNvSpPr txBox="1"/>
          <p:nvPr/>
        </p:nvSpPr>
        <p:spPr>
          <a:xfrm>
            <a:off x="4000496" y="5857892"/>
            <a:ext cx="2143140" cy="461665"/>
          </a:xfrm>
          <a:prstGeom prst="rect">
            <a:avLst/>
          </a:prstGeom>
          <a:noFill/>
        </p:spPr>
        <p:txBody>
          <a:bodyPr wrap="square" rtlCol="0">
            <a:spAutoFit/>
          </a:bodyPr>
          <a:lstStyle/>
          <a:p>
            <a:r>
              <a:rPr lang="en-US" sz="1200" dirty="0" smtClean="0"/>
              <a:t>Core </a:t>
            </a:r>
            <a:r>
              <a:rPr lang="ru-RU" sz="1200" dirty="0" smtClean="0"/>
              <a:t>файл создается при падении программы</a:t>
            </a:r>
            <a:endParaRPr lang="ru-RU" sz="1200" dirty="0"/>
          </a:p>
        </p:txBody>
      </p:sp>
    </p:spTree>
    <p:extLst>
      <p:ext uri="{BB962C8B-B14F-4D97-AF65-F5344CB8AC3E}">
        <p14:creationId xmlns:p14="http://schemas.microsoft.com/office/powerpoint/2010/main" val="1615165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274638"/>
            <a:ext cx="8424936" cy="778098"/>
          </a:xfrm>
        </p:spPr>
        <p:txBody>
          <a:bodyPr>
            <a:normAutofit/>
          </a:bodyPr>
          <a:lstStyle/>
          <a:p>
            <a:r>
              <a:rPr lang="ru-RU" sz="3600" dirty="0" smtClean="0"/>
              <a:t>Цикл ожидания завершения потомков</a:t>
            </a:r>
            <a:endParaRPr lang="ru-RU" sz="3600" dirty="0"/>
          </a:p>
        </p:txBody>
      </p:sp>
      <p:sp>
        <p:nvSpPr>
          <p:cNvPr id="3" name="Содержимое 2"/>
          <p:cNvSpPr>
            <a:spLocks noGrp="1"/>
          </p:cNvSpPr>
          <p:nvPr>
            <p:ph idx="1"/>
          </p:nvPr>
        </p:nvSpPr>
        <p:spPr>
          <a:xfrm>
            <a:off x="323528" y="1052736"/>
            <a:ext cx="8568952" cy="5328592"/>
          </a:xfrm>
        </p:spPr>
        <p:txBody>
          <a:bodyPr>
            <a:normAutofit fontScale="85000" lnSpcReduction="10000"/>
          </a:bodyPr>
          <a:lstStyle/>
          <a:p>
            <a:pPr>
              <a:buNone/>
            </a:pPr>
            <a:r>
              <a:rPr lang="ru-RU" i="1" dirty="0" err="1" smtClean="0"/>
              <a:t>int</a:t>
            </a:r>
            <a:r>
              <a:rPr lang="ru-RU" dirty="0" smtClean="0"/>
              <a:t> pid1, pid2; /* идентификаторы процессов-потомков */ </a:t>
            </a:r>
          </a:p>
          <a:p>
            <a:pPr>
              <a:buNone/>
            </a:pPr>
            <a:r>
              <a:rPr lang="ru-RU" i="1" dirty="0" err="1" smtClean="0"/>
              <a:t>int</a:t>
            </a:r>
            <a:r>
              <a:rPr lang="ru-RU" dirty="0" smtClean="0"/>
              <a:t> </a:t>
            </a:r>
            <a:r>
              <a:rPr lang="ru-RU" dirty="0" err="1" smtClean="0"/>
              <a:t>status</a:t>
            </a:r>
            <a:r>
              <a:rPr lang="ru-RU" dirty="0" smtClean="0"/>
              <a:t>;/* статус завершения процесса-потомка */ </a:t>
            </a:r>
          </a:p>
          <a:p>
            <a:pPr>
              <a:buNone/>
            </a:pPr>
            <a:r>
              <a:rPr lang="ru-RU" i="1" dirty="0" err="1" smtClean="0"/>
              <a:t>int</a:t>
            </a:r>
            <a:r>
              <a:rPr lang="ru-RU" dirty="0" smtClean="0"/>
              <a:t> </a:t>
            </a:r>
            <a:r>
              <a:rPr lang="ru-RU" dirty="0" err="1" smtClean="0"/>
              <a:t>ret</a:t>
            </a:r>
            <a:r>
              <a:rPr lang="ru-RU" dirty="0" smtClean="0"/>
              <a:t> = 0;/* текущий возврат системного вызова </a:t>
            </a:r>
            <a:r>
              <a:rPr lang="ru-RU" dirty="0" err="1" smtClean="0"/>
              <a:t>wait</a:t>
            </a:r>
            <a:r>
              <a:rPr lang="ru-RU" dirty="0" smtClean="0"/>
              <a:t> */ </a:t>
            </a:r>
          </a:p>
          <a:p>
            <a:pPr>
              <a:buNone/>
            </a:pPr>
            <a:r>
              <a:rPr lang="en-US" i="1" dirty="0" smtClean="0"/>
              <a:t>while</a:t>
            </a:r>
            <a:r>
              <a:rPr lang="en-US" dirty="0" smtClean="0"/>
              <a:t>((ret = </a:t>
            </a:r>
            <a:r>
              <a:rPr lang="en-US" b="1" dirty="0" smtClean="0"/>
              <a:t>wait</a:t>
            </a:r>
            <a:r>
              <a:rPr lang="en-US" dirty="0" smtClean="0"/>
              <a:t>(&amp;status)) != (-1)) {    </a:t>
            </a:r>
            <a:endParaRPr lang="ru-RU" dirty="0" smtClean="0"/>
          </a:p>
          <a:p>
            <a:pPr>
              <a:buNone/>
            </a:pPr>
            <a:r>
              <a:rPr lang="en-US" dirty="0" smtClean="0"/>
              <a:t>/* </a:t>
            </a:r>
            <a:r>
              <a:rPr lang="ru-RU" dirty="0" smtClean="0"/>
              <a:t>обработка завершения 1-го потомка */    </a:t>
            </a:r>
          </a:p>
          <a:p>
            <a:pPr>
              <a:buNone/>
            </a:pPr>
            <a:r>
              <a:rPr lang="en-US" i="1" dirty="0" smtClean="0"/>
              <a:t>if</a:t>
            </a:r>
            <a:r>
              <a:rPr lang="en-US" dirty="0" smtClean="0"/>
              <a:t>(ret == pid1)     </a:t>
            </a:r>
            <a:endParaRPr lang="ru-RU" dirty="0" smtClean="0"/>
          </a:p>
          <a:p>
            <a:pPr>
              <a:buNone/>
            </a:pPr>
            <a:r>
              <a:rPr lang="en-US" dirty="0" smtClean="0"/>
              <a:t>.....................................    </a:t>
            </a:r>
            <a:endParaRPr lang="ru-RU" dirty="0" smtClean="0"/>
          </a:p>
          <a:p>
            <a:pPr>
              <a:buNone/>
            </a:pPr>
            <a:r>
              <a:rPr lang="en-US" dirty="0" smtClean="0"/>
              <a:t>/* </a:t>
            </a:r>
            <a:r>
              <a:rPr lang="ru-RU" dirty="0" smtClean="0"/>
              <a:t>обработка завершения 2-го потомка */    </a:t>
            </a:r>
          </a:p>
          <a:p>
            <a:pPr>
              <a:buNone/>
            </a:pPr>
            <a:r>
              <a:rPr lang="en-US" i="1" dirty="0" smtClean="0"/>
              <a:t>if</a:t>
            </a:r>
            <a:r>
              <a:rPr lang="en-US" dirty="0" smtClean="0"/>
              <a:t>(ret == pid2)    </a:t>
            </a:r>
            <a:endParaRPr lang="ru-RU" dirty="0" smtClean="0"/>
          </a:p>
          <a:p>
            <a:pPr>
              <a:buNone/>
            </a:pPr>
            <a:r>
              <a:rPr lang="en-US" dirty="0" smtClean="0"/>
              <a:t>.....................................    </a:t>
            </a:r>
            <a:endParaRPr lang="ru-RU" dirty="0" smtClean="0"/>
          </a:p>
          <a:p>
            <a:pPr>
              <a:buNone/>
            </a:pPr>
            <a:r>
              <a:rPr lang="en-US" dirty="0" smtClean="0"/>
              <a:t>} /*while */</a:t>
            </a:r>
            <a:endParaRPr lang="ru-RU" dirty="0"/>
          </a:p>
        </p:txBody>
      </p:sp>
    </p:spTree>
    <p:extLst>
      <p:ext uri="{BB962C8B-B14F-4D97-AF65-F5344CB8AC3E}">
        <p14:creationId xmlns:p14="http://schemas.microsoft.com/office/powerpoint/2010/main" val="27583530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sz="3200" dirty="0" smtClean="0"/>
              <a:t>Ожидание </a:t>
            </a:r>
            <a:r>
              <a:rPr lang="ru-RU" sz="3200" smtClean="0"/>
              <a:t>завершения процесса без </a:t>
            </a:r>
            <a:r>
              <a:rPr lang="ru-RU" sz="3200" dirty="0" smtClean="0"/>
              <a:t>цикла</a:t>
            </a:r>
            <a:endParaRPr lang="ru-RU" sz="3200" dirty="0"/>
          </a:p>
        </p:txBody>
      </p:sp>
      <p:sp>
        <p:nvSpPr>
          <p:cNvPr id="3" name="Содержимое 2"/>
          <p:cNvSpPr>
            <a:spLocks noGrp="1"/>
          </p:cNvSpPr>
          <p:nvPr>
            <p:ph idx="1"/>
          </p:nvPr>
        </p:nvSpPr>
        <p:spPr>
          <a:xfrm>
            <a:off x="457200" y="857232"/>
            <a:ext cx="8229600" cy="5857916"/>
          </a:xfrm>
        </p:spPr>
        <p:txBody>
          <a:bodyPr>
            <a:normAutofit fontScale="62500" lnSpcReduction="20000"/>
          </a:bodyPr>
          <a:lstStyle/>
          <a:p>
            <a:pPr>
              <a:buNone/>
            </a:pPr>
            <a:r>
              <a:rPr lang="en-US" b="1" dirty="0" err="1" smtClean="0"/>
              <a:t>pid_t</a:t>
            </a:r>
            <a:r>
              <a:rPr lang="en-US" b="1" dirty="0" smtClean="0"/>
              <a:t> </a:t>
            </a:r>
            <a:r>
              <a:rPr lang="en-US" b="1" dirty="0" err="1" smtClean="0"/>
              <a:t>waitpid</a:t>
            </a:r>
            <a:r>
              <a:rPr lang="en-US" b="1" dirty="0" smtClean="0"/>
              <a:t>(</a:t>
            </a:r>
            <a:r>
              <a:rPr lang="en-US" b="1" dirty="0" err="1" smtClean="0"/>
              <a:t>pid_t</a:t>
            </a:r>
            <a:r>
              <a:rPr lang="en-US" b="1" dirty="0" smtClean="0"/>
              <a:t> </a:t>
            </a:r>
            <a:r>
              <a:rPr lang="en-US" b="1" dirty="0" err="1" smtClean="0"/>
              <a:t>pid</a:t>
            </a:r>
            <a:r>
              <a:rPr lang="en-US" b="1" dirty="0" smtClean="0"/>
              <a:t>, </a:t>
            </a:r>
            <a:r>
              <a:rPr lang="en-US" b="1" dirty="0" err="1" smtClean="0"/>
              <a:t>int</a:t>
            </a:r>
            <a:r>
              <a:rPr lang="en-US" b="1" dirty="0" smtClean="0"/>
              <a:t> *status, </a:t>
            </a:r>
            <a:r>
              <a:rPr lang="en-US" b="1" dirty="0" err="1" smtClean="0"/>
              <a:t>int</a:t>
            </a:r>
            <a:r>
              <a:rPr lang="en-US" b="1" dirty="0" smtClean="0"/>
              <a:t> options);</a:t>
            </a:r>
            <a:endParaRPr lang="ru-RU" b="1" dirty="0" smtClean="0"/>
          </a:p>
          <a:p>
            <a:pPr marL="0">
              <a:buNone/>
            </a:pPr>
            <a:r>
              <a:rPr lang="ru-RU" dirty="0" smtClean="0"/>
              <a:t>Приостанавливает выполнение текущего процесса до завершения заданного процесса или проверяет завершение заданного процесса.</a:t>
            </a:r>
          </a:p>
          <a:p>
            <a:pPr marL="0">
              <a:buNone/>
            </a:pPr>
            <a:r>
              <a:rPr lang="ru-RU" dirty="0" smtClean="0"/>
              <a:t>Если </a:t>
            </a:r>
            <a:r>
              <a:rPr lang="ru-RU" dirty="0" err="1" smtClean="0"/>
              <a:t>pid</a:t>
            </a:r>
            <a:r>
              <a:rPr lang="ru-RU" dirty="0" smtClean="0"/>
              <a:t> &gt; 0, то он задает PID процесса, завершение которого ожидается. </a:t>
            </a:r>
            <a:br>
              <a:rPr lang="ru-RU" dirty="0" smtClean="0"/>
            </a:br>
            <a:r>
              <a:rPr lang="ru-RU" dirty="0" smtClean="0"/>
              <a:t>Если </a:t>
            </a:r>
            <a:r>
              <a:rPr lang="ru-RU" dirty="0" err="1" smtClean="0"/>
              <a:t>pid</a:t>
            </a:r>
            <a:r>
              <a:rPr lang="ru-RU" dirty="0" smtClean="0"/>
              <a:t> = 0, то ожидает/проверяет завершение любого процесса той группы, к которой принадлежит текущий процесс. </a:t>
            </a:r>
            <a:br>
              <a:rPr lang="ru-RU" dirty="0" smtClean="0"/>
            </a:br>
            <a:r>
              <a:rPr lang="ru-RU" dirty="0" smtClean="0"/>
              <a:t>Если </a:t>
            </a:r>
            <a:r>
              <a:rPr lang="ru-RU" dirty="0" err="1" smtClean="0"/>
              <a:t>pid</a:t>
            </a:r>
            <a:r>
              <a:rPr lang="ru-RU" dirty="0" smtClean="0"/>
              <a:t> &lt; 0, то ожидает/проверяет завершение любого дочернего процесса, идентификатор группы процессов которого равен абсолютному значению </a:t>
            </a:r>
            <a:r>
              <a:rPr lang="ru-RU" i="1" dirty="0" err="1" smtClean="0"/>
              <a:t>pid</a:t>
            </a:r>
            <a:r>
              <a:rPr lang="ru-RU" dirty="0" smtClean="0"/>
              <a:t>. </a:t>
            </a:r>
          </a:p>
          <a:p>
            <a:pPr marL="0">
              <a:buNone/>
            </a:pPr>
            <a:r>
              <a:rPr lang="ru-RU" b="1" dirty="0" err="1" smtClean="0"/>
              <a:t>оptions</a:t>
            </a:r>
            <a:r>
              <a:rPr lang="ru-RU" b="1" dirty="0" smtClean="0"/>
              <a:t>:</a:t>
            </a:r>
            <a:r>
              <a:rPr lang="ru-RU" dirty="0" smtClean="0"/>
              <a:t>   </a:t>
            </a:r>
          </a:p>
          <a:p>
            <a:pPr marL="0">
              <a:buNone/>
            </a:pPr>
            <a:r>
              <a:rPr lang="ru-RU" dirty="0" smtClean="0"/>
              <a:t>WNOHANG - не приостанавливать текущий процесс, если проверяемый процесс не завершился;  </a:t>
            </a:r>
          </a:p>
          <a:p>
            <a:pPr marL="0">
              <a:buNone/>
            </a:pPr>
            <a:r>
              <a:rPr lang="ru-RU" dirty="0" smtClean="0"/>
              <a:t>WUNTRACED - не приостанавливать текущий процесс также для потомков, которые завершились, но о состоянии которых еще не доложено; </a:t>
            </a:r>
          </a:p>
          <a:p>
            <a:pPr marL="0">
              <a:buNone/>
            </a:pPr>
            <a:r>
              <a:rPr lang="ru-RU" dirty="0" smtClean="0"/>
              <a:t>0 - определяет переход в ожидание, если проверяемый процесс не завершился. </a:t>
            </a:r>
            <a:endParaRPr lang="en-US" dirty="0" smtClean="0"/>
          </a:p>
          <a:p>
            <a:pPr marL="0">
              <a:buNone/>
            </a:pPr>
            <a:r>
              <a:rPr lang="ru-RU" b="1" dirty="0" smtClean="0"/>
              <a:t>Возвращает: </a:t>
            </a:r>
          </a:p>
          <a:p>
            <a:pPr marL="0">
              <a:buNone/>
            </a:pPr>
            <a:r>
              <a:rPr lang="ru-RU" dirty="0" smtClean="0"/>
              <a:t>Идентификатор дочернего процесса, который завершил выполнение.</a:t>
            </a:r>
          </a:p>
          <a:p>
            <a:pPr marL="0">
              <a:buNone/>
            </a:pPr>
            <a:r>
              <a:rPr lang="ru-RU" dirty="0" smtClean="0"/>
              <a:t>-1 в случае ошибки или нуль, если использовался </a:t>
            </a:r>
            <a:r>
              <a:rPr lang="ru-RU" b="1" dirty="0" smtClean="0"/>
              <a:t>WNOHANG</a:t>
            </a:r>
            <a:r>
              <a:rPr lang="ru-RU" dirty="0" smtClean="0"/>
              <a:t>, но ни один дочерний процесс еще не завершил выполнение</a:t>
            </a:r>
            <a:endParaRPr lang="ru-RU" dirty="0"/>
          </a:p>
        </p:txBody>
      </p:sp>
    </p:spTree>
    <p:extLst>
      <p:ext uri="{BB962C8B-B14F-4D97-AF65-F5344CB8AC3E}">
        <p14:creationId xmlns:p14="http://schemas.microsoft.com/office/powerpoint/2010/main" val="137996801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ru-RU" sz="3200" dirty="0" smtClean="0"/>
              <a:t>Пример использование </a:t>
            </a:r>
            <a:r>
              <a:rPr lang="ru-RU" sz="3200" dirty="0" err="1" smtClean="0"/>
              <a:t>waitpid</a:t>
            </a:r>
            <a:endParaRPr lang="ru-RU" sz="3200" dirty="0"/>
          </a:p>
        </p:txBody>
      </p:sp>
      <p:sp>
        <p:nvSpPr>
          <p:cNvPr id="3" name="Содержимое 2"/>
          <p:cNvSpPr>
            <a:spLocks noGrp="1"/>
          </p:cNvSpPr>
          <p:nvPr>
            <p:ph idx="1"/>
          </p:nvPr>
        </p:nvSpPr>
        <p:spPr>
          <a:xfrm>
            <a:off x="457200" y="764704"/>
            <a:ext cx="8229600" cy="5904656"/>
          </a:xfrm>
        </p:spPr>
        <p:txBody>
          <a:bodyPr>
            <a:noAutofit/>
          </a:bodyPr>
          <a:lstStyle/>
          <a:p>
            <a:pPr hangingPunct="0">
              <a:buNone/>
            </a:pPr>
            <a:r>
              <a:rPr lang="en-US" sz="1000" b="1" dirty="0" smtClean="0"/>
              <a:t>#include &lt;</a:t>
            </a:r>
            <a:r>
              <a:rPr lang="en-US" sz="1000" b="1" dirty="0" err="1" smtClean="0"/>
              <a:t>stdio.h</a:t>
            </a:r>
            <a:r>
              <a:rPr lang="en-US" sz="1000" b="1" dirty="0" smtClean="0"/>
              <a:t>&gt;</a:t>
            </a:r>
            <a:endParaRPr lang="ru-RU" sz="1000" dirty="0" smtClean="0"/>
          </a:p>
          <a:p>
            <a:pPr hangingPunct="0">
              <a:buNone/>
            </a:pPr>
            <a:r>
              <a:rPr lang="en-US" sz="1000" b="1" dirty="0" smtClean="0"/>
              <a:t>#include &lt;sys/</a:t>
            </a:r>
            <a:r>
              <a:rPr lang="en-US" sz="1000" b="1" dirty="0" err="1" smtClean="0"/>
              <a:t>wait.h</a:t>
            </a:r>
            <a:r>
              <a:rPr lang="en-US" sz="1000" b="1" dirty="0" smtClean="0"/>
              <a:t>&gt;</a:t>
            </a:r>
            <a:endParaRPr lang="ru-RU" sz="1000" dirty="0" smtClean="0"/>
          </a:p>
          <a:p>
            <a:pPr hangingPunct="0">
              <a:buNone/>
            </a:pPr>
            <a:r>
              <a:rPr lang="en-US" sz="1000" b="1" dirty="0" err="1" smtClean="0"/>
              <a:t>int</a:t>
            </a:r>
            <a:r>
              <a:rPr lang="en-US" sz="1000" b="1" dirty="0" smtClean="0"/>
              <a:t> main()</a:t>
            </a:r>
            <a:r>
              <a:rPr lang="ru-RU" sz="1000" b="1" dirty="0" smtClean="0"/>
              <a:t> </a:t>
            </a:r>
            <a:r>
              <a:rPr lang="en-US" sz="1000" b="1" dirty="0" smtClean="0"/>
              <a:t>{</a:t>
            </a:r>
            <a:endParaRPr lang="ru-RU" sz="1000" dirty="0" smtClean="0"/>
          </a:p>
          <a:p>
            <a:pPr hangingPunct="0">
              <a:buNone/>
            </a:pPr>
            <a:r>
              <a:rPr lang="en-US" sz="1000" b="1" dirty="0" smtClean="0"/>
              <a:t>  </a:t>
            </a:r>
            <a:r>
              <a:rPr lang="en-US" sz="1000" b="1" dirty="0" err="1" smtClean="0"/>
              <a:t>int</a:t>
            </a:r>
            <a:r>
              <a:rPr lang="en-US" sz="1000" b="1" dirty="0" smtClean="0"/>
              <a:t> status1,status2;</a:t>
            </a:r>
            <a:endParaRPr lang="ru-RU" sz="1000" dirty="0" smtClean="0"/>
          </a:p>
          <a:p>
            <a:pPr hangingPunct="0">
              <a:buNone/>
            </a:pPr>
            <a:r>
              <a:rPr lang="en-US" sz="1000" b="1" dirty="0" smtClean="0"/>
              <a:t>  </a:t>
            </a:r>
            <a:r>
              <a:rPr lang="en-US" sz="1000" b="1" dirty="0" err="1" smtClean="0"/>
              <a:t>ipid_t</a:t>
            </a:r>
            <a:r>
              <a:rPr lang="en-US" sz="1000" b="1" smtClean="0"/>
              <a:t> child1,child2</a:t>
            </a:r>
            <a:r>
              <a:rPr lang="en-US" sz="1000" b="1" dirty="0" smtClean="0"/>
              <a:t>;</a:t>
            </a:r>
            <a:endParaRPr lang="ru-RU" sz="1000" dirty="0" smtClean="0"/>
          </a:p>
          <a:p>
            <a:pPr hangingPunct="0">
              <a:buNone/>
            </a:pPr>
            <a:r>
              <a:rPr lang="en-US" sz="1000" b="1" dirty="0" smtClean="0"/>
              <a:t>  </a:t>
            </a:r>
            <a:r>
              <a:rPr lang="en-US" sz="1000" b="1" dirty="0" err="1" smtClean="0"/>
              <a:t>int</a:t>
            </a:r>
            <a:r>
              <a:rPr lang="en-US" sz="1000" b="1" dirty="0" smtClean="0"/>
              <a:t> p1, p2, t;</a:t>
            </a:r>
            <a:endParaRPr lang="ru-RU" sz="1000" dirty="0" smtClean="0"/>
          </a:p>
          <a:p>
            <a:pPr hangingPunct="0">
              <a:buNone/>
            </a:pPr>
            <a:r>
              <a:rPr lang="en-US" sz="1000" b="1" dirty="0" smtClean="0"/>
              <a:t>  </a:t>
            </a:r>
            <a:r>
              <a:rPr lang="ru-RU" sz="1000" b="1" dirty="0" smtClean="0"/>
              <a:t>child1=fork(); </a:t>
            </a:r>
            <a:r>
              <a:rPr lang="ru-RU" sz="1000" dirty="0" smtClean="0"/>
              <a:t>/* Порождение первого потомка*/</a:t>
            </a:r>
          </a:p>
          <a:p>
            <a:pPr hangingPunct="0">
              <a:buNone/>
            </a:pPr>
            <a:r>
              <a:rPr lang="ru-RU" sz="1000" b="1" dirty="0" smtClean="0"/>
              <a:t>  </a:t>
            </a:r>
            <a:r>
              <a:rPr lang="ru-RU" sz="1000" b="1" dirty="0" err="1" smtClean="0"/>
              <a:t>if</a:t>
            </a:r>
            <a:r>
              <a:rPr lang="ru-RU" sz="1000" b="1" dirty="0" smtClean="0"/>
              <a:t> (!child1)          { /*</a:t>
            </a:r>
            <a:r>
              <a:rPr lang="ru-RU" sz="1000" dirty="0" smtClean="0"/>
              <a:t> Операторы потомка 1</a:t>
            </a:r>
            <a:r>
              <a:rPr lang="ru-RU" sz="1000" b="1" dirty="0" smtClean="0"/>
              <a:t> */        </a:t>
            </a:r>
            <a:endParaRPr lang="ru-RU" sz="1000" dirty="0" smtClean="0"/>
          </a:p>
          <a:p>
            <a:pPr hangingPunct="0">
              <a:buNone/>
            </a:pPr>
            <a:r>
              <a:rPr lang="ru-RU" sz="1000" b="1" dirty="0" smtClean="0"/>
              <a:t>          </a:t>
            </a:r>
            <a:r>
              <a:rPr lang="ru-RU" sz="1000" b="1" dirty="0" err="1" smtClean="0"/>
              <a:t>sleep</a:t>
            </a:r>
            <a:r>
              <a:rPr lang="ru-RU" sz="1000" b="1" dirty="0" smtClean="0"/>
              <a:t>(10);  </a:t>
            </a:r>
            <a:r>
              <a:rPr lang="ru-RU" sz="1000" dirty="0" smtClean="0"/>
              <a:t>/* Задержка работы первого потомка  на 10 с */</a:t>
            </a:r>
          </a:p>
          <a:p>
            <a:pPr hangingPunct="0">
              <a:buNone/>
            </a:pPr>
            <a:r>
              <a:rPr lang="ru-RU" sz="1000" b="1" dirty="0" smtClean="0"/>
              <a:t>          </a:t>
            </a:r>
            <a:r>
              <a:rPr lang="ru-RU" sz="1000" b="1" dirty="0" err="1" smtClean="0"/>
              <a:t>exit</a:t>
            </a:r>
            <a:r>
              <a:rPr lang="ru-RU" sz="1000" b="1" dirty="0" smtClean="0"/>
              <a:t>(10); </a:t>
            </a:r>
            <a:r>
              <a:rPr lang="ru-RU" sz="1000" dirty="0" smtClean="0"/>
              <a:t>/* Завершение работы первого потомка и передача кода завершения   предку*/</a:t>
            </a:r>
          </a:p>
          <a:p>
            <a:pPr hangingPunct="0">
              <a:buNone/>
            </a:pPr>
            <a:r>
              <a:rPr lang="ru-RU" sz="1000" b="1" dirty="0" smtClean="0"/>
              <a:t>         }   </a:t>
            </a:r>
            <a:r>
              <a:rPr lang="ru-RU" sz="1000" b="1" dirty="0" err="1" smtClean="0"/>
              <a:t>else</a:t>
            </a:r>
            <a:r>
              <a:rPr lang="ru-RU" sz="1000" b="1" dirty="0" smtClean="0"/>
              <a:t> /* </a:t>
            </a:r>
            <a:r>
              <a:rPr lang="ru-RU" sz="1000" dirty="0" smtClean="0"/>
              <a:t>Предок</a:t>
            </a:r>
            <a:r>
              <a:rPr lang="ru-RU" sz="1000" b="1" dirty="0" smtClean="0"/>
              <a:t> */</a:t>
            </a:r>
            <a:endParaRPr lang="ru-RU" sz="1000" dirty="0" smtClean="0"/>
          </a:p>
          <a:p>
            <a:pPr hangingPunct="0">
              <a:buNone/>
            </a:pPr>
            <a:r>
              <a:rPr lang="ru-RU" sz="1000" b="1" dirty="0" smtClean="0"/>
              <a:t>     </a:t>
            </a:r>
            <a:r>
              <a:rPr lang="ru-RU" sz="1000" b="1" dirty="0" err="1" smtClean="0"/>
              <a:t>if</a:t>
            </a:r>
            <a:r>
              <a:rPr lang="ru-RU" sz="1000" b="1" dirty="0" smtClean="0"/>
              <a:t> (child1!=-1) {</a:t>
            </a:r>
            <a:endParaRPr lang="ru-RU" sz="1000" dirty="0" smtClean="0"/>
          </a:p>
          <a:p>
            <a:pPr hangingPunct="0">
              <a:buNone/>
            </a:pPr>
            <a:r>
              <a:rPr lang="ru-RU" sz="1000" b="1" dirty="0" smtClean="0"/>
              <a:t>        child2=fork();  /* </a:t>
            </a:r>
            <a:r>
              <a:rPr lang="ru-RU" sz="1000" dirty="0" smtClean="0"/>
              <a:t>Порождение второго потомка </a:t>
            </a:r>
            <a:r>
              <a:rPr lang="ru-RU" sz="1000" b="1" dirty="0" smtClean="0"/>
              <a:t>*/</a:t>
            </a:r>
            <a:endParaRPr lang="ru-RU" sz="1000" dirty="0" smtClean="0"/>
          </a:p>
          <a:p>
            <a:pPr hangingPunct="0">
              <a:buNone/>
            </a:pPr>
            <a:r>
              <a:rPr lang="ru-RU" sz="1000" b="1" dirty="0" smtClean="0"/>
              <a:t>        </a:t>
            </a:r>
            <a:r>
              <a:rPr lang="ru-RU" sz="1000" b="1" dirty="0" err="1" smtClean="0"/>
              <a:t>if</a:t>
            </a:r>
            <a:r>
              <a:rPr lang="ru-RU" sz="1000" b="1" dirty="0" smtClean="0"/>
              <a:t> (!child2)  { /*</a:t>
            </a:r>
            <a:r>
              <a:rPr lang="ru-RU" sz="1000" dirty="0" smtClean="0"/>
              <a:t> Операторы потомка 2</a:t>
            </a:r>
            <a:r>
              <a:rPr lang="ru-RU" sz="1000" b="1" dirty="0" smtClean="0"/>
              <a:t> */</a:t>
            </a:r>
            <a:endParaRPr lang="ru-RU" sz="1000" dirty="0" smtClean="0"/>
          </a:p>
          <a:p>
            <a:pPr hangingPunct="0">
              <a:buNone/>
            </a:pPr>
            <a:r>
              <a:rPr lang="ru-RU" sz="1000" b="1" dirty="0" smtClean="0"/>
              <a:t>           </a:t>
            </a:r>
            <a:r>
              <a:rPr lang="ru-RU" sz="1000" b="1" dirty="0" err="1" smtClean="0"/>
              <a:t>sleep</a:t>
            </a:r>
            <a:r>
              <a:rPr lang="ru-RU" sz="1000" b="1" dirty="0" smtClean="0"/>
              <a:t>(20); </a:t>
            </a:r>
            <a:r>
              <a:rPr lang="ru-RU" sz="1000" dirty="0" smtClean="0"/>
              <a:t>/* Задержка работы второго потомка на 20 с */</a:t>
            </a:r>
          </a:p>
          <a:p>
            <a:pPr hangingPunct="0">
              <a:buNone/>
            </a:pPr>
            <a:r>
              <a:rPr lang="ru-RU" sz="1000" b="1" dirty="0" smtClean="0"/>
              <a:t>           </a:t>
            </a:r>
            <a:r>
              <a:rPr lang="ru-RU" sz="1000" b="1" dirty="0" err="1" smtClean="0"/>
              <a:t>exit</a:t>
            </a:r>
            <a:r>
              <a:rPr lang="ru-RU" sz="1000" b="1" dirty="0" smtClean="0"/>
              <a:t>(20); </a:t>
            </a:r>
            <a:r>
              <a:rPr lang="ru-RU" sz="1000" dirty="0" smtClean="0"/>
              <a:t>/* Завершение работы второго потомка и передача кода завершения   предку*/</a:t>
            </a:r>
          </a:p>
          <a:p>
            <a:pPr hangingPunct="0">
              <a:buNone/>
            </a:pPr>
            <a:r>
              <a:rPr lang="ru-RU" sz="1000" b="1" dirty="0" smtClean="0"/>
              <a:t>          }</a:t>
            </a:r>
            <a:endParaRPr lang="ru-RU" sz="1000" dirty="0" smtClean="0"/>
          </a:p>
          <a:p>
            <a:pPr hangingPunct="0">
              <a:buNone/>
            </a:pPr>
            <a:r>
              <a:rPr lang="ru-RU" sz="1000" b="1" dirty="0" smtClean="0"/>
              <a:t>     </a:t>
            </a:r>
            <a:r>
              <a:rPr lang="ru-RU" sz="1000" b="1" dirty="0" err="1" smtClean="0"/>
              <a:t>else</a:t>
            </a:r>
            <a:r>
              <a:rPr lang="ru-RU" sz="1000" b="1" dirty="0" smtClean="0"/>
              <a:t> /* </a:t>
            </a:r>
            <a:r>
              <a:rPr lang="ru-RU" sz="1000" dirty="0" smtClean="0"/>
              <a:t>Предок</a:t>
            </a:r>
            <a:r>
              <a:rPr lang="ru-RU" sz="1000" b="1" dirty="0" smtClean="0"/>
              <a:t> */</a:t>
            </a:r>
            <a:endParaRPr lang="ru-RU" sz="1000" dirty="0" smtClean="0"/>
          </a:p>
          <a:p>
            <a:pPr hangingPunct="0">
              <a:buNone/>
            </a:pPr>
            <a:r>
              <a:rPr lang="ru-RU" sz="1000" b="1" dirty="0" smtClean="0"/>
              <a:t>            </a:t>
            </a:r>
            <a:r>
              <a:rPr lang="ru-RU" sz="1000" b="1" dirty="0" err="1" smtClean="0"/>
              <a:t>if</a:t>
            </a:r>
            <a:r>
              <a:rPr lang="ru-RU" sz="1000" b="1" dirty="0" smtClean="0"/>
              <a:t> (child2!=-1) {</a:t>
            </a:r>
            <a:endParaRPr lang="ru-RU" sz="1000" dirty="0" smtClean="0"/>
          </a:p>
          <a:p>
            <a:pPr hangingPunct="0">
              <a:buNone/>
            </a:pPr>
            <a:r>
              <a:rPr lang="ru-RU" sz="1000" b="1" dirty="0" smtClean="0"/>
              <a:t>                 </a:t>
            </a:r>
            <a:r>
              <a:rPr lang="ru-RU" sz="1000" b="1" dirty="0" err="1" smtClean="0"/>
              <a:t>scanf</a:t>
            </a:r>
            <a:r>
              <a:rPr lang="ru-RU" sz="1000" b="1" dirty="0" smtClean="0"/>
              <a:t>(“%</a:t>
            </a:r>
            <a:r>
              <a:rPr lang="ru-RU" sz="1000" b="1" dirty="0" err="1" smtClean="0"/>
              <a:t>d</a:t>
            </a:r>
            <a:r>
              <a:rPr lang="ru-RU" sz="1000" b="1" dirty="0" smtClean="0"/>
              <a:t>”, &amp;</a:t>
            </a:r>
            <a:r>
              <a:rPr lang="ru-RU" sz="1000" b="1" dirty="0" err="1" smtClean="0"/>
              <a:t>t</a:t>
            </a:r>
            <a:r>
              <a:rPr lang="ru-RU" sz="1000" b="1" dirty="0" smtClean="0"/>
              <a:t>);   /* </a:t>
            </a:r>
            <a:r>
              <a:rPr lang="ru-RU" sz="1000" dirty="0" smtClean="0"/>
              <a:t>ввод времени задержки предка</a:t>
            </a:r>
            <a:r>
              <a:rPr lang="ru-RU" sz="1000" b="1" dirty="0" smtClean="0"/>
              <a:t>*/</a:t>
            </a:r>
            <a:endParaRPr lang="ru-RU" sz="1000" dirty="0" smtClean="0"/>
          </a:p>
          <a:p>
            <a:pPr hangingPunct="0">
              <a:buNone/>
            </a:pPr>
            <a:r>
              <a:rPr lang="ru-RU" sz="1000" b="1" dirty="0" smtClean="0"/>
              <a:t>                 </a:t>
            </a:r>
            <a:r>
              <a:rPr lang="ru-RU" sz="1000" b="1" dirty="0" err="1" smtClean="0"/>
              <a:t>sleep</a:t>
            </a:r>
            <a:r>
              <a:rPr lang="ru-RU" sz="1000" b="1" dirty="0" smtClean="0"/>
              <a:t>(</a:t>
            </a:r>
            <a:r>
              <a:rPr lang="ru-RU" sz="1000" b="1" dirty="0" err="1" smtClean="0"/>
              <a:t>t</a:t>
            </a:r>
            <a:r>
              <a:rPr lang="ru-RU" sz="1000" b="1" dirty="0" smtClean="0"/>
              <a:t>); /*</a:t>
            </a:r>
            <a:r>
              <a:rPr lang="ru-RU" sz="1000" dirty="0" smtClean="0"/>
              <a:t> Задержка работы предка</a:t>
            </a:r>
            <a:r>
              <a:rPr lang="ru-RU" sz="1000" b="1" dirty="0" smtClean="0"/>
              <a:t>*/</a:t>
            </a:r>
            <a:endParaRPr lang="ru-RU" sz="1000" dirty="0" smtClean="0"/>
          </a:p>
          <a:p>
            <a:pPr hangingPunct="0">
              <a:buNone/>
            </a:pPr>
            <a:r>
              <a:rPr lang="ru-RU" sz="1000" b="1" dirty="0" smtClean="0"/>
              <a:t>                 p2=waitpid(child2,&amp;status2,WNOHANG); /* </a:t>
            </a:r>
            <a:r>
              <a:rPr lang="ru-RU" sz="1000" dirty="0" smtClean="0"/>
              <a:t>проверка окончания работы   второго потомка </a:t>
            </a:r>
            <a:r>
              <a:rPr lang="ru-RU" sz="1000" b="1" dirty="0" smtClean="0"/>
              <a:t>*/</a:t>
            </a:r>
            <a:endParaRPr lang="ru-RU" sz="1000" dirty="0" smtClean="0"/>
          </a:p>
          <a:p>
            <a:pPr hangingPunct="0">
              <a:buNone/>
            </a:pPr>
            <a:r>
              <a:rPr lang="ru-RU" sz="1000" b="1" dirty="0" smtClean="0"/>
              <a:t>                 p1=waitpid(child1,&amp;status1,WNOHANG); /*</a:t>
            </a:r>
            <a:r>
              <a:rPr lang="ru-RU" sz="1000" dirty="0" smtClean="0"/>
              <a:t> проверка окончания работы первого потомка </a:t>
            </a:r>
            <a:r>
              <a:rPr lang="ru-RU" sz="1000" b="1" dirty="0" smtClean="0"/>
              <a:t>*/</a:t>
            </a:r>
            <a:endParaRPr lang="ru-RU" sz="1000" dirty="0" smtClean="0"/>
          </a:p>
          <a:p>
            <a:pPr hangingPunct="0">
              <a:buNone/>
            </a:pPr>
            <a:r>
              <a:rPr lang="ru-RU" sz="1000" b="1" dirty="0" smtClean="0"/>
              <a:t>                 </a:t>
            </a:r>
            <a:r>
              <a:rPr lang="ru-RU" sz="1000" b="1" dirty="0" err="1" smtClean="0"/>
              <a:t>if</a:t>
            </a:r>
            <a:r>
              <a:rPr lang="ru-RU" sz="1000" b="1" dirty="0" smtClean="0"/>
              <a:t> (p1+p2==0) </a:t>
            </a:r>
            <a:r>
              <a:rPr lang="ru-RU" sz="1000" b="1" dirty="0" err="1" smtClean="0"/>
              <a:t>printf</a:t>
            </a:r>
            <a:r>
              <a:rPr lang="ru-RU" sz="1000" b="1" dirty="0" smtClean="0"/>
              <a:t>(" оба процесса не завершены \</a:t>
            </a:r>
            <a:r>
              <a:rPr lang="ru-RU" sz="1000" b="1" dirty="0" err="1" smtClean="0"/>
              <a:t>n</a:t>
            </a:r>
            <a:r>
              <a:rPr lang="ru-RU" sz="1000" b="1" dirty="0" smtClean="0"/>
              <a:t> "); </a:t>
            </a:r>
            <a:endParaRPr lang="ru-RU" sz="1000" dirty="0" smtClean="0"/>
          </a:p>
          <a:p>
            <a:pPr hangingPunct="0">
              <a:buNone/>
            </a:pPr>
            <a:r>
              <a:rPr lang="ru-RU" sz="1000" b="1" dirty="0" smtClean="0"/>
              <a:t>                 </a:t>
            </a:r>
            <a:r>
              <a:rPr lang="ru-RU" sz="1000" b="1" dirty="0" err="1" smtClean="0"/>
              <a:t>else</a:t>
            </a:r>
            <a:r>
              <a:rPr lang="ru-RU" sz="1000" b="1" dirty="0" smtClean="0"/>
              <a:t> </a:t>
            </a:r>
            <a:endParaRPr lang="ru-RU" sz="1000" dirty="0" smtClean="0"/>
          </a:p>
          <a:p>
            <a:pPr hangingPunct="0">
              <a:buNone/>
            </a:pPr>
            <a:r>
              <a:rPr lang="ru-RU" sz="1000" b="1" dirty="0" smtClean="0"/>
              <a:t>                     </a:t>
            </a:r>
            <a:r>
              <a:rPr lang="ru-RU" sz="1000" b="1" dirty="0" err="1" smtClean="0"/>
              <a:t>if</a:t>
            </a:r>
            <a:r>
              <a:rPr lang="ru-RU" sz="1000" b="1" dirty="0" smtClean="0"/>
              <a:t> (p1+p2==p1) </a:t>
            </a:r>
            <a:r>
              <a:rPr lang="ru-RU" sz="1000" b="1" dirty="0" err="1" smtClean="0"/>
              <a:t>printf</a:t>
            </a:r>
            <a:r>
              <a:rPr lang="ru-RU" sz="1000" b="1" dirty="0" smtClean="0"/>
              <a:t>("завершил работу первый потомок  \</a:t>
            </a:r>
            <a:r>
              <a:rPr lang="ru-RU" sz="1000" b="1" dirty="0" err="1" smtClean="0"/>
              <a:t>n</a:t>
            </a:r>
            <a:r>
              <a:rPr lang="ru-RU" sz="1000" b="1" dirty="0" smtClean="0"/>
              <a:t>"); </a:t>
            </a:r>
            <a:endParaRPr lang="ru-RU" sz="1000" dirty="0" smtClean="0"/>
          </a:p>
          <a:p>
            <a:pPr hangingPunct="0">
              <a:buNone/>
            </a:pPr>
            <a:r>
              <a:rPr lang="ru-RU" sz="1000" b="1" dirty="0" smtClean="0"/>
              <a:t>                    </a:t>
            </a:r>
            <a:r>
              <a:rPr lang="ru-RU" sz="1000" b="1" dirty="0" err="1" smtClean="0"/>
              <a:t>else</a:t>
            </a:r>
            <a:r>
              <a:rPr lang="ru-RU" sz="1000" b="1" dirty="0" smtClean="0"/>
              <a:t> </a:t>
            </a:r>
            <a:endParaRPr lang="ru-RU" sz="1000" dirty="0" smtClean="0"/>
          </a:p>
          <a:p>
            <a:pPr hangingPunct="0">
              <a:buNone/>
            </a:pPr>
            <a:r>
              <a:rPr lang="ru-RU" sz="1000" b="1" dirty="0" smtClean="0"/>
              <a:t>                         </a:t>
            </a:r>
            <a:r>
              <a:rPr lang="ru-RU" sz="1000" b="1" dirty="0" err="1" smtClean="0"/>
              <a:t>if</a:t>
            </a:r>
            <a:r>
              <a:rPr lang="ru-RU" sz="1000" b="1" dirty="0" smtClean="0"/>
              <a:t> (p1+p2==p2) </a:t>
            </a:r>
            <a:r>
              <a:rPr lang="ru-RU" sz="1000" b="1" dirty="0" err="1" smtClean="0"/>
              <a:t>printf</a:t>
            </a:r>
            <a:r>
              <a:rPr lang="ru-RU" sz="1000" b="1" dirty="0" smtClean="0"/>
              <a:t>("</a:t>
            </a:r>
            <a:r>
              <a:rPr lang="ru-RU" sz="1000" dirty="0" smtClean="0"/>
              <a:t> </a:t>
            </a:r>
            <a:r>
              <a:rPr lang="ru-RU" sz="1000" b="1" dirty="0" smtClean="0"/>
              <a:t>завершил работу второй потомок \</a:t>
            </a:r>
            <a:r>
              <a:rPr lang="ru-RU" sz="1000" b="1" dirty="0" err="1" smtClean="0"/>
              <a:t>n</a:t>
            </a:r>
            <a:r>
              <a:rPr lang="ru-RU" sz="1000" b="1" dirty="0" smtClean="0"/>
              <a:t> ");</a:t>
            </a:r>
            <a:endParaRPr lang="ru-RU" sz="1000" dirty="0" smtClean="0"/>
          </a:p>
          <a:p>
            <a:pPr hangingPunct="0">
              <a:buNone/>
            </a:pPr>
            <a:r>
              <a:rPr lang="ru-RU" sz="1000" b="1" dirty="0" smtClean="0"/>
              <a:t>                         </a:t>
            </a:r>
            <a:r>
              <a:rPr lang="ru-RU" sz="1000" b="1" dirty="0" err="1" smtClean="0"/>
              <a:t>else</a:t>
            </a:r>
            <a:r>
              <a:rPr lang="ru-RU" sz="1000" b="1" dirty="0" smtClean="0"/>
              <a:t>   </a:t>
            </a:r>
            <a:r>
              <a:rPr lang="ru-RU" sz="1000" b="1" dirty="0" err="1" smtClean="0"/>
              <a:t>printf</a:t>
            </a:r>
            <a:r>
              <a:rPr lang="ru-RU" sz="1000" b="1" dirty="0" smtClean="0"/>
              <a:t>("</a:t>
            </a:r>
            <a:r>
              <a:rPr lang="ru-RU" sz="1000" dirty="0" smtClean="0"/>
              <a:t> </a:t>
            </a:r>
            <a:r>
              <a:rPr lang="ru-RU" sz="1000" b="1" dirty="0" smtClean="0"/>
              <a:t>завершили работу оба потомка  \</a:t>
            </a:r>
            <a:r>
              <a:rPr lang="ru-RU" sz="1000" b="1" dirty="0" err="1" smtClean="0"/>
              <a:t>n</a:t>
            </a:r>
            <a:r>
              <a:rPr lang="ru-RU" sz="1000" b="1" dirty="0" smtClean="0"/>
              <a:t>"); </a:t>
            </a:r>
            <a:endParaRPr lang="ru-RU" sz="1000" dirty="0" smtClean="0"/>
          </a:p>
          <a:p>
            <a:pPr hangingPunct="0">
              <a:buNone/>
            </a:pPr>
            <a:r>
              <a:rPr lang="ru-RU" sz="1000" b="1" dirty="0" smtClean="0"/>
              <a:t>            }         </a:t>
            </a:r>
            <a:r>
              <a:rPr lang="ru-RU" sz="1000" b="1" dirty="0" err="1" smtClean="0"/>
              <a:t>else</a:t>
            </a:r>
            <a:r>
              <a:rPr lang="ru-RU" sz="1000" b="1" dirty="0" smtClean="0"/>
              <a:t>        </a:t>
            </a:r>
            <a:r>
              <a:rPr lang="ru-RU" sz="1000" b="1" dirty="0" err="1" smtClean="0"/>
              <a:t>printf</a:t>
            </a:r>
            <a:r>
              <a:rPr lang="ru-RU" sz="1000" b="1" dirty="0" smtClean="0"/>
              <a:t>("Потомки не </a:t>
            </a:r>
            <a:r>
              <a:rPr lang="ru-RU" sz="1000" b="1" dirty="0" err="1" smtClean="0"/>
              <a:t>порождены\n</a:t>
            </a:r>
            <a:r>
              <a:rPr lang="ru-RU" sz="1000" b="1" dirty="0" smtClean="0"/>
              <a:t>");</a:t>
            </a:r>
            <a:endParaRPr lang="ru-RU" sz="1000" dirty="0" smtClean="0"/>
          </a:p>
          <a:p>
            <a:pPr hangingPunct="0">
              <a:buNone/>
            </a:pPr>
            <a:r>
              <a:rPr lang="ru-RU" sz="1000" b="1" dirty="0" smtClean="0"/>
              <a:t>       }        </a:t>
            </a:r>
            <a:r>
              <a:rPr lang="ru-RU" sz="1000" b="1" dirty="0" err="1" smtClean="0"/>
              <a:t>return</a:t>
            </a:r>
            <a:r>
              <a:rPr lang="ru-RU" sz="1000" b="1" dirty="0" smtClean="0"/>
              <a:t>(0);</a:t>
            </a:r>
            <a:endParaRPr lang="ru-RU" sz="1000" dirty="0" smtClean="0"/>
          </a:p>
          <a:p>
            <a:pPr hangingPunct="0">
              <a:buNone/>
            </a:pPr>
            <a:r>
              <a:rPr lang="ru-RU" sz="1000" b="1" dirty="0" smtClean="0"/>
              <a:t>   }</a:t>
            </a:r>
            <a:endParaRPr lang="ru-RU" sz="1000" dirty="0" smtClean="0"/>
          </a:p>
          <a:p>
            <a:pPr>
              <a:buNone/>
            </a:pPr>
            <a:endParaRPr lang="ru-RU" sz="1000" dirty="0"/>
          </a:p>
        </p:txBody>
      </p:sp>
    </p:spTree>
    <p:extLst>
      <p:ext uri="{BB962C8B-B14F-4D97-AF65-F5344CB8AC3E}">
        <p14:creationId xmlns:p14="http://schemas.microsoft.com/office/powerpoint/2010/main" val="28720382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Задание </a:t>
            </a:r>
            <a:r>
              <a:rPr lang="en-GB" dirty="0" smtClean="0"/>
              <a:t>1</a:t>
            </a:r>
            <a:r>
              <a:rPr lang="ru-RU" dirty="0" smtClean="0"/>
              <a:t> к лабораторной работе 4</a:t>
            </a:r>
            <a:endParaRPr lang="ru-RU" dirty="0"/>
          </a:p>
        </p:txBody>
      </p:sp>
      <p:sp>
        <p:nvSpPr>
          <p:cNvPr id="3" name="Содержимое 2"/>
          <p:cNvSpPr>
            <a:spLocks noGrp="1"/>
          </p:cNvSpPr>
          <p:nvPr>
            <p:ph idx="1"/>
          </p:nvPr>
        </p:nvSpPr>
        <p:spPr/>
        <p:txBody>
          <a:bodyPr>
            <a:normAutofit fontScale="85000" lnSpcReduction="20000"/>
          </a:bodyPr>
          <a:lstStyle/>
          <a:p>
            <a:pPr lvl="0">
              <a:buNone/>
            </a:pPr>
            <a:r>
              <a:rPr lang="ru-RU" dirty="0" smtClean="0"/>
              <a:t>Напишите программу, которая открывает текстовый файл, порождает поток, а затем ожидает его завершения. Потоку в качестве параметра передается дескриптор файла. Поток выводит на экран: класс планирования, текущий, минимальный и максимальный статические приоритеты, содержимое файла, а затем закрывает или не закрывает файл. После завершения работы потока, программа должна вывести свой текущий приоритет и проверить - закрыт ли файл, и если он не закрыт, то принудительно закрыть. Результат проверки должен быть выведен на экран.</a:t>
            </a:r>
            <a:endParaRPr lang="ru-RU" dirty="0"/>
          </a:p>
        </p:txBody>
      </p:sp>
    </p:spTree>
    <p:extLst>
      <p:ext uri="{BB962C8B-B14F-4D97-AF65-F5344CB8AC3E}">
        <p14:creationId xmlns:p14="http://schemas.microsoft.com/office/powerpoint/2010/main" val="10803036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Задание 2 к лабораторной работе  4</a:t>
            </a:r>
            <a:endParaRPr lang="ru-RU" dirty="0"/>
          </a:p>
        </p:txBody>
      </p:sp>
      <p:sp>
        <p:nvSpPr>
          <p:cNvPr id="3" name="Содержимое 2"/>
          <p:cNvSpPr>
            <a:spLocks noGrp="1"/>
          </p:cNvSpPr>
          <p:nvPr>
            <p:ph idx="1"/>
          </p:nvPr>
        </p:nvSpPr>
        <p:spPr/>
        <p:txBody>
          <a:bodyPr>
            <a:normAutofit fontScale="85000" lnSpcReduction="20000"/>
          </a:bodyPr>
          <a:lstStyle/>
          <a:p>
            <a:pPr lvl="0">
              <a:buNone/>
            </a:pPr>
            <a:r>
              <a:rPr lang="ru-RU" dirty="0" smtClean="0"/>
              <a:t>Напишите программу, которая открывает входной файл и два выходных файла. Затем она должна в цикле  построчно читать входной файл и порождать  два потока. Одному потоку передавать нечетную строку, а  другому – четную. Оба потока должны </a:t>
            </a:r>
            <a:r>
              <a:rPr lang="ru-RU" smtClean="0"/>
              <a:t>работать параллельно. Каждый </a:t>
            </a:r>
            <a:r>
              <a:rPr lang="ru-RU" dirty="0" smtClean="0"/>
              <a:t>поток  записывает в свой выходной файл полученную строку и завершает работу.  Программа должна ожидать  завершения работы каждого потока и повторять цикл порождения потоков и чтения строк входного файла, пока не прочтет последнюю строку, после чего закрыть все файлы.</a:t>
            </a:r>
          </a:p>
          <a:p>
            <a:pPr marL="0">
              <a:buNone/>
            </a:pPr>
            <a:endParaRPr lang="ru-RU" dirty="0"/>
          </a:p>
        </p:txBody>
      </p:sp>
    </p:spTree>
    <p:extLst>
      <p:ext uri="{BB962C8B-B14F-4D97-AF65-F5344CB8AC3E}">
        <p14:creationId xmlns:p14="http://schemas.microsoft.com/office/powerpoint/2010/main" val="364158840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71472" y="142852"/>
            <a:ext cx="7772400" cy="864095"/>
          </a:xfrm>
        </p:spPr>
        <p:txBody>
          <a:bodyPr>
            <a:normAutofit/>
          </a:bodyPr>
          <a:lstStyle/>
          <a:p>
            <a:r>
              <a:rPr lang="ru-RU" sz="3200" dirty="0" smtClean="0"/>
              <a:t>Основные понятия механизма сигналов</a:t>
            </a:r>
            <a:endParaRPr lang="ru-RU" sz="3200" dirty="0"/>
          </a:p>
        </p:txBody>
      </p:sp>
      <p:sp>
        <p:nvSpPr>
          <p:cNvPr id="4" name="Прямоугольник 3"/>
          <p:cNvSpPr/>
          <p:nvPr/>
        </p:nvSpPr>
        <p:spPr>
          <a:xfrm>
            <a:off x="0" y="1000108"/>
            <a:ext cx="8964488" cy="5632311"/>
          </a:xfrm>
          <a:prstGeom prst="rect">
            <a:avLst/>
          </a:prstGeom>
        </p:spPr>
        <p:txBody>
          <a:bodyPr wrap="square">
            <a:spAutoFit/>
          </a:bodyPr>
          <a:lstStyle/>
          <a:p>
            <a:r>
              <a:rPr lang="ru-RU" sz="2400" dirty="0" smtClean="0"/>
              <a:t>Сигнал — это асинхронное уведомление процесса о каком либо событии.</a:t>
            </a:r>
          </a:p>
          <a:p>
            <a:r>
              <a:rPr lang="ru-RU" sz="2400" dirty="0" smtClean="0"/>
              <a:t>Отличительная особенность сигнала в том, что посылать/принимать сигналы можно только в пределах одного компьютера и процессам, связанным родственными отношениями (предку, потомку, группе, должны иметь один и тот же идентификатор пользователя).</a:t>
            </a:r>
          </a:p>
          <a:p>
            <a:r>
              <a:rPr lang="ru-RU" sz="2400" dirty="0" smtClean="0"/>
              <a:t>Есть 2 типа сигналов:</a:t>
            </a:r>
          </a:p>
          <a:p>
            <a:pPr>
              <a:buFont typeface="Arial" pitchFamily="34" charset="0"/>
              <a:buChar char="•"/>
            </a:pPr>
            <a:r>
              <a:rPr lang="ru-RU" sz="2400" dirty="0"/>
              <a:t> </a:t>
            </a:r>
            <a:r>
              <a:rPr lang="ru-RU" sz="2400" dirty="0" smtClean="0"/>
              <a:t>сигналы стандарта </a:t>
            </a:r>
            <a:r>
              <a:rPr lang="en-US" sz="2400" dirty="0" smtClean="0"/>
              <a:t>POSIX</a:t>
            </a:r>
            <a:r>
              <a:rPr lang="ru-RU" sz="2400" dirty="0" smtClean="0"/>
              <a:t> (1-31, не разделяемые во времени);</a:t>
            </a:r>
          </a:p>
          <a:p>
            <a:pPr>
              <a:buFont typeface="Arial" pitchFamily="34" charset="0"/>
              <a:buChar char="•"/>
            </a:pPr>
            <a:r>
              <a:rPr lang="ru-RU" sz="2400" dirty="0"/>
              <a:t> </a:t>
            </a:r>
            <a:r>
              <a:rPr lang="ru-RU" sz="2400" dirty="0" smtClean="0"/>
              <a:t>сигналы реального времени (32 (</a:t>
            </a:r>
            <a:r>
              <a:rPr lang="en-US" sz="2400" b="1" dirty="0" smtClean="0"/>
              <a:t>SIGRTMIN</a:t>
            </a:r>
            <a:r>
              <a:rPr lang="ru-RU" sz="2400" b="1" dirty="0" smtClean="0"/>
              <a:t>)</a:t>
            </a:r>
            <a:r>
              <a:rPr lang="ru-RU" sz="2400" dirty="0" smtClean="0"/>
              <a:t> – 63(</a:t>
            </a:r>
            <a:r>
              <a:rPr lang="en-US" sz="2400" b="1" dirty="0" smtClean="0"/>
              <a:t>SIGRTMAX</a:t>
            </a:r>
            <a:r>
              <a:rPr lang="ru-RU" sz="2400" dirty="0" smtClean="0"/>
              <a:t>), упорядоченные во времени)</a:t>
            </a:r>
          </a:p>
          <a:p>
            <a:r>
              <a:rPr lang="ru-RU" sz="2400" dirty="0" smtClean="0"/>
              <a:t>Жизненный цикл сигнала</a:t>
            </a:r>
          </a:p>
          <a:p>
            <a:r>
              <a:rPr lang="ru-RU" sz="2400" dirty="0" smtClean="0"/>
              <a:t>Посылка сигнала          Ожидание обработки         Обработка сигнала</a:t>
            </a:r>
          </a:p>
          <a:p>
            <a:r>
              <a:rPr lang="ru-RU" sz="2400" dirty="0" smtClean="0"/>
              <a:t>Процесс узнает, что ему послали сигнал, когда он переходит из состояния выполнения ядра в состояние выполнения программы.</a:t>
            </a:r>
          </a:p>
        </p:txBody>
      </p:sp>
      <p:sp>
        <p:nvSpPr>
          <p:cNvPr id="5" name="Стрелка вправо 4"/>
          <p:cNvSpPr/>
          <p:nvPr/>
        </p:nvSpPr>
        <p:spPr>
          <a:xfrm>
            <a:off x="2500298" y="5571000"/>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Стрелка вправо 5"/>
          <p:cNvSpPr/>
          <p:nvPr/>
        </p:nvSpPr>
        <p:spPr>
          <a:xfrm>
            <a:off x="5929322" y="5500702"/>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043058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rmAutofit fontScale="90000"/>
          </a:bodyPr>
          <a:lstStyle/>
          <a:p>
            <a:r>
              <a:rPr lang="ru-RU" sz="3600" dirty="0" smtClean="0"/>
              <a:t>Список основных сигналов</a:t>
            </a:r>
            <a:r>
              <a:rPr lang="en-US" sz="3600" dirty="0" smtClean="0"/>
              <a:t> POSIX</a:t>
            </a:r>
            <a:endParaRPr lang="ru-RU" sz="3600" dirty="0"/>
          </a:p>
        </p:txBody>
      </p:sp>
      <p:graphicFrame>
        <p:nvGraphicFramePr>
          <p:cNvPr id="6" name="Таблица 5"/>
          <p:cNvGraphicFramePr>
            <a:graphicFrameLocks noGrp="1"/>
          </p:cNvGraphicFramePr>
          <p:nvPr/>
        </p:nvGraphicFramePr>
        <p:xfrm>
          <a:off x="323528" y="836713"/>
          <a:ext cx="8568951" cy="5790610"/>
        </p:xfrm>
        <a:graphic>
          <a:graphicData uri="http://schemas.openxmlformats.org/drawingml/2006/table">
            <a:tbl>
              <a:tblPr/>
              <a:tblGrid>
                <a:gridCol w="1354436">
                  <a:extLst>
                    <a:ext uri="{9D8B030D-6E8A-4147-A177-3AD203B41FA5}">
                      <a16:colId xmlns:a16="http://schemas.microsoft.com/office/drawing/2014/main" val="20000"/>
                    </a:ext>
                  </a:extLst>
                </a:gridCol>
                <a:gridCol w="832820">
                  <a:extLst>
                    <a:ext uri="{9D8B030D-6E8A-4147-A177-3AD203B41FA5}">
                      <a16:colId xmlns:a16="http://schemas.microsoft.com/office/drawing/2014/main" val="20001"/>
                    </a:ext>
                  </a:extLst>
                </a:gridCol>
                <a:gridCol w="4577088">
                  <a:extLst>
                    <a:ext uri="{9D8B030D-6E8A-4147-A177-3AD203B41FA5}">
                      <a16:colId xmlns:a16="http://schemas.microsoft.com/office/drawing/2014/main" val="20002"/>
                    </a:ext>
                  </a:extLst>
                </a:gridCol>
                <a:gridCol w="1804607">
                  <a:extLst>
                    <a:ext uri="{9D8B030D-6E8A-4147-A177-3AD203B41FA5}">
                      <a16:colId xmlns:a16="http://schemas.microsoft.com/office/drawing/2014/main" val="20003"/>
                    </a:ext>
                  </a:extLst>
                </a:gridCol>
              </a:tblGrid>
              <a:tr h="464366">
                <a:tc>
                  <a:txBody>
                    <a:bodyPr/>
                    <a:lstStyle/>
                    <a:p>
                      <a:pPr algn="ctr">
                        <a:lnSpc>
                          <a:spcPct val="115000"/>
                        </a:lnSpc>
                        <a:spcAft>
                          <a:spcPts val="0"/>
                        </a:spcAft>
                      </a:pPr>
                      <a:r>
                        <a:rPr lang="ru-RU" sz="1400" b="1" dirty="0">
                          <a:latin typeface="Calibri"/>
                          <a:ea typeface="Calibri"/>
                          <a:cs typeface="Times New Roman"/>
                        </a:rPr>
                        <a:t>Имя сигнала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400" b="1" dirty="0">
                          <a:latin typeface="Calibri"/>
                          <a:ea typeface="Calibri"/>
                          <a:cs typeface="Times New Roman"/>
                        </a:rPr>
                        <a:t>Номер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400" b="1" dirty="0">
                          <a:latin typeface="Calibri"/>
                          <a:ea typeface="Calibri"/>
                          <a:cs typeface="Times New Roman"/>
                        </a:rPr>
                        <a:t>Назначение сигнала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400" b="1" dirty="0">
                          <a:latin typeface="Calibri"/>
                          <a:ea typeface="Calibri"/>
                          <a:cs typeface="Times New Roman"/>
                        </a:rPr>
                        <a:t>Реакция по умолчанию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1774">
                <a:tc>
                  <a:txBody>
                    <a:bodyPr/>
                    <a:lstStyle/>
                    <a:p>
                      <a:pPr>
                        <a:lnSpc>
                          <a:spcPct val="115000"/>
                        </a:lnSpc>
                        <a:spcAft>
                          <a:spcPts val="0"/>
                        </a:spcAft>
                      </a:pPr>
                      <a:r>
                        <a:rPr lang="ru-RU" sz="1400" dirty="0">
                          <a:latin typeface="Times New Roman"/>
                          <a:ea typeface="Calibri"/>
                          <a:cs typeface="Times New Roman"/>
                        </a:rPr>
                        <a:t>SIGHUP</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dirty="0">
                          <a:latin typeface="Times New Roman"/>
                          <a:ea typeface="Calibri"/>
                          <a:cs typeface="Times New Roman"/>
                        </a:rPr>
                        <a:t>1</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Разрыв связи, лидер завершил работу</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Завершить</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1774">
                <a:tc>
                  <a:txBody>
                    <a:bodyPr/>
                    <a:lstStyle/>
                    <a:p>
                      <a:pPr>
                        <a:lnSpc>
                          <a:spcPct val="115000"/>
                        </a:lnSpc>
                        <a:spcAft>
                          <a:spcPts val="0"/>
                        </a:spcAft>
                      </a:pPr>
                      <a:r>
                        <a:rPr lang="ru-RU" sz="1400" dirty="0">
                          <a:latin typeface="Times New Roman"/>
                          <a:ea typeface="Calibri"/>
                          <a:cs typeface="Times New Roman"/>
                        </a:rPr>
                        <a:t>SIGINT</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dirty="0">
                          <a:latin typeface="Times New Roman"/>
                          <a:ea typeface="Calibri"/>
                          <a:cs typeface="Times New Roman"/>
                        </a:rPr>
                        <a:t>2</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Прервать процесс, </a:t>
                      </a:r>
                      <a:r>
                        <a:rPr lang="ru-RU" sz="1400" dirty="0" err="1">
                          <a:latin typeface="Times New Roman"/>
                          <a:ea typeface="Calibri"/>
                          <a:cs typeface="Times New Roman"/>
                        </a:rPr>
                        <a:t>Ctrl-C</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Завершить</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8085">
                <a:tc>
                  <a:txBody>
                    <a:bodyPr/>
                    <a:lstStyle/>
                    <a:p>
                      <a:pPr>
                        <a:lnSpc>
                          <a:spcPct val="115000"/>
                        </a:lnSpc>
                        <a:spcAft>
                          <a:spcPts val="0"/>
                        </a:spcAft>
                      </a:pPr>
                      <a:r>
                        <a:rPr lang="ru-RU" sz="1400" dirty="0">
                          <a:latin typeface="Times New Roman"/>
                          <a:ea typeface="Calibri"/>
                          <a:cs typeface="Times New Roman"/>
                        </a:rPr>
                        <a:t>SIGILL</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dirty="0">
                          <a:latin typeface="Times New Roman"/>
                          <a:ea typeface="Calibri"/>
                          <a:cs typeface="Times New Roman"/>
                        </a:rPr>
                        <a:t>4</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Некорректная команда</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Завершить (дамп)</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0860">
                <a:tc>
                  <a:txBody>
                    <a:bodyPr/>
                    <a:lstStyle/>
                    <a:p>
                      <a:pPr>
                        <a:lnSpc>
                          <a:spcPct val="115000"/>
                        </a:lnSpc>
                        <a:spcAft>
                          <a:spcPts val="0"/>
                        </a:spcAft>
                      </a:pPr>
                      <a:r>
                        <a:rPr lang="ru-RU" sz="1400">
                          <a:latin typeface="Times New Roman"/>
                          <a:ea typeface="Calibri"/>
                          <a:cs typeface="Times New Roman"/>
                        </a:rPr>
                        <a:t>SIGABRT</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dirty="0">
                          <a:latin typeface="Times New Roman"/>
                          <a:ea typeface="Calibri"/>
                          <a:cs typeface="Times New Roman"/>
                        </a:rPr>
                        <a:t>6</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Аварийное завершение</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Завершить (дамп)</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0860">
                <a:tc>
                  <a:txBody>
                    <a:bodyPr/>
                    <a:lstStyle/>
                    <a:p>
                      <a:pPr>
                        <a:lnSpc>
                          <a:spcPct val="115000"/>
                        </a:lnSpc>
                        <a:spcAft>
                          <a:spcPts val="0"/>
                        </a:spcAft>
                      </a:pPr>
                      <a:r>
                        <a:rPr lang="ru-RU" sz="1400" dirty="0">
                          <a:latin typeface="Times New Roman"/>
                          <a:ea typeface="Calibri"/>
                          <a:cs typeface="Times New Roman"/>
                        </a:rPr>
                        <a:t>SIGFPE</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8</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Неверная операция (переполнение, деление на 0)</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Завершить (дамп)</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51774">
                <a:tc>
                  <a:txBody>
                    <a:bodyPr/>
                    <a:lstStyle/>
                    <a:p>
                      <a:pPr>
                        <a:lnSpc>
                          <a:spcPct val="115000"/>
                        </a:lnSpc>
                        <a:spcAft>
                          <a:spcPts val="0"/>
                        </a:spcAft>
                      </a:pPr>
                      <a:r>
                        <a:rPr lang="ru-RU" sz="1400" b="1" dirty="0">
                          <a:latin typeface="Times New Roman"/>
                          <a:ea typeface="Calibri"/>
                          <a:cs typeface="Times New Roman"/>
                        </a:rPr>
                        <a:t>SIGKILL</a:t>
                      </a:r>
                      <a:endParaRPr lang="ru-RU" sz="14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9</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Безусловно завершить процесс</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Завершить</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51774">
                <a:tc>
                  <a:txBody>
                    <a:bodyPr/>
                    <a:lstStyle/>
                    <a:p>
                      <a:pPr>
                        <a:lnSpc>
                          <a:spcPct val="115000"/>
                        </a:lnSpc>
                        <a:spcAft>
                          <a:spcPts val="0"/>
                        </a:spcAft>
                      </a:pPr>
                      <a:r>
                        <a:rPr lang="ru-RU" sz="1400">
                          <a:latin typeface="Times New Roman"/>
                          <a:ea typeface="Calibri"/>
                          <a:cs typeface="Times New Roman"/>
                        </a:rPr>
                        <a:t>SIGUSR1</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10</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Сигнал пользователя</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Завершить</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6518">
                <a:tc>
                  <a:txBody>
                    <a:bodyPr/>
                    <a:lstStyle/>
                    <a:p>
                      <a:pPr>
                        <a:lnSpc>
                          <a:spcPct val="115000"/>
                        </a:lnSpc>
                        <a:spcAft>
                          <a:spcPts val="0"/>
                        </a:spcAft>
                      </a:pPr>
                      <a:r>
                        <a:rPr lang="ru-RU" sz="1400" dirty="0">
                          <a:latin typeface="Times New Roman"/>
                          <a:ea typeface="Calibri"/>
                          <a:cs typeface="Times New Roman"/>
                        </a:rPr>
                        <a:t>SIGSEGV</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11</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Нарушение защиты памяти</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Завершить (дамп)</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51774">
                <a:tc>
                  <a:txBody>
                    <a:bodyPr/>
                    <a:lstStyle/>
                    <a:p>
                      <a:pPr>
                        <a:lnSpc>
                          <a:spcPct val="115000"/>
                        </a:lnSpc>
                        <a:spcAft>
                          <a:spcPts val="0"/>
                        </a:spcAft>
                      </a:pPr>
                      <a:r>
                        <a:rPr lang="ru-RU" sz="1400">
                          <a:latin typeface="Times New Roman"/>
                          <a:ea typeface="Calibri"/>
                          <a:cs typeface="Times New Roman"/>
                        </a:rPr>
                        <a:t>SIGUSR2</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12</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Сигнал пользователя</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Завершить</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51774">
                <a:tc>
                  <a:txBody>
                    <a:bodyPr/>
                    <a:lstStyle/>
                    <a:p>
                      <a:pPr>
                        <a:lnSpc>
                          <a:spcPct val="115000"/>
                        </a:lnSpc>
                        <a:spcAft>
                          <a:spcPts val="0"/>
                        </a:spcAft>
                      </a:pPr>
                      <a:r>
                        <a:rPr lang="ru-RU" sz="1400">
                          <a:latin typeface="Times New Roman"/>
                          <a:ea typeface="Calibri"/>
                          <a:cs typeface="Times New Roman"/>
                        </a:rPr>
                        <a:t>SIGPIPE</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13</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Запись в канал не открытый для чтения</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Завершить</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51774">
                <a:tc>
                  <a:txBody>
                    <a:bodyPr/>
                    <a:lstStyle/>
                    <a:p>
                      <a:pPr>
                        <a:lnSpc>
                          <a:spcPct val="115000"/>
                        </a:lnSpc>
                        <a:spcAft>
                          <a:spcPts val="0"/>
                        </a:spcAft>
                      </a:pPr>
                      <a:r>
                        <a:rPr lang="ru-RU" sz="1400">
                          <a:latin typeface="Times New Roman"/>
                          <a:ea typeface="Calibri"/>
                          <a:cs typeface="Times New Roman"/>
                        </a:rPr>
                        <a:t>SIGALRM</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14</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Сигнал от программного таймера</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Завершить</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51774">
                <a:tc>
                  <a:txBody>
                    <a:bodyPr/>
                    <a:lstStyle/>
                    <a:p>
                      <a:pPr>
                        <a:lnSpc>
                          <a:spcPct val="115000"/>
                        </a:lnSpc>
                        <a:spcAft>
                          <a:spcPts val="0"/>
                        </a:spcAft>
                      </a:pPr>
                      <a:r>
                        <a:rPr lang="ru-RU" sz="1400">
                          <a:latin typeface="Times New Roman"/>
                          <a:ea typeface="Calibri"/>
                          <a:cs typeface="Times New Roman"/>
                        </a:rPr>
                        <a:t>SIGTERM</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15</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Условное завершение</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Завершить</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51774">
                <a:tc>
                  <a:txBody>
                    <a:bodyPr/>
                    <a:lstStyle/>
                    <a:p>
                      <a:pPr>
                        <a:lnSpc>
                          <a:spcPct val="115000"/>
                        </a:lnSpc>
                        <a:spcAft>
                          <a:spcPts val="0"/>
                        </a:spcAft>
                      </a:pPr>
                      <a:r>
                        <a:rPr lang="ru-RU" sz="1400">
                          <a:latin typeface="Times New Roman"/>
                          <a:ea typeface="Calibri"/>
                          <a:cs typeface="Times New Roman"/>
                        </a:rPr>
                        <a:t>SIGCHLD</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17</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Завершение или остановка потомка</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Игнорировать</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51774">
                <a:tc>
                  <a:txBody>
                    <a:bodyPr/>
                    <a:lstStyle/>
                    <a:p>
                      <a:pPr>
                        <a:lnSpc>
                          <a:spcPct val="115000"/>
                        </a:lnSpc>
                        <a:spcAft>
                          <a:spcPts val="0"/>
                        </a:spcAft>
                      </a:pPr>
                      <a:r>
                        <a:rPr lang="ru-RU" sz="1400">
                          <a:latin typeface="Times New Roman"/>
                          <a:ea typeface="Calibri"/>
                          <a:cs typeface="Times New Roman"/>
                        </a:rPr>
                        <a:t>SIGCONT</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18</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Возобновить процесс после остановки</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a:latin typeface="Times New Roman"/>
                          <a:ea typeface="Calibri"/>
                          <a:cs typeface="Times New Roman"/>
                        </a:rPr>
                        <a:t>Игнорировать</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86178">
                <a:tc>
                  <a:txBody>
                    <a:bodyPr/>
                    <a:lstStyle/>
                    <a:p>
                      <a:pPr>
                        <a:lnSpc>
                          <a:spcPct val="115000"/>
                        </a:lnSpc>
                        <a:spcAft>
                          <a:spcPts val="0"/>
                        </a:spcAft>
                      </a:pPr>
                      <a:r>
                        <a:rPr lang="ru-RU" sz="1400" b="1" dirty="0">
                          <a:latin typeface="Times New Roman"/>
                          <a:ea typeface="Calibri"/>
                          <a:cs typeface="Times New Roman"/>
                        </a:rPr>
                        <a:t>SIGSTOP</a:t>
                      </a:r>
                      <a:endParaRPr lang="ru-RU" sz="14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19</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Безусловная приостановка процесса</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TASK_STOPPED </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56688">
                <a:tc>
                  <a:txBody>
                    <a:bodyPr/>
                    <a:lstStyle/>
                    <a:p>
                      <a:pPr>
                        <a:lnSpc>
                          <a:spcPct val="115000"/>
                        </a:lnSpc>
                        <a:spcAft>
                          <a:spcPts val="0"/>
                        </a:spcAft>
                      </a:pPr>
                      <a:r>
                        <a:rPr lang="ru-RU" sz="1400" dirty="0">
                          <a:latin typeface="Times New Roman"/>
                          <a:ea typeface="Calibri"/>
                          <a:cs typeface="Times New Roman"/>
                        </a:rPr>
                        <a:t>SIGTSTP</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20</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Терминальная остановка , </a:t>
                      </a:r>
                      <a:r>
                        <a:rPr lang="ru-RU" sz="1400" dirty="0" err="1">
                          <a:latin typeface="Times New Roman"/>
                          <a:ea typeface="Calibri"/>
                          <a:cs typeface="Times New Roman"/>
                        </a:rPr>
                        <a:t>Ctrl-Z</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TASK_STOPPED </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56688">
                <a:tc>
                  <a:txBody>
                    <a:bodyPr/>
                    <a:lstStyle/>
                    <a:p>
                      <a:pPr>
                        <a:lnSpc>
                          <a:spcPct val="115000"/>
                        </a:lnSpc>
                        <a:spcAft>
                          <a:spcPts val="0"/>
                        </a:spcAft>
                      </a:pPr>
                      <a:r>
                        <a:rPr lang="ru-RU" sz="1400">
                          <a:latin typeface="Times New Roman"/>
                          <a:ea typeface="Calibri"/>
                          <a:cs typeface="Times New Roman"/>
                        </a:rPr>
                        <a:t>SIGXCPU</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24</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ru-RU" sz="1400" dirty="0">
                          <a:latin typeface="Times New Roman"/>
                          <a:ea typeface="Calibri"/>
                        </a:rPr>
                        <a:t>Превышено время работы процессора</a:t>
                      </a:r>
                      <a:endParaRPr lang="ru-RU" sz="1400" dirty="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Завершить (дамп)</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65120">
                <a:tc>
                  <a:txBody>
                    <a:bodyPr/>
                    <a:lstStyle/>
                    <a:p>
                      <a:pPr>
                        <a:lnSpc>
                          <a:spcPct val="115000"/>
                        </a:lnSpc>
                        <a:spcAft>
                          <a:spcPts val="0"/>
                        </a:spcAft>
                      </a:pPr>
                      <a:r>
                        <a:rPr lang="ru-RU" sz="1400">
                          <a:latin typeface="Times New Roman"/>
                          <a:ea typeface="Calibri"/>
                          <a:cs typeface="Times New Roman"/>
                        </a:rPr>
                        <a:t>SIGXFSZ</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25</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ru-RU" sz="1400">
                          <a:latin typeface="Times New Roman"/>
                          <a:ea typeface="Calibri"/>
                        </a:rPr>
                        <a:t>Превышен размер файла</a:t>
                      </a:r>
                      <a:endParaRPr lang="ru-RU" sz="140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Завершить (дамп)</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4042">
                <a:tc>
                  <a:txBody>
                    <a:bodyPr/>
                    <a:lstStyle/>
                    <a:p>
                      <a:pPr>
                        <a:lnSpc>
                          <a:spcPct val="115000"/>
                        </a:lnSpc>
                        <a:spcAft>
                          <a:spcPts val="0"/>
                        </a:spcAft>
                      </a:pPr>
                      <a:r>
                        <a:rPr lang="ru-RU" sz="1400">
                          <a:latin typeface="Times New Roman"/>
                          <a:ea typeface="Calibri"/>
                          <a:cs typeface="Times New Roman"/>
                        </a:rPr>
                        <a:t>SIGVTALRM</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26</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ru-RU" sz="1400">
                          <a:latin typeface="Times New Roman"/>
                          <a:ea typeface="Calibri"/>
                        </a:rPr>
                        <a:t>Сигнал от виртуального таймера</a:t>
                      </a:r>
                      <a:endParaRPr lang="ru-RU" sz="140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Завершить</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305781">
                <a:tc>
                  <a:txBody>
                    <a:bodyPr/>
                    <a:lstStyle/>
                    <a:p>
                      <a:pPr>
                        <a:lnSpc>
                          <a:spcPct val="115000"/>
                        </a:lnSpc>
                        <a:spcAft>
                          <a:spcPts val="0"/>
                        </a:spcAft>
                      </a:pPr>
                      <a:r>
                        <a:rPr lang="ru-RU" sz="1400">
                          <a:latin typeface="Times New Roman"/>
                          <a:ea typeface="Calibri"/>
                          <a:cs typeface="Times New Roman"/>
                        </a:rPr>
                        <a:t>SIGPROF</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lnSpc>
                          <a:spcPct val="115000"/>
                        </a:lnSpc>
                        <a:spcAft>
                          <a:spcPts val="0"/>
                        </a:spcAft>
                      </a:pPr>
                      <a:r>
                        <a:rPr lang="ru-RU" sz="1400">
                          <a:latin typeface="Times New Roman"/>
                          <a:ea typeface="Calibri"/>
                          <a:cs typeface="Times New Roman"/>
                        </a:rPr>
                        <a:t>27</a:t>
                      </a:r>
                      <a:endParaRPr lang="ru-RU"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ru-RU" sz="1400">
                          <a:latin typeface="Times New Roman"/>
                          <a:ea typeface="Calibri"/>
                        </a:rPr>
                        <a:t>Закончилось время профилирующего таймера</a:t>
                      </a:r>
                      <a:endParaRPr lang="ru-RU" sz="140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400" dirty="0">
                          <a:latin typeface="Times New Roman"/>
                          <a:ea typeface="Calibri"/>
                          <a:cs typeface="Times New Roman"/>
                        </a:rPr>
                        <a:t>Завершить</a:t>
                      </a:r>
                      <a:endParaRPr lang="ru-RU"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3516369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68346"/>
          </a:xfrm>
        </p:spPr>
        <p:txBody>
          <a:bodyPr>
            <a:normAutofit/>
          </a:bodyPr>
          <a:lstStyle/>
          <a:p>
            <a:r>
              <a:rPr lang="ru-RU" sz="3600" dirty="0" smtClean="0"/>
              <a:t>Сигналы реального времени</a:t>
            </a:r>
            <a:endParaRPr lang="ru-RU" sz="3600" dirty="0"/>
          </a:p>
        </p:txBody>
      </p:sp>
      <p:sp>
        <p:nvSpPr>
          <p:cNvPr id="3" name="Содержимое 2"/>
          <p:cNvSpPr>
            <a:spLocks noGrp="1"/>
          </p:cNvSpPr>
          <p:nvPr>
            <p:ph idx="1"/>
          </p:nvPr>
        </p:nvSpPr>
        <p:spPr>
          <a:xfrm>
            <a:off x="457200" y="1214422"/>
            <a:ext cx="8229600" cy="5286412"/>
          </a:xfrm>
        </p:spPr>
        <p:txBody>
          <a:bodyPr>
            <a:normAutofit/>
          </a:bodyPr>
          <a:lstStyle/>
          <a:p>
            <a:pPr marL="514350" indent="-514350">
              <a:buFont typeface="+mj-lt"/>
              <a:buAutoNum type="arabicPeriod"/>
            </a:pPr>
            <a:r>
              <a:rPr lang="ru-RU" dirty="0" smtClean="0"/>
              <a:t>Для работы с сигналами реального времени применяются те же самые системные вызовы, что и для работы с обычными сигналами. </a:t>
            </a:r>
          </a:p>
          <a:p>
            <a:pPr marL="514350" indent="-514350">
              <a:buFont typeface="+mj-lt"/>
              <a:buAutoNum type="arabicPeriod"/>
            </a:pPr>
            <a:r>
              <a:rPr lang="ru-RU" dirty="0" smtClean="0"/>
              <a:t>Одинаковые сигналы реального времени не сливаются.</a:t>
            </a:r>
          </a:p>
          <a:p>
            <a:pPr marL="514350" indent="-514350">
              <a:buFont typeface="+mj-lt"/>
              <a:buAutoNum type="arabicPeriod"/>
            </a:pPr>
            <a:r>
              <a:rPr lang="ru-RU" dirty="0" smtClean="0"/>
              <a:t>Упорядоченная доставка сигналов,  сигналы с меньшими номерами доставляются перед сигналами с большими номерами.</a:t>
            </a:r>
            <a:endParaRPr lang="ru-RU" dirty="0"/>
          </a:p>
        </p:txBody>
      </p:sp>
    </p:spTree>
    <p:extLst>
      <p:ext uri="{BB962C8B-B14F-4D97-AF65-F5344CB8AC3E}">
        <p14:creationId xmlns:p14="http://schemas.microsoft.com/office/powerpoint/2010/main" val="277504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Установка </a:t>
            </a:r>
            <a:r>
              <a:rPr lang="en-GB" dirty="0" smtClean="0"/>
              <a:t>Linux</a:t>
            </a:r>
            <a:endParaRPr lang="ru-RU" dirty="0"/>
          </a:p>
        </p:txBody>
      </p:sp>
      <p:sp>
        <p:nvSpPr>
          <p:cNvPr id="3" name="Содержимое 2"/>
          <p:cNvSpPr>
            <a:spLocks noGrp="1"/>
          </p:cNvSpPr>
          <p:nvPr>
            <p:ph idx="1"/>
          </p:nvPr>
        </p:nvSpPr>
        <p:spPr>
          <a:xfrm>
            <a:off x="457200" y="1196752"/>
            <a:ext cx="8229600" cy="4929411"/>
          </a:xfrm>
        </p:spPr>
        <p:txBody>
          <a:bodyPr>
            <a:normAutofit fontScale="77500" lnSpcReduction="20000"/>
          </a:bodyPr>
          <a:lstStyle/>
          <a:p>
            <a:pPr>
              <a:buNone/>
            </a:pPr>
            <a:r>
              <a:rPr lang="ru-RU" b="1" dirty="0" smtClean="0"/>
              <a:t>Русский сайт </a:t>
            </a:r>
            <a:r>
              <a:rPr lang="ru-RU" b="1" dirty="0" err="1" smtClean="0"/>
              <a:t>Linux</a:t>
            </a:r>
            <a:r>
              <a:rPr lang="ru-RU" b="1" dirty="0" smtClean="0"/>
              <a:t> </a:t>
            </a:r>
            <a:r>
              <a:rPr lang="ru-RU" b="1" dirty="0" err="1" smtClean="0"/>
              <a:t>Ubuntu</a:t>
            </a:r>
            <a:r>
              <a:rPr lang="ru-RU" b="1" dirty="0" smtClean="0"/>
              <a:t> </a:t>
            </a:r>
            <a:r>
              <a:rPr lang="en-US" dirty="0" smtClean="0">
                <a:hlinkClick r:id="rId2"/>
              </a:rPr>
              <a:t>http://ubuntu.ru/</a:t>
            </a:r>
            <a:endParaRPr lang="ru-RU" dirty="0" smtClean="0"/>
          </a:p>
          <a:p>
            <a:pPr>
              <a:buNone/>
            </a:pPr>
            <a:r>
              <a:rPr lang="ru-RU" b="1" dirty="0" smtClean="0"/>
              <a:t>Установка </a:t>
            </a:r>
            <a:r>
              <a:rPr lang="ru-RU" b="1" dirty="0" err="1" smtClean="0"/>
              <a:t>Linux</a:t>
            </a:r>
            <a:r>
              <a:rPr lang="ru-RU" b="1" dirty="0" smtClean="0"/>
              <a:t> </a:t>
            </a:r>
            <a:r>
              <a:rPr lang="ru-RU" b="1" dirty="0" err="1" smtClean="0"/>
              <a:t>Ubuntu</a:t>
            </a:r>
            <a:r>
              <a:rPr lang="ru-RU" b="1" dirty="0" smtClean="0"/>
              <a:t> на виртуальную машину </a:t>
            </a:r>
            <a:r>
              <a:rPr lang="ru-RU" b="1" dirty="0" err="1" smtClean="0"/>
              <a:t>VirtualBox</a:t>
            </a:r>
            <a:endParaRPr lang="ru-RU" b="1" dirty="0" smtClean="0"/>
          </a:p>
          <a:p>
            <a:r>
              <a:rPr lang="ru-RU" u="sng" dirty="0" smtClean="0">
                <a:hlinkClick r:id="rId3"/>
              </a:rPr>
              <a:t>http://white55.ru/vboxubuntu.html</a:t>
            </a:r>
            <a:endParaRPr lang="en-US" u="sng" dirty="0" smtClean="0"/>
          </a:p>
          <a:p>
            <a:r>
              <a:rPr lang="ru-RU" u="sng" dirty="0" smtClean="0">
                <a:hlinkClick r:id="rId4"/>
              </a:rPr>
              <a:t>http://www.youtube.com/watch?v=levQyUFpeEY</a:t>
            </a:r>
            <a:endParaRPr lang="en-US" u="sng" dirty="0" smtClean="0"/>
          </a:p>
          <a:p>
            <a:pPr>
              <a:buNone/>
            </a:pPr>
            <a:r>
              <a:rPr lang="ru-RU" b="1" i="1" dirty="0" smtClean="0"/>
              <a:t>Установка </a:t>
            </a:r>
            <a:r>
              <a:rPr lang="ru-RU" b="1" i="1" dirty="0" err="1" smtClean="0"/>
              <a:t>Linux</a:t>
            </a:r>
            <a:r>
              <a:rPr lang="ru-RU" b="1" i="1" dirty="0" smtClean="0"/>
              <a:t> </a:t>
            </a:r>
            <a:r>
              <a:rPr lang="ru-RU" b="1" i="1" dirty="0" err="1" smtClean="0"/>
              <a:t>Ubuntu</a:t>
            </a:r>
            <a:r>
              <a:rPr lang="ru-RU" b="1" i="1" dirty="0" smtClean="0"/>
              <a:t> на компьютер с установленным </a:t>
            </a:r>
            <a:r>
              <a:rPr lang="en-US" b="1" i="1" dirty="0" smtClean="0"/>
              <a:t>Windows</a:t>
            </a:r>
            <a:endParaRPr lang="ru-RU" b="1" i="1" dirty="0" smtClean="0"/>
          </a:p>
          <a:p>
            <a:r>
              <a:rPr lang="ru-RU" u="sng" dirty="0" smtClean="0">
                <a:hlinkClick r:id="rId3"/>
              </a:rPr>
              <a:t>http://hobbyjobby.org.ua/linux/kak-ustanovit-linux-ubuntu-na-kompyuter-s-ustanovlennoj-windows.html</a:t>
            </a:r>
          </a:p>
          <a:p>
            <a:r>
              <a:rPr lang="en-US" u="sng" dirty="0" smtClean="0">
                <a:hlinkClick r:id="rId3"/>
              </a:rPr>
              <a:t>http://pingvinus.ru/note/ubuntu-install</a:t>
            </a:r>
            <a:endParaRPr lang="ru-RU" u="sng" dirty="0" smtClean="0">
              <a:hlinkClick r:id="rId3"/>
            </a:endParaRPr>
          </a:p>
          <a:p>
            <a:pPr>
              <a:buNone/>
            </a:pPr>
            <a:r>
              <a:rPr lang="ru-RU" b="1" i="1" dirty="0" smtClean="0"/>
              <a:t>Установка </a:t>
            </a:r>
            <a:r>
              <a:rPr lang="ru-RU" b="1" i="1" dirty="0" err="1" smtClean="0"/>
              <a:t>Linux</a:t>
            </a:r>
            <a:r>
              <a:rPr lang="ru-RU" b="1" i="1" dirty="0" smtClean="0"/>
              <a:t> </a:t>
            </a:r>
            <a:r>
              <a:rPr lang="ru-RU" b="1" i="1" dirty="0" err="1" smtClean="0"/>
              <a:t>Ubuntu</a:t>
            </a:r>
            <a:r>
              <a:rPr lang="ru-RU" b="1" i="1" dirty="0" smtClean="0"/>
              <a:t> вместо </a:t>
            </a:r>
            <a:r>
              <a:rPr lang="ru-RU" b="1" i="1" dirty="0" err="1" smtClean="0"/>
              <a:t>Windows</a:t>
            </a:r>
            <a:endParaRPr lang="ru-RU" b="1" i="1" dirty="0" smtClean="0"/>
          </a:p>
          <a:p>
            <a:r>
              <a:rPr lang="ru-RU" u="sng" dirty="0" smtClean="0">
                <a:hlinkClick r:id="rId3"/>
              </a:rPr>
              <a:t>http://vse-sekrety.ru/698-kak-ustanovit-linux.html</a:t>
            </a:r>
            <a:endParaRPr lang="en-US" u="sng" dirty="0" smtClean="0">
              <a:hlinkClick r:id="rId3"/>
            </a:endParaRPr>
          </a:p>
          <a:p>
            <a:r>
              <a:rPr lang="en-US" u="sng" dirty="0" smtClean="0">
                <a:hlinkClick r:id="rId3"/>
              </a:rPr>
              <a:t>http://help.ubuntu.ru</a:t>
            </a:r>
            <a:endParaRPr lang="ru-RU" u="sng" dirty="0" smtClean="0">
              <a:hlinkClick r:id="rId3"/>
            </a:endParaRPr>
          </a:p>
          <a:p>
            <a:pPr>
              <a:buNone/>
            </a:pPr>
            <a:endParaRPr lang="ru-RU"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fontScale="90000"/>
          </a:bodyPr>
          <a:lstStyle/>
          <a:p>
            <a:r>
              <a:rPr lang="ru-RU" dirty="0" smtClean="0"/>
              <a:t>Посылка сигнала</a:t>
            </a:r>
            <a:endParaRPr lang="ru-RU" dirty="0"/>
          </a:p>
        </p:txBody>
      </p:sp>
      <p:sp>
        <p:nvSpPr>
          <p:cNvPr id="3" name="Содержимое 2"/>
          <p:cNvSpPr>
            <a:spLocks noGrp="1"/>
          </p:cNvSpPr>
          <p:nvPr>
            <p:ph idx="1"/>
          </p:nvPr>
        </p:nvSpPr>
        <p:spPr>
          <a:xfrm>
            <a:off x="457200" y="1000108"/>
            <a:ext cx="8229600" cy="5715040"/>
          </a:xfrm>
        </p:spPr>
        <p:txBody>
          <a:bodyPr>
            <a:normAutofit fontScale="77500" lnSpcReduction="20000"/>
          </a:bodyPr>
          <a:lstStyle/>
          <a:p>
            <a:pPr>
              <a:buNone/>
            </a:pPr>
            <a:r>
              <a:rPr lang="sv-SE" dirty="0" smtClean="0"/>
              <a:t>int kill(pid_t </a:t>
            </a:r>
            <a:r>
              <a:rPr lang="sv-SE" i="1" dirty="0" smtClean="0"/>
              <a:t>pid</a:t>
            </a:r>
            <a:r>
              <a:rPr lang="sv-SE" dirty="0" smtClean="0"/>
              <a:t>, int </a:t>
            </a:r>
            <a:r>
              <a:rPr lang="sv-SE" i="1" dirty="0" smtClean="0"/>
              <a:t>sig</a:t>
            </a:r>
            <a:r>
              <a:rPr lang="sv-SE" dirty="0" smtClean="0"/>
              <a:t>);</a:t>
            </a:r>
            <a:r>
              <a:rPr lang="ru-RU" dirty="0" smtClean="0"/>
              <a:t> </a:t>
            </a:r>
          </a:p>
          <a:p>
            <a:r>
              <a:rPr lang="ru-RU" dirty="0" smtClean="0"/>
              <a:t>Если значение </a:t>
            </a:r>
            <a:r>
              <a:rPr lang="ru-RU" i="1" dirty="0" err="1" smtClean="0"/>
              <a:t>pid</a:t>
            </a:r>
            <a:r>
              <a:rPr lang="ru-RU" dirty="0" smtClean="0"/>
              <a:t> является положительным, сигнал </a:t>
            </a:r>
            <a:r>
              <a:rPr lang="ru-RU" i="1" dirty="0" err="1" smtClean="0"/>
              <a:t>sig</a:t>
            </a:r>
            <a:r>
              <a:rPr lang="ru-RU" dirty="0" smtClean="0"/>
              <a:t> посылается процессу с идентификатором </a:t>
            </a:r>
            <a:r>
              <a:rPr lang="ru-RU" i="1" dirty="0" err="1" smtClean="0"/>
              <a:t>pid</a:t>
            </a:r>
            <a:r>
              <a:rPr lang="ru-RU" dirty="0" smtClean="0"/>
              <a:t>. </a:t>
            </a:r>
          </a:p>
          <a:p>
            <a:r>
              <a:rPr lang="ru-RU" dirty="0" smtClean="0"/>
              <a:t>Если </a:t>
            </a:r>
            <a:r>
              <a:rPr lang="ru-RU" i="1" dirty="0" err="1" smtClean="0"/>
              <a:t>pid</a:t>
            </a:r>
            <a:r>
              <a:rPr lang="ru-RU" dirty="0" smtClean="0"/>
              <a:t> равен 0, то </a:t>
            </a:r>
            <a:r>
              <a:rPr lang="ru-RU" i="1" dirty="0" err="1" smtClean="0"/>
              <a:t>sig</a:t>
            </a:r>
            <a:r>
              <a:rPr lang="ru-RU" dirty="0" smtClean="0"/>
              <a:t> посылается каждому процессу, который входит в группу текущего процесса. </a:t>
            </a:r>
          </a:p>
          <a:p>
            <a:r>
              <a:rPr lang="ru-RU" dirty="0" smtClean="0"/>
              <a:t>Если </a:t>
            </a:r>
            <a:r>
              <a:rPr lang="ru-RU" i="1" dirty="0" err="1" smtClean="0"/>
              <a:t>pid</a:t>
            </a:r>
            <a:r>
              <a:rPr lang="ru-RU" dirty="0" smtClean="0"/>
              <a:t> равен -1, то </a:t>
            </a:r>
            <a:r>
              <a:rPr lang="ru-RU" i="1" dirty="0" err="1" smtClean="0"/>
              <a:t>sig</a:t>
            </a:r>
            <a:r>
              <a:rPr lang="ru-RU" dirty="0" smtClean="0"/>
              <a:t> посылается каждому процессу, за исключением процесса с номером 1 (</a:t>
            </a:r>
            <a:r>
              <a:rPr lang="ru-RU" dirty="0" err="1" smtClean="0"/>
              <a:t>init</a:t>
            </a:r>
            <a:r>
              <a:rPr lang="ru-RU" dirty="0" smtClean="0"/>
              <a:t>).</a:t>
            </a:r>
          </a:p>
          <a:p>
            <a:r>
              <a:rPr lang="ru-RU" dirty="0" smtClean="0"/>
              <a:t>Если </a:t>
            </a:r>
            <a:r>
              <a:rPr lang="ru-RU" i="1" dirty="0" err="1" smtClean="0"/>
              <a:t>pid</a:t>
            </a:r>
            <a:r>
              <a:rPr lang="ru-RU" dirty="0" smtClean="0"/>
              <a:t> меньше чем -1, то </a:t>
            </a:r>
            <a:r>
              <a:rPr lang="ru-RU" i="1" dirty="0" err="1" smtClean="0"/>
              <a:t>sig</a:t>
            </a:r>
            <a:r>
              <a:rPr lang="ru-RU" dirty="0" smtClean="0"/>
              <a:t> посылается каждому процессу, который входит в группу процесса </a:t>
            </a:r>
            <a:r>
              <a:rPr lang="ru-RU" i="1" dirty="0" smtClean="0"/>
              <a:t>-</a:t>
            </a:r>
            <a:r>
              <a:rPr lang="ru-RU" i="1" dirty="0" err="1" smtClean="0"/>
              <a:t>pid</a:t>
            </a:r>
            <a:r>
              <a:rPr lang="ru-RU" dirty="0" smtClean="0"/>
              <a:t>. </a:t>
            </a:r>
          </a:p>
          <a:p>
            <a:r>
              <a:rPr lang="ru-RU" dirty="0" smtClean="0"/>
              <a:t>Если </a:t>
            </a:r>
            <a:r>
              <a:rPr lang="ru-RU" i="1" dirty="0" err="1" smtClean="0"/>
              <a:t>sig</a:t>
            </a:r>
            <a:r>
              <a:rPr lang="ru-RU" dirty="0" smtClean="0"/>
              <a:t> равен 0, то никакой сигнал не посылается, а только выполняется проверка на существования процесса или группы.   </a:t>
            </a:r>
          </a:p>
          <a:p>
            <a:pPr>
              <a:buNone/>
            </a:pPr>
            <a:r>
              <a:rPr lang="en-US" dirty="0" smtClean="0"/>
              <a:t> </a:t>
            </a:r>
            <a:r>
              <a:rPr lang="en-US" dirty="0" err="1" smtClean="0"/>
              <a:t>int</a:t>
            </a:r>
            <a:r>
              <a:rPr lang="en-US" dirty="0" smtClean="0"/>
              <a:t> raise(</a:t>
            </a:r>
            <a:r>
              <a:rPr lang="en-US" dirty="0" err="1" smtClean="0"/>
              <a:t>int</a:t>
            </a:r>
            <a:r>
              <a:rPr lang="en-US" dirty="0" smtClean="0"/>
              <a:t> sig);</a:t>
            </a:r>
            <a:r>
              <a:rPr lang="ru-RU" dirty="0" smtClean="0"/>
              <a:t> текущему процессу</a:t>
            </a:r>
          </a:p>
          <a:p>
            <a:pPr>
              <a:buNone/>
            </a:pPr>
            <a:r>
              <a:rPr lang="en-US" dirty="0" err="1" smtClean="0"/>
              <a:t>int</a:t>
            </a:r>
            <a:r>
              <a:rPr lang="en-US" dirty="0" smtClean="0"/>
              <a:t> </a:t>
            </a:r>
            <a:r>
              <a:rPr lang="en-US" dirty="0" err="1" smtClean="0"/>
              <a:t>pthread_kill</a:t>
            </a:r>
            <a:r>
              <a:rPr lang="en-US" dirty="0" smtClean="0"/>
              <a:t>(</a:t>
            </a:r>
            <a:r>
              <a:rPr lang="en-US" dirty="0" err="1" smtClean="0"/>
              <a:t>pthread_t</a:t>
            </a:r>
            <a:r>
              <a:rPr lang="en-US" dirty="0" smtClean="0"/>
              <a:t> </a:t>
            </a:r>
            <a:r>
              <a:rPr lang="ru-RU" dirty="0" smtClean="0"/>
              <a:t> </a:t>
            </a:r>
            <a:r>
              <a:rPr lang="en-US" dirty="0" smtClean="0"/>
              <a:t>thread, </a:t>
            </a:r>
            <a:r>
              <a:rPr lang="en-US" dirty="0" err="1" smtClean="0"/>
              <a:t>int</a:t>
            </a:r>
            <a:r>
              <a:rPr lang="en-US" dirty="0" smtClean="0"/>
              <a:t> sig); </a:t>
            </a:r>
            <a:r>
              <a:rPr lang="ru-RU" dirty="0" smtClean="0"/>
              <a:t>отдельному потку</a:t>
            </a:r>
          </a:p>
          <a:p>
            <a:pPr marL="0">
              <a:buNone/>
            </a:pPr>
            <a:r>
              <a:rPr lang="ru-RU" b="1" dirty="0" smtClean="0"/>
              <a:t>Сигналы могут быть сгенерированы и обрабатываться синхронно или асинхронно.</a:t>
            </a:r>
            <a:endParaRPr lang="ru-RU" b="1" dirty="0"/>
          </a:p>
        </p:txBody>
      </p:sp>
    </p:spTree>
    <p:extLst>
      <p:ext uri="{BB962C8B-B14F-4D97-AF65-F5344CB8AC3E}">
        <p14:creationId xmlns:p14="http://schemas.microsoft.com/office/powerpoint/2010/main" val="1205395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34082"/>
          </a:xfrm>
        </p:spPr>
        <p:txBody>
          <a:bodyPr>
            <a:normAutofit fontScale="90000"/>
          </a:bodyPr>
          <a:lstStyle/>
          <a:p>
            <a:r>
              <a:rPr lang="ru-RU" sz="4000" dirty="0" smtClean="0"/>
              <a:t>Хранение сигналов</a:t>
            </a:r>
            <a:endParaRPr lang="ru-RU" sz="4000" dirty="0"/>
          </a:p>
        </p:txBody>
      </p:sp>
      <p:sp>
        <p:nvSpPr>
          <p:cNvPr id="3" name="Содержимое 2"/>
          <p:cNvSpPr>
            <a:spLocks noGrp="1"/>
          </p:cNvSpPr>
          <p:nvPr>
            <p:ph idx="1"/>
          </p:nvPr>
        </p:nvSpPr>
        <p:spPr>
          <a:xfrm>
            <a:off x="457200" y="1052736"/>
            <a:ext cx="8229600" cy="5519536"/>
          </a:xfrm>
        </p:spPr>
        <p:txBody>
          <a:bodyPr>
            <a:normAutofit lnSpcReduction="10000"/>
          </a:bodyPr>
          <a:lstStyle/>
          <a:p>
            <a:pPr>
              <a:buNone/>
            </a:pPr>
            <a:r>
              <a:rPr lang="ru-RU" sz="2800" dirty="0" smtClean="0"/>
              <a:t>Очередь сигналов</a:t>
            </a:r>
          </a:p>
          <a:p>
            <a:pPr>
              <a:buNone/>
            </a:pPr>
            <a:r>
              <a:rPr lang="en-US" sz="2800" dirty="0" err="1" smtClean="0"/>
              <a:t>struct</a:t>
            </a:r>
            <a:r>
              <a:rPr lang="en-US" sz="2800" dirty="0" smtClean="0"/>
              <a:t> </a:t>
            </a:r>
            <a:r>
              <a:rPr lang="en-US" sz="2800" dirty="0" err="1" smtClean="0"/>
              <a:t>sigpending</a:t>
            </a:r>
            <a:r>
              <a:rPr lang="en-US" sz="2800" dirty="0" smtClean="0"/>
              <a:t> {</a:t>
            </a:r>
          </a:p>
          <a:p>
            <a:pPr>
              <a:buNone/>
            </a:pPr>
            <a:r>
              <a:rPr lang="en-US" sz="2800" dirty="0" smtClean="0"/>
              <a:t>	</a:t>
            </a:r>
            <a:r>
              <a:rPr lang="en-US" sz="2800" dirty="0" err="1" smtClean="0"/>
              <a:t>struct</a:t>
            </a:r>
            <a:r>
              <a:rPr lang="en-US" sz="2800" dirty="0" smtClean="0"/>
              <a:t> </a:t>
            </a:r>
            <a:r>
              <a:rPr lang="en-US" sz="2800" dirty="0" err="1" smtClean="0"/>
              <a:t>list_head</a:t>
            </a:r>
            <a:r>
              <a:rPr lang="en-US" sz="2800" dirty="0" smtClean="0"/>
              <a:t> list;</a:t>
            </a:r>
          </a:p>
          <a:p>
            <a:pPr>
              <a:buNone/>
            </a:pPr>
            <a:r>
              <a:rPr lang="en-US" sz="2800" dirty="0" smtClean="0"/>
              <a:t>	</a:t>
            </a:r>
            <a:r>
              <a:rPr lang="en-US" sz="2800" dirty="0" err="1" smtClean="0"/>
              <a:t>sigset_t</a:t>
            </a:r>
            <a:r>
              <a:rPr lang="en-US" sz="2800" dirty="0" smtClean="0"/>
              <a:t> signal;</a:t>
            </a:r>
          </a:p>
          <a:p>
            <a:pPr>
              <a:buNone/>
            </a:pPr>
            <a:r>
              <a:rPr lang="ru-RU" sz="2800" dirty="0" smtClean="0"/>
              <a:t>};</a:t>
            </a:r>
            <a:endParaRPr lang="en-US" sz="2800" dirty="0" smtClean="0"/>
          </a:p>
          <a:p>
            <a:pPr>
              <a:buNone/>
            </a:pPr>
            <a:r>
              <a:rPr lang="en-US" sz="2800" dirty="0" err="1" smtClean="0"/>
              <a:t>typedef</a:t>
            </a:r>
            <a:r>
              <a:rPr lang="en-US" sz="2800" dirty="0" smtClean="0"/>
              <a:t> </a:t>
            </a:r>
            <a:r>
              <a:rPr lang="en-US" sz="2800" dirty="0" err="1" smtClean="0"/>
              <a:t>struct</a:t>
            </a:r>
            <a:r>
              <a:rPr lang="en-US" sz="2800" dirty="0" smtClean="0"/>
              <a:t> {</a:t>
            </a:r>
          </a:p>
          <a:p>
            <a:pPr>
              <a:buNone/>
            </a:pPr>
            <a:r>
              <a:rPr lang="en-US" sz="2800" dirty="0" smtClean="0"/>
              <a:t>	unsigned long sig[_NSIG_WORDS];</a:t>
            </a:r>
          </a:p>
          <a:p>
            <a:pPr>
              <a:buNone/>
            </a:pPr>
            <a:r>
              <a:rPr lang="en-US" sz="2800" dirty="0" smtClean="0"/>
              <a:t>} </a:t>
            </a:r>
            <a:r>
              <a:rPr lang="en-US" sz="2800" dirty="0" err="1" smtClean="0"/>
              <a:t>sigset_t</a:t>
            </a:r>
            <a:r>
              <a:rPr lang="en-US" sz="2800" dirty="0" smtClean="0"/>
              <a:t>;</a:t>
            </a:r>
            <a:r>
              <a:rPr lang="ru-RU" sz="2800" dirty="0" smtClean="0"/>
              <a:t> </a:t>
            </a:r>
          </a:p>
          <a:p>
            <a:pPr>
              <a:buNone/>
            </a:pPr>
            <a:r>
              <a:rPr lang="ru-RU" sz="2800" dirty="0" smtClean="0"/>
              <a:t>Для различных платформ _NSIG_WORDS варьируется от 1 до 4 </a:t>
            </a:r>
          </a:p>
          <a:p>
            <a:pPr>
              <a:buNone/>
            </a:pPr>
            <a:r>
              <a:rPr lang="ru-RU" sz="2800" dirty="0" smtClean="0"/>
              <a:t>каждый разряд массива соответствует одному сигналу.</a:t>
            </a:r>
          </a:p>
          <a:p>
            <a:pPr>
              <a:buNone/>
            </a:pPr>
            <a:endParaRPr lang="en-US" dirty="0" smtClean="0"/>
          </a:p>
          <a:p>
            <a:pPr>
              <a:buNone/>
            </a:pPr>
            <a:endParaRPr lang="ru-RU" dirty="0" smtClean="0"/>
          </a:p>
          <a:p>
            <a:pPr>
              <a:buNone/>
            </a:pPr>
            <a:endParaRPr lang="en-US" dirty="0" smtClean="0"/>
          </a:p>
          <a:p>
            <a:pPr>
              <a:buNone/>
            </a:pPr>
            <a:endParaRPr lang="ru-RU" dirty="0" smtClean="0"/>
          </a:p>
          <a:p>
            <a:pPr>
              <a:buNone/>
            </a:pPr>
            <a:endParaRPr lang="ru-RU" dirty="0"/>
          </a:p>
        </p:txBody>
      </p:sp>
      <p:sp>
        <p:nvSpPr>
          <p:cNvPr id="4" name="Прямоугольник 3"/>
          <p:cNvSpPr/>
          <p:nvPr/>
        </p:nvSpPr>
        <p:spPr>
          <a:xfrm>
            <a:off x="4071934" y="1571612"/>
            <a:ext cx="857256"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4071934" y="1928802"/>
            <a:ext cx="857256" cy="6429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Сигнал</a:t>
            </a:r>
          </a:p>
          <a:p>
            <a:pPr algn="ctr"/>
            <a:r>
              <a:rPr lang="en-GB" dirty="0" err="1" smtClean="0">
                <a:solidFill>
                  <a:schemeClr val="tx1"/>
                </a:solidFill>
              </a:rPr>
              <a:t>Posix</a:t>
            </a:r>
            <a:endParaRPr lang="ru-RU" dirty="0">
              <a:solidFill>
                <a:schemeClr val="tx1"/>
              </a:solidFill>
            </a:endParaRPr>
          </a:p>
        </p:txBody>
      </p:sp>
      <p:sp>
        <p:nvSpPr>
          <p:cNvPr id="6" name="Прямоугольник 5"/>
          <p:cNvSpPr/>
          <p:nvPr/>
        </p:nvSpPr>
        <p:spPr>
          <a:xfrm>
            <a:off x="5286380" y="1571612"/>
            <a:ext cx="857256"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5286380" y="1928802"/>
            <a:ext cx="857256" cy="5715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Сигнал</a:t>
            </a:r>
            <a:endParaRPr lang="en-GB" dirty="0" smtClean="0">
              <a:solidFill>
                <a:schemeClr val="tx1"/>
              </a:solidFill>
            </a:endParaRPr>
          </a:p>
          <a:p>
            <a:pPr algn="ctr"/>
            <a:r>
              <a:rPr lang="ru-RU" dirty="0" smtClean="0">
                <a:solidFill>
                  <a:schemeClr val="tx1"/>
                </a:solidFill>
              </a:rPr>
              <a:t>РВ</a:t>
            </a:r>
            <a:endParaRPr lang="ru-RU" dirty="0">
              <a:solidFill>
                <a:schemeClr val="tx1"/>
              </a:solidFill>
            </a:endParaRPr>
          </a:p>
        </p:txBody>
      </p:sp>
      <p:sp>
        <p:nvSpPr>
          <p:cNvPr id="8" name="Прямоугольник 7"/>
          <p:cNvSpPr/>
          <p:nvPr/>
        </p:nvSpPr>
        <p:spPr>
          <a:xfrm>
            <a:off x="6500826" y="1571612"/>
            <a:ext cx="857256"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6500826" y="1928802"/>
            <a:ext cx="857256" cy="5715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Сигнал</a:t>
            </a:r>
          </a:p>
          <a:p>
            <a:pPr algn="ctr"/>
            <a:r>
              <a:rPr lang="ru-RU" dirty="0" smtClean="0">
                <a:solidFill>
                  <a:schemeClr val="tx1"/>
                </a:solidFill>
              </a:rPr>
              <a:t>РВ</a:t>
            </a:r>
            <a:endParaRPr lang="ru-RU" dirty="0">
              <a:solidFill>
                <a:schemeClr val="tx1"/>
              </a:solidFill>
            </a:endParaRPr>
          </a:p>
        </p:txBody>
      </p:sp>
      <p:cxnSp>
        <p:nvCxnSpPr>
          <p:cNvPr id="11" name="Прямая со стрелкой 10"/>
          <p:cNvCxnSpPr>
            <a:stCxn id="4" idx="3"/>
            <a:endCxn id="6" idx="1"/>
          </p:cNvCxnSpPr>
          <p:nvPr/>
        </p:nvCxnSpPr>
        <p:spPr>
          <a:xfrm>
            <a:off x="4929190" y="1750207"/>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p:nvPr/>
        </p:nvCxnSpPr>
        <p:spPr>
          <a:xfrm>
            <a:off x="6143636" y="1785926"/>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2105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fontScale="90000"/>
          </a:bodyPr>
          <a:lstStyle/>
          <a:p>
            <a:r>
              <a:rPr lang="ru-RU" dirty="0" smtClean="0"/>
              <a:t>Функции работы с </a:t>
            </a:r>
            <a:r>
              <a:rPr lang="en-US" dirty="0" err="1" smtClean="0"/>
              <a:t>sigset_t</a:t>
            </a:r>
            <a:endParaRPr lang="ru-RU" dirty="0"/>
          </a:p>
        </p:txBody>
      </p:sp>
      <p:sp>
        <p:nvSpPr>
          <p:cNvPr id="3" name="Содержимое 2"/>
          <p:cNvSpPr>
            <a:spLocks noGrp="1"/>
          </p:cNvSpPr>
          <p:nvPr>
            <p:ph idx="1"/>
          </p:nvPr>
        </p:nvSpPr>
        <p:spPr>
          <a:xfrm>
            <a:off x="457200" y="1071546"/>
            <a:ext cx="8229600" cy="5054617"/>
          </a:xfrm>
        </p:spPr>
        <p:txBody>
          <a:bodyPr>
            <a:normAutofit fontScale="92500" lnSpcReduction="10000"/>
          </a:bodyPr>
          <a:lstStyle/>
          <a:p>
            <a:pPr>
              <a:buNone/>
            </a:pPr>
            <a:r>
              <a:rPr lang="ru-RU" i="1" dirty="0" smtClean="0"/>
              <a:t>Очистка</a:t>
            </a:r>
          </a:p>
          <a:p>
            <a:pPr>
              <a:buNone/>
            </a:pPr>
            <a:r>
              <a:rPr lang="en-US" dirty="0" err="1" smtClean="0"/>
              <a:t>int</a:t>
            </a:r>
            <a:r>
              <a:rPr lang="en-US" dirty="0" smtClean="0"/>
              <a:t> </a:t>
            </a:r>
            <a:r>
              <a:rPr lang="en-US" dirty="0" err="1" smtClean="0"/>
              <a:t>sigemptyset</a:t>
            </a:r>
            <a:r>
              <a:rPr lang="en-US" dirty="0" smtClean="0"/>
              <a:t>(</a:t>
            </a:r>
            <a:r>
              <a:rPr lang="en-US" dirty="0" err="1" smtClean="0"/>
              <a:t>sigset_t</a:t>
            </a:r>
            <a:r>
              <a:rPr lang="en-US" dirty="0" smtClean="0"/>
              <a:t> *set);</a:t>
            </a:r>
            <a:r>
              <a:rPr lang="ru-RU" dirty="0" smtClean="0"/>
              <a:t> </a:t>
            </a:r>
            <a:endParaRPr lang="en-US" dirty="0" smtClean="0"/>
          </a:p>
          <a:p>
            <a:pPr>
              <a:buNone/>
            </a:pPr>
            <a:r>
              <a:rPr lang="ru-RU" i="1" dirty="0" smtClean="0"/>
              <a:t>Заполнение единицами</a:t>
            </a:r>
          </a:p>
          <a:p>
            <a:pPr>
              <a:buNone/>
            </a:pPr>
            <a:r>
              <a:rPr lang="en-US" dirty="0" err="1" smtClean="0"/>
              <a:t>int</a:t>
            </a:r>
            <a:r>
              <a:rPr lang="en-US" dirty="0" smtClean="0"/>
              <a:t> </a:t>
            </a:r>
            <a:r>
              <a:rPr lang="en-US" dirty="0" err="1" smtClean="0"/>
              <a:t>sigfillset</a:t>
            </a:r>
            <a:r>
              <a:rPr lang="en-US" dirty="0" smtClean="0"/>
              <a:t>(</a:t>
            </a:r>
            <a:r>
              <a:rPr lang="en-US" dirty="0" err="1" smtClean="0"/>
              <a:t>sigset_t</a:t>
            </a:r>
            <a:r>
              <a:rPr lang="en-US" dirty="0" smtClean="0"/>
              <a:t> *set);</a:t>
            </a:r>
            <a:r>
              <a:rPr lang="ru-RU" dirty="0" smtClean="0"/>
              <a:t> </a:t>
            </a:r>
          </a:p>
          <a:p>
            <a:pPr>
              <a:buNone/>
            </a:pPr>
            <a:r>
              <a:rPr lang="ru-RU" i="1" dirty="0" smtClean="0"/>
              <a:t>Добавление сигнала</a:t>
            </a:r>
            <a:endParaRPr lang="en-US" i="1" dirty="0" smtClean="0"/>
          </a:p>
          <a:p>
            <a:pPr>
              <a:buNone/>
            </a:pPr>
            <a:r>
              <a:rPr lang="en-US" dirty="0" err="1" smtClean="0"/>
              <a:t>int</a:t>
            </a:r>
            <a:r>
              <a:rPr lang="en-US" dirty="0" smtClean="0"/>
              <a:t> </a:t>
            </a:r>
            <a:r>
              <a:rPr lang="en-US" dirty="0" err="1" smtClean="0"/>
              <a:t>sigaddset</a:t>
            </a:r>
            <a:r>
              <a:rPr lang="en-US" dirty="0" smtClean="0"/>
              <a:t>(</a:t>
            </a:r>
            <a:r>
              <a:rPr lang="en-US" dirty="0" err="1" smtClean="0"/>
              <a:t>sigset_t</a:t>
            </a:r>
            <a:r>
              <a:rPr lang="en-US" dirty="0" smtClean="0"/>
              <a:t> *set, </a:t>
            </a:r>
            <a:r>
              <a:rPr lang="en-US" dirty="0" err="1" smtClean="0"/>
              <a:t>int</a:t>
            </a:r>
            <a:r>
              <a:rPr lang="en-US" dirty="0" smtClean="0"/>
              <a:t> </a:t>
            </a:r>
            <a:r>
              <a:rPr lang="en-US" dirty="0" err="1" smtClean="0"/>
              <a:t>signum</a:t>
            </a:r>
            <a:r>
              <a:rPr lang="en-US" dirty="0" smtClean="0"/>
              <a:t>);</a:t>
            </a:r>
            <a:endParaRPr lang="ru-RU" dirty="0" smtClean="0"/>
          </a:p>
          <a:p>
            <a:pPr>
              <a:buNone/>
            </a:pPr>
            <a:r>
              <a:rPr lang="ru-RU" i="1" dirty="0" smtClean="0"/>
              <a:t>Удаление сигнала</a:t>
            </a:r>
            <a:endParaRPr lang="en-US" i="1" dirty="0" smtClean="0"/>
          </a:p>
          <a:p>
            <a:pPr>
              <a:buNone/>
            </a:pPr>
            <a:r>
              <a:rPr lang="en-US" dirty="0" err="1" smtClean="0"/>
              <a:t>int</a:t>
            </a:r>
            <a:r>
              <a:rPr lang="en-US" dirty="0" smtClean="0"/>
              <a:t> </a:t>
            </a:r>
            <a:r>
              <a:rPr lang="en-US" dirty="0" err="1" smtClean="0"/>
              <a:t>sigdelset</a:t>
            </a:r>
            <a:r>
              <a:rPr lang="en-US" dirty="0" smtClean="0"/>
              <a:t>(</a:t>
            </a:r>
            <a:r>
              <a:rPr lang="en-US" dirty="0" err="1" smtClean="0"/>
              <a:t>sigset_t</a:t>
            </a:r>
            <a:r>
              <a:rPr lang="en-US" dirty="0" smtClean="0"/>
              <a:t> *set, </a:t>
            </a:r>
            <a:r>
              <a:rPr lang="en-US" dirty="0" err="1" smtClean="0"/>
              <a:t>int</a:t>
            </a:r>
            <a:r>
              <a:rPr lang="en-US" dirty="0" smtClean="0"/>
              <a:t> </a:t>
            </a:r>
            <a:r>
              <a:rPr lang="en-US" dirty="0" err="1" smtClean="0"/>
              <a:t>signum</a:t>
            </a:r>
            <a:r>
              <a:rPr lang="en-US" dirty="0" smtClean="0"/>
              <a:t>);</a:t>
            </a:r>
            <a:endParaRPr lang="ru-RU" dirty="0" smtClean="0"/>
          </a:p>
          <a:p>
            <a:pPr>
              <a:buNone/>
            </a:pPr>
            <a:r>
              <a:rPr lang="ru-RU" i="1" dirty="0" smtClean="0"/>
              <a:t>Проверка присутствия сигнала</a:t>
            </a:r>
            <a:endParaRPr lang="en-US" i="1" dirty="0" smtClean="0"/>
          </a:p>
          <a:p>
            <a:pPr>
              <a:buNone/>
            </a:pPr>
            <a:r>
              <a:rPr lang="en-US" dirty="0" err="1" smtClean="0"/>
              <a:t>int</a:t>
            </a:r>
            <a:r>
              <a:rPr lang="en-US" dirty="0" smtClean="0"/>
              <a:t> </a:t>
            </a:r>
            <a:r>
              <a:rPr lang="en-US" dirty="0" err="1" smtClean="0"/>
              <a:t>sigismember</a:t>
            </a:r>
            <a:r>
              <a:rPr lang="en-US" dirty="0" smtClean="0"/>
              <a:t>(const </a:t>
            </a:r>
            <a:r>
              <a:rPr lang="en-US" dirty="0" err="1" smtClean="0"/>
              <a:t>sigset_t</a:t>
            </a:r>
            <a:r>
              <a:rPr lang="en-US" dirty="0" smtClean="0"/>
              <a:t> *set, </a:t>
            </a:r>
            <a:r>
              <a:rPr lang="en-US" dirty="0" err="1" smtClean="0"/>
              <a:t>int</a:t>
            </a:r>
            <a:r>
              <a:rPr lang="en-US" dirty="0" smtClean="0"/>
              <a:t> </a:t>
            </a:r>
            <a:r>
              <a:rPr lang="en-US" dirty="0" err="1" smtClean="0"/>
              <a:t>signum</a:t>
            </a:r>
            <a:r>
              <a:rPr lang="en-US" dirty="0" smtClean="0"/>
              <a:t>);</a:t>
            </a:r>
          </a:p>
          <a:p>
            <a:pPr>
              <a:buNone/>
            </a:pPr>
            <a:endParaRPr lang="ru-RU" dirty="0"/>
          </a:p>
        </p:txBody>
      </p:sp>
    </p:spTree>
    <p:extLst>
      <p:ext uri="{BB962C8B-B14F-4D97-AF65-F5344CB8AC3E}">
        <p14:creationId xmlns:p14="http://schemas.microsoft.com/office/powerpoint/2010/main" val="14358576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rmAutofit fontScale="90000"/>
          </a:bodyPr>
          <a:lstStyle/>
          <a:p>
            <a:r>
              <a:rPr lang="ru-RU" sz="3600" dirty="0" smtClean="0"/>
              <a:t>Обработка сигнала</a:t>
            </a:r>
            <a:endParaRPr lang="ru-RU" sz="3600" dirty="0"/>
          </a:p>
        </p:txBody>
      </p:sp>
      <p:sp>
        <p:nvSpPr>
          <p:cNvPr id="4" name="Прямоугольник 3"/>
          <p:cNvSpPr/>
          <p:nvPr/>
        </p:nvSpPr>
        <p:spPr>
          <a:xfrm>
            <a:off x="539552" y="836713"/>
            <a:ext cx="8136904" cy="5786199"/>
          </a:xfrm>
          <a:prstGeom prst="rect">
            <a:avLst/>
          </a:prstGeom>
        </p:spPr>
        <p:txBody>
          <a:bodyPr wrap="square">
            <a:spAutoFit/>
          </a:bodyPr>
          <a:lstStyle/>
          <a:p>
            <a:r>
              <a:rPr lang="en-US" dirty="0" err="1" smtClean="0"/>
              <a:t>struct</a:t>
            </a:r>
            <a:r>
              <a:rPr lang="en-US" dirty="0" smtClean="0"/>
              <a:t>  </a:t>
            </a:r>
            <a:r>
              <a:rPr lang="en-US" dirty="0" err="1" smtClean="0"/>
              <a:t>sigaction</a:t>
            </a:r>
            <a:r>
              <a:rPr lang="en-US" dirty="0" smtClean="0"/>
              <a:t> {</a:t>
            </a:r>
          </a:p>
          <a:p>
            <a:r>
              <a:rPr lang="en-US" dirty="0" smtClean="0"/>
              <a:t>	union {</a:t>
            </a:r>
          </a:p>
          <a:p>
            <a:r>
              <a:rPr lang="en-US" dirty="0" smtClean="0"/>
              <a:t>	  __</a:t>
            </a:r>
            <a:r>
              <a:rPr lang="en-US" dirty="0" err="1" smtClean="0"/>
              <a:t>sighandler_t</a:t>
            </a:r>
            <a:r>
              <a:rPr lang="en-US" dirty="0" smtClean="0"/>
              <a:t>   _</a:t>
            </a:r>
            <a:r>
              <a:rPr lang="en-US" dirty="0" err="1" smtClean="0"/>
              <a:t>sa_handler</a:t>
            </a:r>
            <a:r>
              <a:rPr lang="en-US" dirty="0" smtClean="0"/>
              <a:t>;</a:t>
            </a:r>
            <a:r>
              <a:rPr lang="ru-RU" dirty="0" smtClean="0"/>
              <a:t> </a:t>
            </a:r>
            <a:r>
              <a:rPr lang="en-US" dirty="0" smtClean="0"/>
              <a:t> </a:t>
            </a:r>
            <a:r>
              <a:rPr lang="ru-RU" dirty="0" smtClean="0"/>
              <a:t>  обработчик сигналов </a:t>
            </a:r>
            <a:r>
              <a:rPr lang="en-US" dirty="0" smtClean="0"/>
              <a:t>POSIX</a:t>
            </a:r>
          </a:p>
          <a:p>
            <a:r>
              <a:rPr lang="en-US" dirty="0" smtClean="0"/>
              <a:t>	  void (*_</a:t>
            </a:r>
            <a:r>
              <a:rPr lang="en-US" dirty="0" err="1" smtClean="0"/>
              <a:t>sa_sigaction</a:t>
            </a:r>
            <a:r>
              <a:rPr lang="en-US" dirty="0" smtClean="0"/>
              <a:t>)(</a:t>
            </a:r>
            <a:r>
              <a:rPr lang="en-US" dirty="0" err="1" smtClean="0"/>
              <a:t>int</a:t>
            </a:r>
            <a:r>
              <a:rPr lang="en-US" dirty="0" smtClean="0"/>
              <a:t>, </a:t>
            </a:r>
            <a:r>
              <a:rPr lang="en-US" dirty="0" err="1" smtClean="0"/>
              <a:t>struct</a:t>
            </a:r>
            <a:r>
              <a:rPr lang="en-US" dirty="0" smtClean="0"/>
              <a:t> </a:t>
            </a:r>
            <a:r>
              <a:rPr lang="en-US" dirty="0" err="1" smtClean="0"/>
              <a:t>siginfo</a:t>
            </a:r>
            <a:r>
              <a:rPr lang="en-US" dirty="0" smtClean="0"/>
              <a:t> *, void *); </a:t>
            </a:r>
            <a:r>
              <a:rPr lang="ru-RU" dirty="0" smtClean="0"/>
              <a:t>обработчик сигналов реального времени</a:t>
            </a:r>
            <a:endParaRPr lang="en-US" dirty="0" smtClean="0"/>
          </a:p>
          <a:p>
            <a:r>
              <a:rPr lang="en-US" dirty="0" smtClean="0"/>
              <a:t>	} _u;</a:t>
            </a:r>
          </a:p>
          <a:p>
            <a:r>
              <a:rPr lang="en-US" dirty="0" smtClean="0"/>
              <a:t>	</a:t>
            </a:r>
            <a:r>
              <a:rPr lang="en-US" dirty="0" err="1" smtClean="0"/>
              <a:t>sigset_t</a:t>
            </a:r>
            <a:r>
              <a:rPr lang="en-US" dirty="0" smtClean="0"/>
              <a:t>   </a:t>
            </a:r>
            <a:r>
              <a:rPr lang="en-US" dirty="0" err="1" smtClean="0"/>
              <a:t>sa_mask</a:t>
            </a:r>
            <a:r>
              <a:rPr lang="en-US" dirty="0" smtClean="0"/>
              <a:t>;   </a:t>
            </a:r>
            <a:r>
              <a:rPr lang="ru-RU" dirty="0" smtClean="0"/>
              <a:t>маска сигналов (набор заблокированных сигналов)</a:t>
            </a:r>
            <a:endParaRPr lang="en-US" dirty="0" smtClean="0"/>
          </a:p>
          <a:p>
            <a:r>
              <a:rPr lang="en-US" dirty="0" smtClean="0"/>
              <a:t>	unsigned long   </a:t>
            </a:r>
            <a:r>
              <a:rPr lang="en-US" dirty="0" err="1" smtClean="0"/>
              <a:t>sa_flags</a:t>
            </a:r>
            <a:r>
              <a:rPr lang="en-US" dirty="0" smtClean="0"/>
              <a:t>;</a:t>
            </a:r>
            <a:r>
              <a:rPr lang="ru-RU" dirty="0" smtClean="0"/>
              <a:t>  флаги</a:t>
            </a:r>
            <a:endParaRPr lang="en-US" dirty="0" smtClean="0"/>
          </a:p>
          <a:p>
            <a:r>
              <a:rPr lang="en-US" dirty="0" smtClean="0"/>
              <a:t>	void (*</a:t>
            </a:r>
            <a:r>
              <a:rPr lang="en-US" dirty="0" err="1" smtClean="0"/>
              <a:t>sa_restorer</a:t>
            </a:r>
            <a:r>
              <a:rPr lang="en-US" dirty="0" smtClean="0"/>
              <a:t>)(void);</a:t>
            </a:r>
            <a:r>
              <a:rPr lang="ru-RU" dirty="0" smtClean="0"/>
              <a:t> не используется</a:t>
            </a:r>
            <a:endParaRPr lang="en-US" dirty="0" smtClean="0"/>
          </a:p>
          <a:p>
            <a:r>
              <a:rPr lang="ru-RU" dirty="0" smtClean="0"/>
              <a:t>};</a:t>
            </a:r>
            <a:endParaRPr lang="en-US" dirty="0" smtClean="0"/>
          </a:p>
          <a:p>
            <a:r>
              <a:rPr lang="en-US" dirty="0" smtClean="0"/>
              <a:t>                             SIG_DFL  (0) </a:t>
            </a:r>
            <a:r>
              <a:rPr lang="ru-RU" dirty="0" smtClean="0"/>
              <a:t>реакция по умолчанию</a:t>
            </a:r>
            <a:endParaRPr lang="en-US" dirty="0" smtClean="0"/>
          </a:p>
          <a:p>
            <a:r>
              <a:rPr lang="en-US" dirty="0" err="1" smtClean="0"/>
              <a:t>sa_handler</a:t>
            </a:r>
            <a:r>
              <a:rPr lang="en-US" dirty="0" smtClean="0"/>
              <a:t>=        SIG_IGN  (1)</a:t>
            </a:r>
            <a:r>
              <a:rPr lang="ru-RU" dirty="0" smtClean="0"/>
              <a:t> игнорировать сигнал</a:t>
            </a:r>
            <a:endParaRPr lang="en-US" dirty="0" smtClean="0"/>
          </a:p>
          <a:p>
            <a:r>
              <a:rPr lang="ru-RU" dirty="0" smtClean="0"/>
              <a:t>                        </a:t>
            </a:r>
            <a:r>
              <a:rPr lang="en-US" dirty="0" smtClean="0"/>
              <a:t>     </a:t>
            </a:r>
            <a:r>
              <a:rPr lang="ru-RU" dirty="0" smtClean="0"/>
              <a:t>адрес обработчика сигнала</a:t>
            </a:r>
          </a:p>
          <a:p>
            <a:endParaRPr lang="ru-RU" dirty="0" smtClean="0"/>
          </a:p>
          <a:p>
            <a:r>
              <a:rPr lang="ru-RU" dirty="0" smtClean="0"/>
              <a:t>                      </a:t>
            </a:r>
            <a:r>
              <a:rPr lang="en-US" dirty="0" smtClean="0"/>
              <a:t>SA_ONESHOT</a:t>
            </a:r>
            <a:r>
              <a:rPr lang="ru-RU" dirty="0" smtClean="0"/>
              <a:t> </a:t>
            </a:r>
            <a:r>
              <a:rPr lang="ru-RU" sz="1400" dirty="0" smtClean="0"/>
              <a:t>Восстановить стандартную реакцию сигнала после одного вызова</a:t>
            </a:r>
          </a:p>
          <a:p>
            <a:r>
              <a:rPr lang="ru-RU" sz="1400" dirty="0" smtClean="0"/>
              <a:t>                                                              обработчика</a:t>
            </a:r>
          </a:p>
          <a:p>
            <a:r>
              <a:rPr lang="en-US" dirty="0" err="1" smtClean="0"/>
              <a:t>sa_flags</a:t>
            </a:r>
            <a:r>
              <a:rPr lang="ru-RU" dirty="0" smtClean="0"/>
              <a:t>=      </a:t>
            </a:r>
            <a:r>
              <a:rPr lang="en-US" dirty="0" smtClean="0"/>
              <a:t>SA_NOMASK</a:t>
            </a:r>
            <a:r>
              <a:rPr lang="ru-RU" dirty="0" smtClean="0"/>
              <a:t> </a:t>
            </a:r>
            <a:r>
              <a:rPr lang="ru-RU" sz="1400" dirty="0" smtClean="0"/>
              <a:t>Не препятствовать получению сигнала при его обработке</a:t>
            </a:r>
            <a:endParaRPr lang="en-US" sz="1400" dirty="0" smtClean="0"/>
          </a:p>
          <a:p>
            <a:r>
              <a:rPr lang="ru-RU" b="1" dirty="0" smtClean="0"/>
              <a:t>                      </a:t>
            </a:r>
            <a:r>
              <a:rPr lang="en-US" dirty="0" smtClean="0"/>
              <a:t>SA_ONSTACK</a:t>
            </a:r>
            <a:r>
              <a:rPr lang="ru-RU" dirty="0" smtClean="0"/>
              <a:t> </a:t>
            </a:r>
            <a:r>
              <a:rPr lang="ru-RU" sz="1400" dirty="0" smtClean="0"/>
              <a:t>Вызвать обработчик сигнала в дополнительном стеке сигналов</a:t>
            </a:r>
          </a:p>
          <a:p>
            <a:endParaRPr lang="ru-RU" sz="1400" dirty="0" smtClean="0"/>
          </a:p>
          <a:p>
            <a:r>
              <a:rPr lang="ru-RU" b="1" dirty="0" smtClean="0"/>
              <a:t>Установка обработчика</a:t>
            </a:r>
          </a:p>
          <a:p>
            <a:r>
              <a:rPr lang="en-US" b="1" dirty="0" err="1" smtClean="0"/>
              <a:t>int</a:t>
            </a:r>
            <a:r>
              <a:rPr lang="en-US" b="1" dirty="0" smtClean="0"/>
              <a:t> </a:t>
            </a:r>
            <a:r>
              <a:rPr lang="en-US" b="1" dirty="0" err="1" smtClean="0"/>
              <a:t>sigaction</a:t>
            </a:r>
            <a:r>
              <a:rPr lang="en-US" b="1" dirty="0" smtClean="0"/>
              <a:t>(</a:t>
            </a:r>
            <a:r>
              <a:rPr lang="en-US" b="1" dirty="0" err="1" smtClean="0"/>
              <a:t>int</a:t>
            </a:r>
            <a:r>
              <a:rPr lang="en-US" b="1" dirty="0" smtClean="0"/>
              <a:t> </a:t>
            </a:r>
            <a:r>
              <a:rPr lang="en-US" i="1" dirty="0" err="1" smtClean="0"/>
              <a:t>signum</a:t>
            </a:r>
            <a:r>
              <a:rPr lang="en-US" b="1" dirty="0" smtClean="0"/>
              <a:t>, const </a:t>
            </a:r>
            <a:r>
              <a:rPr lang="en-US" b="1" dirty="0" err="1" smtClean="0"/>
              <a:t>struct</a:t>
            </a:r>
            <a:r>
              <a:rPr lang="en-US" b="1" dirty="0" smtClean="0"/>
              <a:t> </a:t>
            </a:r>
            <a:r>
              <a:rPr lang="en-US" b="1" dirty="0" err="1" smtClean="0"/>
              <a:t>sigaction</a:t>
            </a:r>
            <a:r>
              <a:rPr lang="en-US" b="1" dirty="0" smtClean="0"/>
              <a:t> *</a:t>
            </a:r>
            <a:r>
              <a:rPr lang="en-US" i="1" dirty="0" smtClean="0"/>
              <a:t>act</a:t>
            </a:r>
            <a:r>
              <a:rPr lang="en-US" b="1" dirty="0" smtClean="0"/>
              <a:t>,</a:t>
            </a:r>
            <a:r>
              <a:rPr lang="en-US" dirty="0" smtClean="0"/>
              <a:t> </a:t>
            </a:r>
            <a:r>
              <a:rPr lang="en-US" b="1" dirty="0" err="1" smtClean="0"/>
              <a:t>struct</a:t>
            </a:r>
            <a:r>
              <a:rPr lang="en-US" b="1" dirty="0" smtClean="0"/>
              <a:t> </a:t>
            </a:r>
            <a:r>
              <a:rPr lang="en-US" b="1" dirty="0" err="1" smtClean="0"/>
              <a:t>sigaction</a:t>
            </a:r>
            <a:r>
              <a:rPr lang="en-US" b="1" dirty="0" smtClean="0"/>
              <a:t> *</a:t>
            </a:r>
            <a:r>
              <a:rPr lang="en-US" i="1" dirty="0" err="1" smtClean="0"/>
              <a:t>oldact</a:t>
            </a:r>
            <a:r>
              <a:rPr lang="en-US" b="1" dirty="0" smtClean="0"/>
              <a:t>);</a:t>
            </a:r>
            <a:r>
              <a:rPr lang="en-US" dirty="0" smtClean="0"/>
              <a:t> </a:t>
            </a:r>
            <a:endParaRPr lang="ru-RU" dirty="0"/>
          </a:p>
        </p:txBody>
      </p:sp>
      <p:sp>
        <p:nvSpPr>
          <p:cNvPr id="5" name="Левая фигурная скобка 4"/>
          <p:cNvSpPr/>
          <p:nvPr/>
        </p:nvSpPr>
        <p:spPr>
          <a:xfrm>
            <a:off x="1907704" y="3501008"/>
            <a:ext cx="288032" cy="10801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 name="Левая фигурная скобка 5"/>
          <p:cNvSpPr/>
          <p:nvPr/>
        </p:nvSpPr>
        <p:spPr>
          <a:xfrm>
            <a:off x="1547664" y="4581128"/>
            <a:ext cx="288032" cy="10801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13065560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34082"/>
          </a:xfrm>
        </p:spPr>
        <p:txBody>
          <a:bodyPr>
            <a:normAutofit/>
          </a:bodyPr>
          <a:lstStyle/>
          <a:p>
            <a:r>
              <a:rPr lang="ru-RU" sz="3200" dirty="0" smtClean="0"/>
              <a:t>Требования к обработчику сигнала</a:t>
            </a:r>
            <a:endParaRPr lang="ru-RU" sz="3200" dirty="0"/>
          </a:p>
        </p:txBody>
      </p:sp>
      <p:sp>
        <p:nvSpPr>
          <p:cNvPr id="3" name="Содержимое 2"/>
          <p:cNvSpPr>
            <a:spLocks noGrp="1"/>
          </p:cNvSpPr>
          <p:nvPr>
            <p:ph idx="1"/>
          </p:nvPr>
        </p:nvSpPr>
        <p:spPr>
          <a:xfrm>
            <a:off x="457200" y="1052736"/>
            <a:ext cx="8229600" cy="5688632"/>
          </a:xfrm>
        </p:spPr>
        <p:txBody>
          <a:bodyPr>
            <a:normAutofit fontScale="55000" lnSpcReduction="20000"/>
          </a:bodyPr>
          <a:lstStyle/>
          <a:p>
            <a:pPr marL="0">
              <a:buNone/>
            </a:pPr>
            <a:r>
              <a:rPr lang="ru-RU" dirty="0" smtClean="0"/>
              <a:t>Существует 2 класса сигналов: </a:t>
            </a:r>
            <a:r>
              <a:rPr lang="ru-RU" i="1" dirty="0" smtClean="0"/>
              <a:t>ненадежные (</a:t>
            </a:r>
            <a:r>
              <a:rPr lang="ru-RU" i="1" dirty="0" err="1" smtClean="0"/>
              <a:t>unreliable</a:t>
            </a:r>
            <a:r>
              <a:rPr lang="ru-RU" i="1" dirty="0" smtClean="0"/>
              <a:t>)</a:t>
            </a:r>
            <a:r>
              <a:rPr lang="ru-RU" dirty="0" smtClean="0"/>
              <a:t> и </a:t>
            </a:r>
            <a:r>
              <a:rPr lang="ru-RU" i="1" dirty="0" smtClean="0"/>
              <a:t>надежные (</a:t>
            </a:r>
            <a:r>
              <a:rPr lang="ru-RU" i="1" dirty="0" err="1" smtClean="0"/>
              <a:t>reliable</a:t>
            </a:r>
            <a:r>
              <a:rPr lang="ru-RU" i="1" dirty="0" smtClean="0"/>
              <a:t>)</a:t>
            </a:r>
            <a:r>
              <a:rPr lang="ru-RU" dirty="0" smtClean="0"/>
              <a:t>. </a:t>
            </a:r>
          </a:p>
          <a:p>
            <a:pPr marL="0">
              <a:buNone/>
            </a:pPr>
            <a:r>
              <a:rPr lang="ru-RU" dirty="0" smtClean="0"/>
              <a:t>Ненадежные сигналы это те, для которых надо перенастраивать обработчик, что может привести к неготовности процесса в нужный момент принять сигнал. </a:t>
            </a:r>
          </a:p>
          <a:p>
            <a:pPr marL="0">
              <a:buNone/>
            </a:pPr>
            <a:r>
              <a:rPr lang="ru-RU" dirty="0" smtClean="0"/>
              <a:t>Обработчики сигналов должны удовлетворять требованию реентерабельности, то есть, он должен допускать свой повторный вызов, когда процесс уже находится в обработчике. </a:t>
            </a:r>
            <a:r>
              <a:rPr lang="en-US" dirty="0" smtClean="0"/>
              <a:t> </a:t>
            </a:r>
            <a:r>
              <a:rPr lang="ru-RU" dirty="0" smtClean="0"/>
              <a:t>Требование реентерабельности сводится к тому, чтобы функция не использовала никаких глобальных ресурсов, не позаботившись о синхронизации доступа к этим ресурсам. </a:t>
            </a:r>
          </a:p>
          <a:p>
            <a:pPr marL="0">
              <a:buNone/>
            </a:pPr>
            <a:endParaRPr lang="ru-RU" dirty="0" smtClean="0"/>
          </a:p>
          <a:p>
            <a:pPr marL="0">
              <a:buNone/>
            </a:pPr>
            <a:r>
              <a:rPr lang="en-US" b="1" dirty="0" smtClean="0"/>
              <a:t>signal(</a:t>
            </a:r>
            <a:r>
              <a:rPr lang="en-US" b="1" dirty="0" err="1" smtClean="0"/>
              <a:t>signum,function</a:t>
            </a:r>
            <a:r>
              <a:rPr lang="en-US" b="1" dirty="0" smtClean="0"/>
              <a:t>);</a:t>
            </a:r>
            <a:endParaRPr lang="ru-RU" b="1" dirty="0" smtClean="0"/>
          </a:p>
          <a:p>
            <a:pPr marL="0">
              <a:buNone/>
            </a:pPr>
            <a:r>
              <a:rPr lang="ru-RU" dirty="0" smtClean="0"/>
              <a:t>Функция </a:t>
            </a:r>
            <a:r>
              <a:rPr lang="en-US" dirty="0" smtClean="0"/>
              <a:t>signal </a:t>
            </a:r>
            <a:r>
              <a:rPr lang="ru-RU" dirty="0" smtClean="0"/>
              <a:t>эквивалентна применению </a:t>
            </a:r>
            <a:r>
              <a:rPr lang="en-US" dirty="0" err="1" smtClean="0"/>
              <a:t>sigaction</a:t>
            </a:r>
            <a:r>
              <a:rPr lang="en-US" dirty="0" smtClean="0"/>
              <a:t> </a:t>
            </a:r>
            <a:r>
              <a:rPr lang="ru-RU" dirty="0" smtClean="0"/>
              <a:t>с флагами </a:t>
            </a:r>
            <a:r>
              <a:rPr lang="en-US" dirty="0" smtClean="0"/>
              <a:t>SA_ONESHOT </a:t>
            </a:r>
            <a:r>
              <a:rPr lang="ru-RU" dirty="0" smtClean="0"/>
              <a:t>и </a:t>
            </a:r>
            <a:r>
              <a:rPr lang="en-US" dirty="0" smtClean="0"/>
              <a:t>SA_NOMASK</a:t>
            </a:r>
            <a:r>
              <a:rPr lang="ru-RU" dirty="0" smtClean="0"/>
              <a:t>.</a:t>
            </a:r>
          </a:p>
          <a:p>
            <a:pPr marL="0">
              <a:buNone/>
            </a:pPr>
            <a:r>
              <a:rPr lang="ru-RU" dirty="0" smtClean="0"/>
              <a:t>Обработчик сигнала должен быть функцией, объявляемой по такому прототипу: </a:t>
            </a:r>
          </a:p>
          <a:p>
            <a:pPr>
              <a:buNone/>
            </a:pPr>
            <a:r>
              <a:rPr lang="ru-RU" dirty="0" err="1" smtClean="0"/>
              <a:t>void</a:t>
            </a:r>
            <a:r>
              <a:rPr lang="ru-RU" dirty="0" smtClean="0"/>
              <a:t> </a:t>
            </a:r>
            <a:r>
              <a:rPr lang="ru-RU" i="1" dirty="0" err="1" smtClean="0"/>
              <a:t>имя_обработчика</a:t>
            </a:r>
            <a:r>
              <a:rPr lang="ru-RU" dirty="0" smtClean="0"/>
              <a:t>(</a:t>
            </a:r>
            <a:r>
              <a:rPr lang="ru-RU" dirty="0" err="1" smtClean="0"/>
              <a:t>int</a:t>
            </a:r>
            <a:r>
              <a:rPr lang="ru-RU" dirty="0" smtClean="0"/>
              <a:t> </a:t>
            </a:r>
            <a:r>
              <a:rPr lang="ru-RU" dirty="0" err="1" smtClean="0"/>
              <a:t>signum</a:t>
            </a:r>
            <a:r>
              <a:rPr lang="ru-RU" dirty="0" smtClean="0"/>
              <a:t>); </a:t>
            </a:r>
            <a:endParaRPr lang="en-US" dirty="0" smtClean="0"/>
          </a:p>
          <a:p>
            <a:r>
              <a:rPr lang="ru-RU" dirty="0" smtClean="0"/>
              <a:t>функция не блокирует получение других сигналов пока выполняется текущий обработчик, он будет прерван и начнет выполняться новый обработчик</a:t>
            </a:r>
          </a:p>
          <a:p>
            <a:r>
              <a:rPr lang="ru-RU" dirty="0" smtClean="0"/>
              <a:t>после первого получения сигнала (для которого мы установили свой обработчик), его обработчик будет сброшен на SIG_DFL</a:t>
            </a:r>
          </a:p>
          <a:p>
            <a:pPr>
              <a:buNone/>
            </a:pPr>
            <a:endParaRPr lang="ru-RU" dirty="0" smtClean="0"/>
          </a:p>
        </p:txBody>
      </p:sp>
    </p:spTree>
    <p:extLst>
      <p:ext uri="{BB962C8B-B14F-4D97-AF65-F5344CB8AC3E}">
        <p14:creationId xmlns:p14="http://schemas.microsoft.com/office/powerpoint/2010/main" val="18331321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16632"/>
            <a:ext cx="8229600" cy="720080"/>
          </a:xfrm>
        </p:spPr>
        <p:txBody>
          <a:bodyPr>
            <a:normAutofit fontScale="90000"/>
          </a:bodyPr>
          <a:lstStyle/>
          <a:p>
            <a:r>
              <a:rPr lang="ru-RU" sz="2700" dirty="0" smtClean="0"/>
              <a:t/>
            </a:r>
            <a:br>
              <a:rPr lang="ru-RU" sz="2700" dirty="0" smtClean="0"/>
            </a:br>
            <a:r>
              <a:rPr lang="ru-RU" sz="2700" dirty="0" smtClean="0"/>
              <a:t/>
            </a:r>
            <a:br>
              <a:rPr lang="ru-RU" sz="2700" dirty="0" smtClean="0"/>
            </a:br>
            <a:r>
              <a:rPr lang="ru-RU" sz="2700" dirty="0" smtClean="0"/>
              <a:t>Реентерабельные функции,</a:t>
            </a:r>
            <a:br>
              <a:rPr lang="ru-RU" sz="2700" dirty="0" smtClean="0"/>
            </a:br>
            <a:r>
              <a:rPr lang="ru-RU" sz="2700" dirty="0" smtClean="0"/>
              <a:t>которые могут быть вызваны из обработчика сигнала</a:t>
            </a:r>
            <a:r>
              <a:rPr lang="ru-RU" dirty="0" smtClean="0"/>
              <a:t/>
            </a:r>
            <a:br>
              <a:rPr lang="ru-RU" dirty="0" smtClean="0"/>
            </a:br>
            <a:endParaRPr lang="ru-RU" dirty="0"/>
          </a:p>
        </p:txBody>
      </p:sp>
      <p:graphicFrame>
        <p:nvGraphicFramePr>
          <p:cNvPr id="8" name="Таблица 7"/>
          <p:cNvGraphicFramePr>
            <a:graphicFrameLocks noGrp="1"/>
          </p:cNvGraphicFramePr>
          <p:nvPr/>
        </p:nvGraphicFramePr>
        <p:xfrm>
          <a:off x="971600" y="1002540"/>
          <a:ext cx="7488832" cy="5855460"/>
        </p:xfrm>
        <a:graphic>
          <a:graphicData uri="http://schemas.openxmlformats.org/drawingml/2006/table">
            <a:tbl>
              <a:tblPr/>
              <a:tblGrid>
                <a:gridCol w="1833715">
                  <a:extLst>
                    <a:ext uri="{9D8B030D-6E8A-4147-A177-3AD203B41FA5}">
                      <a16:colId xmlns:a16="http://schemas.microsoft.com/office/drawing/2014/main" val="20000"/>
                    </a:ext>
                  </a:extLst>
                </a:gridCol>
                <a:gridCol w="1525762">
                  <a:extLst>
                    <a:ext uri="{9D8B030D-6E8A-4147-A177-3AD203B41FA5}">
                      <a16:colId xmlns:a16="http://schemas.microsoft.com/office/drawing/2014/main" val="20001"/>
                    </a:ext>
                  </a:extLst>
                </a:gridCol>
                <a:gridCol w="1119825">
                  <a:extLst>
                    <a:ext uri="{9D8B030D-6E8A-4147-A177-3AD203B41FA5}">
                      <a16:colId xmlns:a16="http://schemas.microsoft.com/office/drawing/2014/main" val="20002"/>
                    </a:ext>
                  </a:extLst>
                </a:gridCol>
                <a:gridCol w="1525762">
                  <a:extLst>
                    <a:ext uri="{9D8B030D-6E8A-4147-A177-3AD203B41FA5}">
                      <a16:colId xmlns:a16="http://schemas.microsoft.com/office/drawing/2014/main" val="20003"/>
                    </a:ext>
                  </a:extLst>
                </a:gridCol>
                <a:gridCol w="1483768">
                  <a:extLst>
                    <a:ext uri="{9D8B030D-6E8A-4147-A177-3AD203B41FA5}">
                      <a16:colId xmlns:a16="http://schemas.microsoft.com/office/drawing/2014/main" val="20004"/>
                    </a:ext>
                  </a:extLst>
                </a:gridCol>
              </a:tblGrid>
              <a:tr h="356070">
                <a:tc>
                  <a:txBody>
                    <a:bodyPr/>
                    <a:lstStyle/>
                    <a:p>
                      <a:pPr algn="just"/>
                      <a:r>
                        <a:rPr lang="en-US" sz="1600" i="1" dirty="0"/>
                        <a:t>accept</a:t>
                      </a:r>
                      <a:endParaRPr lang="en-US" sz="1600" dirty="0"/>
                    </a:p>
                  </a:txBody>
                  <a:tcPr marL="28425" marR="28425" marT="28425" marB="28425">
                    <a:lnL>
                      <a:noFill/>
                    </a:lnL>
                    <a:lnR>
                      <a:noFill/>
                    </a:lnR>
                    <a:lnT>
                      <a:noFill/>
                    </a:lnT>
                    <a:lnB>
                      <a:noFill/>
                    </a:lnB>
                  </a:tcPr>
                </a:tc>
                <a:tc>
                  <a:txBody>
                    <a:bodyPr/>
                    <a:lstStyle/>
                    <a:p>
                      <a:pPr algn="just"/>
                      <a:r>
                        <a:rPr lang="en-US" sz="1600" i="1" dirty="0" err="1"/>
                        <a:t>fdatasync</a:t>
                      </a:r>
                      <a:endParaRPr lang="en-US" sz="1600" dirty="0"/>
                    </a:p>
                  </a:txBody>
                  <a:tcPr marL="28425" marR="28425" marT="28425" marB="28425">
                    <a:lnL>
                      <a:noFill/>
                    </a:lnL>
                    <a:lnR>
                      <a:noFill/>
                    </a:lnR>
                    <a:lnT>
                      <a:noFill/>
                    </a:lnT>
                    <a:lnB>
                      <a:noFill/>
                    </a:lnB>
                  </a:tcPr>
                </a:tc>
                <a:tc>
                  <a:txBody>
                    <a:bodyPr/>
                    <a:lstStyle/>
                    <a:p>
                      <a:pPr algn="just"/>
                      <a:r>
                        <a:rPr lang="en-US" sz="1600" i="1" dirty="0"/>
                        <a:t>link</a:t>
                      </a:r>
                      <a:endParaRPr lang="en-US" sz="1600" dirty="0"/>
                    </a:p>
                  </a:txBody>
                  <a:tcPr marL="28425" marR="28425" marT="28425" marB="28425">
                    <a:lnL>
                      <a:noFill/>
                    </a:lnL>
                    <a:lnR>
                      <a:noFill/>
                    </a:lnR>
                    <a:lnT>
                      <a:noFill/>
                    </a:lnT>
                    <a:lnB>
                      <a:noFill/>
                    </a:lnB>
                  </a:tcPr>
                </a:tc>
                <a:tc>
                  <a:txBody>
                    <a:bodyPr/>
                    <a:lstStyle/>
                    <a:p>
                      <a:pPr algn="just"/>
                      <a:r>
                        <a:rPr lang="en-US" sz="1600" i="1" dirty="0"/>
                        <a:t>rename</a:t>
                      </a:r>
                      <a:endParaRPr lang="en-US" sz="1600" dirty="0"/>
                    </a:p>
                  </a:txBody>
                  <a:tcPr marL="28425" marR="28425" marT="28425" marB="28425">
                    <a:lnL>
                      <a:noFill/>
                    </a:lnL>
                    <a:lnR>
                      <a:noFill/>
                    </a:lnR>
                    <a:lnT>
                      <a:noFill/>
                    </a:lnT>
                    <a:lnB>
                      <a:noFill/>
                    </a:lnB>
                  </a:tcPr>
                </a:tc>
                <a:tc>
                  <a:txBody>
                    <a:bodyPr/>
                    <a:lstStyle/>
                    <a:p>
                      <a:pPr algn="just"/>
                      <a:r>
                        <a:rPr lang="en-US" sz="1600" i="1" dirty="0" err="1"/>
                        <a:t>sigprocmask</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00"/>
                  </a:ext>
                </a:extLst>
              </a:tr>
              <a:tr h="218933">
                <a:tc>
                  <a:txBody>
                    <a:bodyPr/>
                    <a:lstStyle/>
                    <a:p>
                      <a:pPr algn="just"/>
                      <a:r>
                        <a:rPr lang="en-US" sz="1600" i="1" dirty="0"/>
                        <a:t>access</a:t>
                      </a:r>
                      <a:endParaRPr lang="en-US" sz="1600" dirty="0"/>
                    </a:p>
                  </a:txBody>
                  <a:tcPr marL="28425" marR="28425" marT="28425" marB="28425">
                    <a:lnL>
                      <a:noFill/>
                    </a:lnL>
                    <a:lnR>
                      <a:noFill/>
                    </a:lnR>
                    <a:lnT>
                      <a:noFill/>
                    </a:lnT>
                    <a:lnB>
                      <a:noFill/>
                    </a:lnB>
                  </a:tcPr>
                </a:tc>
                <a:tc>
                  <a:txBody>
                    <a:bodyPr/>
                    <a:lstStyle/>
                    <a:p>
                      <a:pPr algn="just"/>
                      <a:r>
                        <a:rPr lang="en-US" sz="1600" i="1"/>
                        <a:t>fork</a:t>
                      </a:r>
                      <a:endParaRPr lang="en-US" sz="1600"/>
                    </a:p>
                  </a:txBody>
                  <a:tcPr marL="28425" marR="28425" marT="28425" marB="28425">
                    <a:lnL>
                      <a:noFill/>
                    </a:lnL>
                    <a:lnR>
                      <a:noFill/>
                    </a:lnR>
                    <a:lnT>
                      <a:noFill/>
                    </a:lnT>
                    <a:lnB>
                      <a:noFill/>
                    </a:lnB>
                  </a:tcPr>
                </a:tc>
                <a:tc>
                  <a:txBody>
                    <a:bodyPr/>
                    <a:lstStyle/>
                    <a:p>
                      <a:pPr algn="just"/>
                      <a:r>
                        <a:rPr lang="en-US" sz="1600" i="1"/>
                        <a:t>listen</a:t>
                      </a:r>
                      <a:endParaRPr lang="en-US" sz="1600"/>
                    </a:p>
                  </a:txBody>
                  <a:tcPr marL="28425" marR="28425" marT="28425" marB="28425">
                    <a:lnL>
                      <a:noFill/>
                    </a:lnL>
                    <a:lnR>
                      <a:noFill/>
                    </a:lnR>
                    <a:lnT>
                      <a:noFill/>
                    </a:lnT>
                    <a:lnB>
                      <a:noFill/>
                    </a:lnB>
                  </a:tcPr>
                </a:tc>
                <a:tc>
                  <a:txBody>
                    <a:bodyPr/>
                    <a:lstStyle/>
                    <a:p>
                      <a:pPr algn="just"/>
                      <a:r>
                        <a:rPr lang="en-US" sz="1600" i="1"/>
                        <a:t>rmdir</a:t>
                      </a:r>
                      <a:endParaRPr lang="en-US" sz="1600"/>
                    </a:p>
                  </a:txBody>
                  <a:tcPr marL="28425" marR="28425" marT="28425" marB="28425">
                    <a:lnL>
                      <a:noFill/>
                    </a:lnL>
                    <a:lnR>
                      <a:noFill/>
                    </a:lnR>
                    <a:lnT>
                      <a:noFill/>
                    </a:lnT>
                    <a:lnB>
                      <a:noFill/>
                    </a:lnB>
                  </a:tcPr>
                </a:tc>
                <a:tc>
                  <a:txBody>
                    <a:bodyPr/>
                    <a:lstStyle/>
                    <a:p>
                      <a:pPr algn="just"/>
                      <a:r>
                        <a:rPr lang="en-US" sz="1600" i="1" dirty="0" err="1"/>
                        <a:t>sigqueue</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01"/>
                  </a:ext>
                </a:extLst>
              </a:tr>
              <a:tr h="218933">
                <a:tc>
                  <a:txBody>
                    <a:bodyPr/>
                    <a:lstStyle/>
                    <a:p>
                      <a:pPr algn="just"/>
                      <a:r>
                        <a:rPr lang="en-US" sz="1600" i="1" dirty="0"/>
                        <a:t>alarm</a:t>
                      </a:r>
                      <a:endParaRPr lang="en-US" sz="1600" dirty="0"/>
                    </a:p>
                  </a:txBody>
                  <a:tcPr marL="28425" marR="28425" marT="28425" marB="28425">
                    <a:lnL>
                      <a:noFill/>
                    </a:lnL>
                    <a:lnR>
                      <a:noFill/>
                    </a:lnR>
                    <a:lnT>
                      <a:noFill/>
                    </a:lnT>
                    <a:lnB>
                      <a:noFill/>
                    </a:lnB>
                  </a:tcPr>
                </a:tc>
                <a:tc>
                  <a:txBody>
                    <a:bodyPr/>
                    <a:lstStyle/>
                    <a:p>
                      <a:pPr algn="just"/>
                      <a:r>
                        <a:rPr lang="en-US" sz="1600" i="1"/>
                        <a:t>fpathconf</a:t>
                      </a:r>
                      <a:endParaRPr lang="en-US" sz="1600"/>
                    </a:p>
                  </a:txBody>
                  <a:tcPr marL="28425" marR="28425" marT="28425" marB="28425">
                    <a:lnL>
                      <a:noFill/>
                    </a:lnL>
                    <a:lnR>
                      <a:noFill/>
                    </a:lnR>
                    <a:lnT>
                      <a:noFill/>
                    </a:lnT>
                    <a:lnB>
                      <a:noFill/>
                    </a:lnB>
                  </a:tcPr>
                </a:tc>
                <a:tc>
                  <a:txBody>
                    <a:bodyPr/>
                    <a:lstStyle/>
                    <a:p>
                      <a:pPr algn="just"/>
                      <a:r>
                        <a:rPr lang="en-US" sz="1600" i="1"/>
                        <a:t>lseek</a:t>
                      </a:r>
                      <a:endParaRPr lang="en-US" sz="1600"/>
                    </a:p>
                  </a:txBody>
                  <a:tcPr marL="28425" marR="28425" marT="28425" marB="28425">
                    <a:lnL>
                      <a:noFill/>
                    </a:lnL>
                    <a:lnR>
                      <a:noFill/>
                    </a:lnR>
                    <a:lnT>
                      <a:noFill/>
                    </a:lnT>
                    <a:lnB>
                      <a:noFill/>
                    </a:lnB>
                  </a:tcPr>
                </a:tc>
                <a:tc>
                  <a:txBody>
                    <a:bodyPr/>
                    <a:lstStyle/>
                    <a:p>
                      <a:pPr algn="just"/>
                      <a:r>
                        <a:rPr lang="en-US" sz="1600" i="1"/>
                        <a:t>select</a:t>
                      </a:r>
                      <a:endParaRPr lang="en-US" sz="1600"/>
                    </a:p>
                  </a:txBody>
                  <a:tcPr marL="28425" marR="28425" marT="28425" marB="28425">
                    <a:lnL>
                      <a:noFill/>
                    </a:lnL>
                    <a:lnR>
                      <a:noFill/>
                    </a:lnR>
                    <a:lnT>
                      <a:noFill/>
                    </a:lnT>
                    <a:lnB>
                      <a:noFill/>
                    </a:lnB>
                  </a:tcPr>
                </a:tc>
                <a:tc>
                  <a:txBody>
                    <a:bodyPr/>
                    <a:lstStyle/>
                    <a:p>
                      <a:pPr algn="just"/>
                      <a:r>
                        <a:rPr lang="en-US" sz="1600" i="1" dirty="0" err="1"/>
                        <a:t>sigset</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02"/>
                  </a:ext>
                </a:extLst>
              </a:tr>
              <a:tr h="356070">
                <a:tc>
                  <a:txBody>
                    <a:bodyPr/>
                    <a:lstStyle/>
                    <a:p>
                      <a:pPr algn="just"/>
                      <a:r>
                        <a:rPr lang="en-US" sz="1600" i="1" dirty="0"/>
                        <a:t>bind</a:t>
                      </a:r>
                      <a:endParaRPr lang="en-US" sz="1600" dirty="0"/>
                    </a:p>
                  </a:txBody>
                  <a:tcPr marL="28425" marR="28425" marT="28425" marB="28425">
                    <a:lnL>
                      <a:noFill/>
                    </a:lnL>
                    <a:lnR>
                      <a:noFill/>
                    </a:lnR>
                    <a:lnT>
                      <a:noFill/>
                    </a:lnT>
                    <a:lnB>
                      <a:noFill/>
                    </a:lnB>
                  </a:tcPr>
                </a:tc>
                <a:tc>
                  <a:txBody>
                    <a:bodyPr/>
                    <a:lstStyle/>
                    <a:p>
                      <a:pPr algn="just"/>
                      <a:r>
                        <a:rPr lang="en-US" sz="1600" i="1"/>
                        <a:t>fstat</a:t>
                      </a:r>
                      <a:endParaRPr lang="en-US" sz="1600"/>
                    </a:p>
                  </a:txBody>
                  <a:tcPr marL="28425" marR="28425" marT="28425" marB="28425">
                    <a:lnL>
                      <a:noFill/>
                    </a:lnL>
                    <a:lnR>
                      <a:noFill/>
                    </a:lnR>
                    <a:lnT>
                      <a:noFill/>
                    </a:lnT>
                    <a:lnB>
                      <a:noFill/>
                    </a:lnB>
                  </a:tcPr>
                </a:tc>
                <a:tc>
                  <a:txBody>
                    <a:bodyPr/>
                    <a:lstStyle/>
                    <a:p>
                      <a:pPr algn="just"/>
                      <a:r>
                        <a:rPr lang="en-US" sz="1600" i="1"/>
                        <a:t>lstat</a:t>
                      </a:r>
                      <a:endParaRPr lang="en-US" sz="1600"/>
                    </a:p>
                  </a:txBody>
                  <a:tcPr marL="28425" marR="28425" marT="28425" marB="28425">
                    <a:lnL>
                      <a:noFill/>
                    </a:lnL>
                    <a:lnR>
                      <a:noFill/>
                    </a:lnR>
                    <a:lnT>
                      <a:noFill/>
                    </a:lnT>
                    <a:lnB>
                      <a:noFill/>
                    </a:lnB>
                  </a:tcPr>
                </a:tc>
                <a:tc>
                  <a:txBody>
                    <a:bodyPr/>
                    <a:lstStyle/>
                    <a:p>
                      <a:pPr algn="just"/>
                      <a:r>
                        <a:rPr lang="en-US" sz="1600" i="1"/>
                        <a:t>send</a:t>
                      </a:r>
                      <a:endParaRPr lang="en-US" sz="1600"/>
                    </a:p>
                  </a:txBody>
                  <a:tcPr marL="28425" marR="28425" marT="28425" marB="28425">
                    <a:lnL>
                      <a:noFill/>
                    </a:lnL>
                    <a:lnR>
                      <a:noFill/>
                    </a:lnR>
                    <a:lnT>
                      <a:noFill/>
                    </a:lnT>
                    <a:lnB>
                      <a:noFill/>
                    </a:lnB>
                  </a:tcPr>
                </a:tc>
                <a:tc>
                  <a:txBody>
                    <a:bodyPr/>
                    <a:lstStyle/>
                    <a:p>
                      <a:pPr algn="just"/>
                      <a:r>
                        <a:rPr lang="en-US" sz="1600" i="1" dirty="0" err="1"/>
                        <a:t>sigsuspend</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03"/>
                  </a:ext>
                </a:extLst>
              </a:tr>
              <a:tr h="218933">
                <a:tc>
                  <a:txBody>
                    <a:bodyPr/>
                    <a:lstStyle/>
                    <a:p>
                      <a:pPr algn="just"/>
                      <a:r>
                        <a:rPr lang="en-US" sz="1600" i="1" dirty="0" err="1"/>
                        <a:t>chdir</a:t>
                      </a:r>
                      <a:endParaRPr lang="en-US" sz="1600" dirty="0"/>
                    </a:p>
                  </a:txBody>
                  <a:tcPr marL="28425" marR="28425" marT="28425" marB="28425">
                    <a:lnL>
                      <a:noFill/>
                    </a:lnL>
                    <a:lnR>
                      <a:noFill/>
                    </a:lnR>
                    <a:lnT>
                      <a:noFill/>
                    </a:lnT>
                    <a:lnB>
                      <a:noFill/>
                    </a:lnB>
                  </a:tcPr>
                </a:tc>
                <a:tc>
                  <a:txBody>
                    <a:bodyPr/>
                    <a:lstStyle/>
                    <a:p>
                      <a:pPr algn="just"/>
                      <a:r>
                        <a:rPr lang="en-US" sz="1600" i="1" dirty="0" err="1"/>
                        <a:t>fsync</a:t>
                      </a:r>
                      <a:endParaRPr lang="en-US" sz="1600" dirty="0"/>
                    </a:p>
                  </a:txBody>
                  <a:tcPr marL="28425" marR="28425" marT="28425" marB="28425">
                    <a:lnL>
                      <a:noFill/>
                    </a:lnL>
                    <a:lnR>
                      <a:noFill/>
                    </a:lnR>
                    <a:lnT>
                      <a:noFill/>
                    </a:lnT>
                    <a:lnB>
                      <a:noFill/>
                    </a:lnB>
                  </a:tcPr>
                </a:tc>
                <a:tc>
                  <a:txBody>
                    <a:bodyPr/>
                    <a:lstStyle/>
                    <a:p>
                      <a:pPr algn="just"/>
                      <a:r>
                        <a:rPr lang="en-US" sz="1600" i="1" dirty="0" err="1"/>
                        <a:t>mkdir</a:t>
                      </a:r>
                      <a:endParaRPr lang="en-US" sz="1600" dirty="0"/>
                    </a:p>
                  </a:txBody>
                  <a:tcPr marL="28425" marR="28425" marT="28425" marB="28425">
                    <a:lnL>
                      <a:noFill/>
                    </a:lnL>
                    <a:lnR>
                      <a:noFill/>
                    </a:lnR>
                    <a:lnT>
                      <a:noFill/>
                    </a:lnT>
                    <a:lnB>
                      <a:noFill/>
                    </a:lnB>
                  </a:tcPr>
                </a:tc>
                <a:tc>
                  <a:txBody>
                    <a:bodyPr/>
                    <a:lstStyle/>
                    <a:p>
                      <a:pPr algn="just"/>
                      <a:r>
                        <a:rPr lang="en-US" sz="1600" i="1" dirty="0" err="1"/>
                        <a:t>sendmsg</a:t>
                      </a:r>
                      <a:endParaRPr lang="en-US" sz="1600" dirty="0"/>
                    </a:p>
                  </a:txBody>
                  <a:tcPr marL="28425" marR="28425" marT="28425" marB="28425">
                    <a:lnL>
                      <a:noFill/>
                    </a:lnL>
                    <a:lnR>
                      <a:noFill/>
                    </a:lnR>
                    <a:lnT>
                      <a:noFill/>
                    </a:lnT>
                    <a:lnB>
                      <a:noFill/>
                    </a:lnB>
                  </a:tcPr>
                </a:tc>
                <a:tc>
                  <a:txBody>
                    <a:bodyPr/>
                    <a:lstStyle/>
                    <a:p>
                      <a:pPr algn="just"/>
                      <a:r>
                        <a:rPr lang="en-US" sz="1600" i="1" dirty="0"/>
                        <a:t>sleep</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04"/>
                  </a:ext>
                </a:extLst>
              </a:tr>
              <a:tr h="218933">
                <a:tc>
                  <a:txBody>
                    <a:bodyPr/>
                    <a:lstStyle/>
                    <a:p>
                      <a:pPr algn="just"/>
                      <a:r>
                        <a:rPr lang="en-US" sz="1600" i="1"/>
                        <a:t>chmod</a:t>
                      </a:r>
                      <a:endParaRPr lang="en-US" sz="1600"/>
                    </a:p>
                  </a:txBody>
                  <a:tcPr marL="28425" marR="28425" marT="28425" marB="28425">
                    <a:lnL>
                      <a:noFill/>
                    </a:lnL>
                    <a:lnR>
                      <a:noFill/>
                    </a:lnR>
                    <a:lnT>
                      <a:noFill/>
                    </a:lnT>
                    <a:lnB>
                      <a:noFill/>
                    </a:lnB>
                  </a:tcPr>
                </a:tc>
                <a:tc>
                  <a:txBody>
                    <a:bodyPr/>
                    <a:lstStyle/>
                    <a:p>
                      <a:pPr algn="just"/>
                      <a:r>
                        <a:rPr lang="en-US" sz="1600" i="1"/>
                        <a:t>ftruncate</a:t>
                      </a:r>
                      <a:endParaRPr lang="en-US" sz="1600"/>
                    </a:p>
                  </a:txBody>
                  <a:tcPr marL="28425" marR="28425" marT="28425" marB="28425">
                    <a:lnL>
                      <a:noFill/>
                    </a:lnL>
                    <a:lnR>
                      <a:noFill/>
                    </a:lnR>
                    <a:lnT>
                      <a:noFill/>
                    </a:lnT>
                    <a:lnB>
                      <a:noFill/>
                    </a:lnB>
                  </a:tcPr>
                </a:tc>
                <a:tc>
                  <a:txBody>
                    <a:bodyPr/>
                    <a:lstStyle/>
                    <a:p>
                      <a:pPr algn="just"/>
                      <a:r>
                        <a:rPr lang="en-US" sz="1600" i="1"/>
                        <a:t>mkfifo</a:t>
                      </a:r>
                      <a:endParaRPr lang="en-US" sz="1600"/>
                    </a:p>
                  </a:txBody>
                  <a:tcPr marL="28425" marR="28425" marT="28425" marB="28425">
                    <a:lnL>
                      <a:noFill/>
                    </a:lnL>
                    <a:lnR>
                      <a:noFill/>
                    </a:lnR>
                    <a:lnT>
                      <a:noFill/>
                    </a:lnT>
                    <a:lnB>
                      <a:noFill/>
                    </a:lnB>
                  </a:tcPr>
                </a:tc>
                <a:tc>
                  <a:txBody>
                    <a:bodyPr/>
                    <a:lstStyle/>
                    <a:p>
                      <a:pPr algn="just"/>
                      <a:r>
                        <a:rPr lang="en-US" sz="1600" i="1"/>
                        <a:t>setsid</a:t>
                      </a:r>
                      <a:endParaRPr lang="en-US" sz="1600"/>
                    </a:p>
                  </a:txBody>
                  <a:tcPr marL="28425" marR="28425" marT="28425" marB="28425">
                    <a:lnL>
                      <a:noFill/>
                    </a:lnL>
                    <a:lnR>
                      <a:noFill/>
                    </a:lnR>
                    <a:lnT>
                      <a:noFill/>
                    </a:lnT>
                    <a:lnB>
                      <a:noFill/>
                    </a:lnB>
                  </a:tcPr>
                </a:tc>
                <a:tc>
                  <a:txBody>
                    <a:bodyPr/>
                    <a:lstStyle/>
                    <a:p>
                      <a:pPr algn="just"/>
                      <a:r>
                        <a:rPr lang="en-US" sz="1600" i="1" dirty="0"/>
                        <a:t>socket</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05"/>
                  </a:ext>
                </a:extLst>
              </a:tr>
              <a:tr h="218933">
                <a:tc>
                  <a:txBody>
                    <a:bodyPr/>
                    <a:lstStyle/>
                    <a:p>
                      <a:pPr algn="just"/>
                      <a:r>
                        <a:rPr lang="en-US" sz="1600" i="1"/>
                        <a:t>chown</a:t>
                      </a:r>
                      <a:endParaRPr lang="en-US" sz="1600"/>
                    </a:p>
                  </a:txBody>
                  <a:tcPr marL="28425" marR="28425" marT="28425" marB="28425">
                    <a:lnL>
                      <a:noFill/>
                    </a:lnL>
                    <a:lnR>
                      <a:noFill/>
                    </a:lnR>
                    <a:lnT>
                      <a:noFill/>
                    </a:lnT>
                    <a:lnB>
                      <a:noFill/>
                    </a:lnB>
                  </a:tcPr>
                </a:tc>
                <a:tc>
                  <a:txBody>
                    <a:bodyPr/>
                    <a:lstStyle/>
                    <a:p>
                      <a:pPr algn="just"/>
                      <a:r>
                        <a:rPr lang="en-US" sz="1600" i="1"/>
                        <a:t>getegid</a:t>
                      </a:r>
                      <a:endParaRPr lang="en-US" sz="1600"/>
                    </a:p>
                  </a:txBody>
                  <a:tcPr marL="28425" marR="28425" marT="28425" marB="28425">
                    <a:lnL>
                      <a:noFill/>
                    </a:lnL>
                    <a:lnR>
                      <a:noFill/>
                    </a:lnR>
                    <a:lnT>
                      <a:noFill/>
                    </a:lnT>
                    <a:lnB>
                      <a:noFill/>
                    </a:lnB>
                  </a:tcPr>
                </a:tc>
                <a:tc>
                  <a:txBody>
                    <a:bodyPr/>
                    <a:lstStyle/>
                    <a:p>
                      <a:pPr algn="just"/>
                      <a:r>
                        <a:rPr lang="en-US" sz="1600" i="1"/>
                        <a:t>open</a:t>
                      </a:r>
                      <a:endParaRPr lang="en-US" sz="1600"/>
                    </a:p>
                  </a:txBody>
                  <a:tcPr marL="28425" marR="28425" marT="28425" marB="28425">
                    <a:lnL>
                      <a:noFill/>
                    </a:lnL>
                    <a:lnR>
                      <a:noFill/>
                    </a:lnR>
                    <a:lnT>
                      <a:noFill/>
                    </a:lnT>
                    <a:lnB>
                      <a:noFill/>
                    </a:lnB>
                  </a:tcPr>
                </a:tc>
                <a:tc>
                  <a:txBody>
                    <a:bodyPr/>
                    <a:lstStyle/>
                    <a:p>
                      <a:pPr algn="just"/>
                      <a:r>
                        <a:rPr lang="en-US" sz="1600" i="1"/>
                        <a:t>setsockopt</a:t>
                      </a:r>
                      <a:endParaRPr lang="en-US" sz="1600"/>
                    </a:p>
                  </a:txBody>
                  <a:tcPr marL="28425" marR="28425" marT="28425" marB="28425">
                    <a:lnL>
                      <a:noFill/>
                    </a:lnL>
                    <a:lnR>
                      <a:noFill/>
                    </a:lnR>
                    <a:lnT>
                      <a:noFill/>
                    </a:lnT>
                    <a:lnB>
                      <a:noFill/>
                    </a:lnB>
                  </a:tcPr>
                </a:tc>
                <a:tc>
                  <a:txBody>
                    <a:bodyPr/>
                    <a:lstStyle/>
                    <a:p>
                      <a:pPr algn="just"/>
                      <a:r>
                        <a:rPr lang="en-US" sz="1600" i="1" dirty="0" err="1"/>
                        <a:t>socketpair</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06"/>
                  </a:ext>
                </a:extLst>
              </a:tr>
              <a:tr h="356070">
                <a:tc>
                  <a:txBody>
                    <a:bodyPr/>
                    <a:lstStyle/>
                    <a:p>
                      <a:pPr algn="just"/>
                      <a:r>
                        <a:rPr lang="en-US" sz="1600" i="1"/>
                        <a:t>close</a:t>
                      </a:r>
                      <a:endParaRPr lang="en-US" sz="1600"/>
                    </a:p>
                  </a:txBody>
                  <a:tcPr marL="28425" marR="28425" marT="28425" marB="28425">
                    <a:lnL>
                      <a:noFill/>
                    </a:lnL>
                    <a:lnR>
                      <a:noFill/>
                    </a:lnR>
                    <a:lnT>
                      <a:noFill/>
                    </a:lnT>
                    <a:lnB>
                      <a:noFill/>
                    </a:lnB>
                  </a:tcPr>
                </a:tc>
                <a:tc>
                  <a:txBody>
                    <a:bodyPr/>
                    <a:lstStyle/>
                    <a:p>
                      <a:pPr algn="just"/>
                      <a:r>
                        <a:rPr lang="en-US" sz="1600" i="1"/>
                        <a:t>geteuid</a:t>
                      </a:r>
                      <a:endParaRPr lang="en-US" sz="1600"/>
                    </a:p>
                  </a:txBody>
                  <a:tcPr marL="28425" marR="28425" marT="28425" marB="28425">
                    <a:lnL>
                      <a:noFill/>
                    </a:lnL>
                    <a:lnR>
                      <a:noFill/>
                    </a:lnR>
                    <a:lnT>
                      <a:noFill/>
                    </a:lnT>
                    <a:lnB>
                      <a:noFill/>
                    </a:lnB>
                  </a:tcPr>
                </a:tc>
                <a:tc>
                  <a:txBody>
                    <a:bodyPr/>
                    <a:lstStyle/>
                    <a:p>
                      <a:pPr algn="just"/>
                      <a:r>
                        <a:rPr lang="en-US" sz="1600" i="1"/>
                        <a:t>pathconf</a:t>
                      </a:r>
                      <a:endParaRPr lang="en-US" sz="1600"/>
                    </a:p>
                  </a:txBody>
                  <a:tcPr marL="28425" marR="28425" marT="28425" marB="28425">
                    <a:lnL>
                      <a:noFill/>
                    </a:lnL>
                    <a:lnR>
                      <a:noFill/>
                    </a:lnR>
                    <a:lnT>
                      <a:noFill/>
                    </a:lnT>
                    <a:lnB>
                      <a:noFill/>
                    </a:lnB>
                  </a:tcPr>
                </a:tc>
                <a:tc>
                  <a:txBody>
                    <a:bodyPr/>
                    <a:lstStyle/>
                    <a:p>
                      <a:pPr algn="just"/>
                      <a:r>
                        <a:rPr lang="en-US" sz="1600" i="1"/>
                        <a:t>setuid</a:t>
                      </a:r>
                      <a:endParaRPr lang="en-US" sz="1600"/>
                    </a:p>
                  </a:txBody>
                  <a:tcPr marL="28425" marR="28425" marT="28425" marB="28425">
                    <a:lnL>
                      <a:noFill/>
                    </a:lnL>
                    <a:lnR>
                      <a:noFill/>
                    </a:lnR>
                    <a:lnT>
                      <a:noFill/>
                    </a:lnT>
                    <a:lnB>
                      <a:noFill/>
                    </a:lnB>
                  </a:tcPr>
                </a:tc>
                <a:tc>
                  <a:txBody>
                    <a:bodyPr/>
                    <a:lstStyle/>
                    <a:p>
                      <a:pPr algn="just"/>
                      <a:r>
                        <a:rPr lang="en-US" sz="1600" i="1" dirty="0"/>
                        <a:t>time</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07"/>
                  </a:ext>
                </a:extLst>
              </a:tr>
              <a:tr h="218933">
                <a:tc>
                  <a:txBody>
                    <a:bodyPr/>
                    <a:lstStyle/>
                    <a:p>
                      <a:pPr algn="just"/>
                      <a:r>
                        <a:rPr lang="en-US" sz="1600" i="1"/>
                        <a:t>connect</a:t>
                      </a:r>
                      <a:endParaRPr lang="en-US" sz="1600"/>
                    </a:p>
                  </a:txBody>
                  <a:tcPr marL="28425" marR="28425" marT="28425" marB="28425">
                    <a:lnL>
                      <a:noFill/>
                    </a:lnL>
                    <a:lnR>
                      <a:noFill/>
                    </a:lnR>
                    <a:lnT>
                      <a:noFill/>
                    </a:lnT>
                    <a:lnB>
                      <a:noFill/>
                    </a:lnB>
                  </a:tcPr>
                </a:tc>
                <a:tc>
                  <a:txBody>
                    <a:bodyPr/>
                    <a:lstStyle/>
                    <a:p>
                      <a:pPr algn="just"/>
                      <a:r>
                        <a:rPr lang="en-US" sz="1600" i="1"/>
                        <a:t>getgid</a:t>
                      </a:r>
                      <a:endParaRPr lang="en-US" sz="1600"/>
                    </a:p>
                  </a:txBody>
                  <a:tcPr marL="28425" marR="28425" marT="28425" marB="28425">
                    <a:lnL>
                      <a:noFill/>
                    </a:lnL>
                    <a:lnR>
                      <a:noFill/>
                    </a:lnR>
                    <a:lnT>
                      <a:noFill/>
                    </a:lnT>
                    <a:lnB>
                      <a:noFill/>
                    </a:lnB>
                  </a:tcPr>
                </a:tc>
                <a:tc>
                  <a:txBody>
                    <a:bodyPr/>
                    <a:lstStyle/>
                    <a:p>
                      <a:pPr algn="just"/>
                      <a:r>
                        <a:rPr lang="en-US" sz="1600" i="1"/>
                        <a:t>pause</a:t>
                      </a:r>
                      <a:endParaRPr lang="en-US" sz="1600"/>
                    </a:p>
                  </a:txBody>
                  <a:tcPr marL="28425" marR="28425" marT="28425" marB="28425">
                    <a:lnL>
                      <a:noFill/>
                    </a:lnL>
                    <a:lnR>
                      <a:noFill/>
                    </a:lnR>
                    <a:lnT>
                      <a:noFill/>
                    </a:lnT>
                    <a:lnB>
                      <a:noFill/>
                    </a:lnB>
                  </a:tcPr>
                </a:tc>
                <a:tc>
                  <a:txBody>
                    <a:bodyPr/>
                    <a:lstStyle/>
                    <a:p>
                      <a:pPr algn="just"/>
                      <a:r>
                        <a:rPr lang="en-US" sz="1600" i="1"/>
                        <a:t>shutdown</a:t>
                      </a:r>
                      <a:endParaRPr lang="en-US" sz="1600"/>
                    </a:p>
                  </a:txBody>
                  <a:tcPr marL="28425" marR="28425" marT="28425" marB="28425">
                    <a:lnL>
                      <a:noFill/>
                    </a:lnL>
                    <a:lnR>
                      <a:noFill/>
                    </a:lnR>
                    <a:lnT>
                      <a:noFill/>
                    </a:lnT>
                    <a:lnB>
                      <a:noFill/>
                    </a:lnB>
                  </a:tcPr>
                </a:tc>
                <a:tc>
                  <a:txBody>
                    <a:bodyPr/>
                    <a:lstStyle/>
                    <a:p>
                      <a:pPr algn="just"/>
                      <a:r>
                        <a:rPr lang="en-US" sz="1600" i="1" dirty="0"/>
                        <a:t>times</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08"/>
                  </a:ext>
                </a:extLst>
              </a:tr>
              <a:tr h="218933">
                <a:tc>
                  <a:txBody>
                    <a:bodyPr/>
                    <a:lstStyle/>
                    <a:p>
                      <a:pPr algn="just"/>
                      <a:r>
                        <a:rPr lang="en-US" sz="1600" i="1"/>
                        <a:t>creat</a:t>
                      </a:r>
                      <a:endParaRPr lang="en-US" sz="1600"/>
                    </a:p>
                  </a:txBody>
                  <a:tcPr marL="28425" marR="28425" marT="28425" marB="28425">
                    <a:lnL>
                      <a:noFill/>
                    </a:lnL>
                    <a:lnR>
                      <a:noFill/>
                    </a:lnR>
                    <a:lnT>
                      <a:noFill/>
                    </a:lnT>
                    <a:lnB>
                      <a:noFill/>
                    </a:lnB>
                  </a:tcPr>
                </a:tc>
                <a:tc>
                  <a:txBody>
                    <a:bodyPr/>
                    <a:lstStyle/>
                    <a:p>
                      <a:pPr algn="just"/>
                      <a:r>
                        <a:rPr lang="en-US" sz="1600" i="1"/>
                        <a:t>getgroups</a:t>
                      </a:r>
                      <a:endParaRPr lang="en-US" sz="1600"/>
                    </a:p>
                  </a:txBody>
                  <a:tcPr marL="28425" marR="28425" marT="28425" marB="28425">
                    <a:lnL>
                      <a:noFill/>
                    </a:lnL>
                    <a:lnR>
                      <a:noFill/>
                    </a:lnR>
                    <a:lnT>
                      <a:noFill/>
                    </a:lnT>
                    <a:lnB>
                      <a:noFill/>
                    </a:lnB>
                  </a:tcPr>
                </a:tc>
                <a:tc>
                  <a:txBody>
                    <a:bodyPr/>
                    <a:lstStyle/>
                    <a:p>
                      <a:pPr algn="just"/>
                      <a:r>
                        <a:rPr lang="en-US" sz="1600" i="1"/>
                        <a:t>pipe</a:t>
                      </a:r>
                      <a:endParaRPr lang="en-US" sz="1600"/>
                    </a:p>
                  </a:txBody>
                  <a:tcPr marL="28425" marR="28425" marT="28425" marB="28425">
                    <a:lnL>
                      <a:noFill/>
                    </a:lnL>
                    <a:lnR>
                      <a:noFill/>
                    </a:lnR>
                    <a:lnT>
                      <a:noFill/>
                    </a:lnT>
                    <a:lnB>
                      <a:noFill/>
                    </a:lnB>
                  </a:tcPr>
                </a:tc>
                <a:tc>
                  <a:txBody>
                    <a:bodyPr/>
                    <a:lstStyle/>
                    <a:p>
                      <a:pPr algn="just"/>
                      <a:r>
                        <a:rPr lang="en-US" sz="1600" i="1"/>
                        <a:t>sigaction</a:t>
                      </a:r>
                      <a:endParaRPr lang="en-US" sz="1600"/>
                    </a:p>
                  </a:txBody>
                  <a:tcPr marL="28425" marR="28425" marT="28425" marB="28425">
                    <a:lnL>
                      <a:noFill/>
                    </a:lnL>
                    <a:lnR>
                      <a:noFill/>
                    </a:lnR>
                    <a:lnT>
                      <a:noFill/>
                    </a:lnT>
                    <a:lnB>
                      <a:noFill/>
                    </a:lnB>
                  </a:tcPr>
                </a:tc>
                <a:tc>
                  <a:txBody>
                    <a:bodyPr/>
                    <a:lstStyle/>
                    <a:p>
                      <a:pPr algn="just"/>
                      <a:r>
                        <a:rPr lang="en-US" sz="1600" i="1" dirty="0" err="1"/>
                        <a:t>umask</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09"/>
                  </a:ext>
                </a:extLst>
              </a:tr>
              <a:tr h="356070">
                <a:tc>
                  <a:txBody>
                    <a:bodyPr/>
                    <a:lstStyle/>
                    <a:p>
                      <a:pPr algn="just"/>
                      <a:r>
                        <a:rPr lang="en-US" sz="1600" i="1"/>
                        <a:t>dup</a:t>
                      </a:r>
                      <a:endParaRPr lang="en-US" sz="1600"/>
                    </a:p>
                  </a:txBody>
                  <a:tcPr marL="28425" marR="28425" marT="28425" marB="28425">
                    <a:lnL>
                      <a:noFill/>
                    </a:lnL>
                    <a:lnR>
                      <a:noFill/>
                    </a:lnR>
                    <a:lnT>
                      <a:noFill/>
                    </a:lnT>
                    <a:lnB>
                      <a:noFill/>
                    </a:lnB>
                  </a:tcPr>
                </a:tc>
                <a:tc>
                  <a:txBody>
                    <a:bodyPr/>
                    <a:lstStyle/>
                    <a:p>
                      <a:pPr algn="just"/>
                      <a:r>
                        <a:rPr lang="en-US" sz="1600" i="1"/>
                        <a:t>getpeername</a:t>
                      </a:r>
                      <a:endParaRPr lang="en-US" sz="1600"/>
                    </a:p>
                  </a:txBody>
                  <a:tcPr marL="28425" marR="28425" marT="28425" marB="28425">
                    <a:lnL>
                      <a:noFill/>
                    </a:lnL>
                    <a:lnR>
                      <a:noFill/>
                    </a:lnR>
                    <a:lnT>
                      <a:noFill/>
                    </a:lnT>
                    <a:lnB>
                      <a:noFill/>
                    </a:lnB>
                  </a:tcPr>
                </a:tc>
                <a:tc>
                  <a:txBody>
                    <a:bodyPr/>
                    <a:lstStyle/>
                    <a:p>
                      <a:pPr algn="just"/>
                      <a:r>
                        <a:rPr lang="en-US" sz="1600" i="1"/>
                        <a:t>poll</a:t>
                      </a:r>
                      <a:endParaRPr lang="en-US" sz="1600"/>
                    </a:p>
                  </a:txBody>
                  <a:tcPr marL="28425" marR="28425" marT="28425" marB="28425">
                    <a:lnL>
                      <a:noFill/>
                    </a:lnL>
                    <a:lnR>
                      <a:noFill/>
                    </a:lnR>
                    <a:lnT>
                      <a:noFill/>
                    </a:lnT>
                    <a:lnB>
                      <a:noFill/>
                    </a:lnB>
                  </a:tcPr>
                </a:tc>
                <a:tc>
                  <a:txBody>
                    <a:bodyPr/>
                    <a:lstStyle/>
                    <a:p>
                      <a:pPr algn="just"/>
                      <a:r>
                        <a:rPr lang="en-US" sz="1600" i="1"/>
                        <a:t>sigaddset</a:t>
                      </a:r>
                      <a:endParaRPr lang="en-US" sz="1600"/>
                    </a:p>
                  </a:txBody>
                  <a:tcPr marL="28425" marR="28425" marT="28425" marB="28425">
                    <a:lnL>
                      <a:noFill/>
                    </a:lnL>
                    <a:lnR>
                      <a:noFill/>
                    </a:lnR>
                    <a:lnT>
                      <a:noFill/>
                    </a:lnT>
                    <a:lnB>
                      <a:noFill/>
                    </a:lnB>
                  </a:tcPr>
                </a:tc>
                <a:tc>
                  <a:txBody>
                    <a:bodyPr/>
                    <a:lstStyle/>
                    <a:p>
                      <a:pPr algn="just"/>
                      <a:r>
                        <a:rPr lang="en-US" sz="1600" i="1" dirty="0" err="1"/>
                        <a:t>uname</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10"/>
                  </a:ext>
                </a:extLst>
              </a:tr>
              <a:tr h="218933">
                <a:tc>
                  <a:txBody>
                    <a:bodyPr/>
                    <a:lstStyle/>
                    <a:p>
                      <a:pPr algn="just"/>
                      <a:r>
                        <a:rPr lang="en-US" sz="1600" i="1"/>
                        <a:t>dup2</a:t>
                      </a:r>
                      <a:endParaRPr lang="en-US" sz="1600"/>
                    </a:p>
                  </a:txBody>
                  <a:tcPr marL="28425" marR="28425" marT="28425" marB="28425">
                    <a:lnL>
                      <a:noFill/>
                    </a:lnL>
                    <a:lnR>
                      <a:noFill/>
                    </a:lnR>
                    <a:lnT>
                      <a:noFill/>
                    </a:lnT>
                    <a:lnB>
                      <a:noFill/>
                    </a:lnB>
                  </a:tcPr>
                </a:tc>
                <a:tc>
                  <a:txBody>
                    <a:bodyPr/>
                    <a:lstStyle/>
                    <a:p>
                      <a:pPr algn="just"/>
                      <a:r>
                        <a:rPr lang="en-US" sz="1600" i="1"/>
                        <a:t>getpgrp</a:t>
                      </a:r>
                      <a:endParaRPr lang="en-US" sz="1600"/>
                    </a:p>
                  </a:txBody>
                  <a:tcPr marL="28425" marR="28425" marT="28425" marB="28425">
                    <a:lnL>
                      <a:noFill/>
                    </a:lnL>
                    <a:lnR>
                      <a:noFill/>
                    </a:lnR>
                    <a:lnT>
                      <a:noFill/>
                    </a:lnT>
                    <a:lnB>
                      <a:noFill/>
                    </a:lnB>
                  </a:tcPr>
                </a:tc>
                <a:tc>
                  <a:txBody>
                    <a:bodyPr/>
                    <a:lstStyle/>
                    <a:p>
                      <a:pPr algn="just"/>
                      <a:r>
                        <a:rPr lang="en-US" sz="1600" i="1"/>
                        <a:t>pselect</a:t>
                      </a:r>
                      <a:endParaRPr lang="en-US" sz="1600"/>
                    </a:p>
                  </a:txBody>
                  <a:tcPr marL="28425" marR="28425" marT="28425" marB="28425">
                    <a:lnL>
                      <a:noFill/>
                    </a:lnL>
                    <a:lnR>
                      <a:noFill/>
                    </a:lnR>
                    <a:lnT>
                      <a:noFill/>
                    </a:lnT>
                    <a:lnB>
                      <a:noFill/>
                    </a:lnB>
                  </a:tcPr>
                </a:tc>
                <a:tc>
                  <a:txBody>
                    <a:bodyPr/>
                    <a:lstStyle/>
                    <a:p>
                      <a:pPr algn="just"/>
                      <a:r>
                        <a:rPr lang="en-US" sz="1600" i="1"/>
                        <a:t>sigdelset</a:t>
                      </a:r>
                      <a:endParaRPr lang="en-US" sz="1600"/>
                    </a:p>
                  </a:txBody>
                  <a:tcPr marL="28425" marR="28425" marT="28425" marB="28425">
                    <a:lnL>
                      <a:noFill/>
                    </a:lnL>
                    <a:lnR>
                      <a:noFill/>
                    </a:lnR>
                    <a:lnT>
                      <a:noFill/>
                    </a:lnT>
                    <a:lnB>
                      <a:noFill/>
                    </a:lnB>
                  </a:tcPr>
                </a:tc>
                <a:tc>
                  <a:txBody>
                    <a:bodyPr/>
                    <a:lstStyle/>
                    <a:p>
                      <a:pPr algn="just"/>
                      <a:r>
                        <a:rPr lang="en-US" sz="1600" i="1" dirty="0"/>
                        <a:t>unlink</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11"/>
                  </a:ext>
                </a:extLst>
              </a:tr>
              <a:tr h="356070">
                <a:tc>
                  <a:txBody>
                    <a:bodyPr/>
                    <a:lstStyle/>
                    <a:p>
                      <a:pPr algn="just"/>
                      <a:r>
                        <a:rPr lang="en-US" sz="1600" i="1"/>
                        <a:t>execle</a:t>
                      </a:r>
                      <a:endParaRPr lang="en-US" sz="1600"/>
                    </a:p>
                  </a:txBody>
                  <a:tcPr marL="28425" marR="28425" marT="28425" marB="28425">
                    <a:lnL>
                      <a:noFill/>
                    </a:lnL>
                    <a:lnR>
                      <a:noFill/>
                    </a:lnR>
                    <a:lnT>
                      <a:noFill/>
                    </a:lnT>
                    <a:lnB>
                      <a:noFill/>
                    </a:lnB>
                  </a:tcPr>
                </a:tc>
                <a:tc>
                  <a:txBody>
                    <a:bodyPr/>
                    <a:lstStyle/>
                    <a:p>
                      <a:pPr algn="just"/>
                      <a:r>
                        <a:rPr lang="en-US" sz="1600" i="1"/>
                        <a:t>getpid</a:t>
                      </a:r>
                      <a:endParaRPr lang="en-US" sz="1600"/>
                    </a:p>
                  </a:txBody>
                  <a:tcPr marL="28425" marR="28425" marT="28425" marB="28425">
                    <a:lnL>
                      <a:noFill/>
                    </a:lnL>
                    <a:lnR>
                      <a:noFill/>
                    </a:lnR>
                    <a:lnT>
                      <a:noFill/>
                    </a:lnT>
                    <a:lnB>
                      <a:noFill/>
                    </a:lnB>
                  </a:tcPr>
                </a:tc>
                <a:tc>
                  <a:txBody>
                    <a:bodyPr/>
                    <a:lstStyle/>
                    <a:p>
                      <a:pPr algn="just"/>
                      <a:r>
                        <a:rPr lang="en-US" sz="1600" i="1"/>
                        <a:t>raise</a:t>
                      </a:r>
                      <a:endParaRPr lang="en-US" sz="1600"/>
                    </a:p>
                  </a:txBody>
                  <a:tcPr marL="28425" marR="28425" marT="28425" marB="28425">
                    <a:lnL>
                      <a:noFill/>
                    </a:lnL>
                    <a:lnR>
                      <a:noFill/>
                    </a:lnR>
                    <a:lnT>
                      <a:noFill/>
                    </a:lnT>
                    <a:lnB>
                      <a:noFill/>
                    </a:lnB>
                  </a:tcPr>
                </a:tc>
                <a:tc>
                  <a:txBody>
                    <a:bodyPr/>
                    <a:lstStyle/>
                    <a:p>
                      <a:pPr algn="just"/>
                      <a:r>
                        <a:rPr lang="en-US" sz="1600" i="1"/>
                        <a:t>sigemptyset</a:t>
                      </a:r>
                      <a:endParaRPr lang="en-US" sz="1600"/>
                    </a:p>
                  </a:txBody>
                  <a:tcPr marL="28425" marR="28425" marT="28425" marB="28425">
                    <a:lnL>
                      <a:noFill/>
                    </a:lnL>
                    <a:lnR>
                      <a:noFill/>
                    </a:lnR>
                    <a:lnT>
                      <a:noFill/>
                    </a:lnT>
                    <a:lnB>
                      <a:noFill/>
                    </a:lnB>
                  </a:tcPr>
                </a:tc>
                <a:tc>
                  <a:txBody>
                    <a:bodyPr/>
                    <a:lstStyle/>
                    <a:p>
                      <a:pPr algn="just"/>
                      <a:r>
                        <a:rPr lang="en-US" sz="1600" i="1" dirty="0" err="1"/>
                        <a:t>utime</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12"/>
                  </a:ext>
                </a:extLst>
              </a:tr>
              <a:tr h="218933">
                <a:tc>
                  <a:txBody>
                    <a:bodyPr/>
                    <a:lstStyle/>
                    <a:p>
                      <a:pPr algn="just"/>
                      <a:r>
                        <a:rPr lang="en-US" sz="1600" i="1"/>
                        <a:t>execve</a:t>
                      </a:r>
                      <a:endParaRPr lang="en-US" sz="1600"/>
                    </a:p>
                  </a:txBody>
                  <a:tcPr marL="28425" marR="28425" marT="28425" marB="28425">
                    <a:lnL>
                      <a:noFill/>
                    </a:lnL>
                    <a:lnR>
                      <a:noFill/>
                    </a:lnR>
                    <a:lnT>
                      <a:noFill/>
                    </a:lnT>
                    <a:lnB>
                      <a:noFill/>
                    </a:lnB>
                  </a:tcPr>
                </a:tc>
                <a:tc>
                  <a:txBody>
                    <a:bodyPr/>
                    <a:lstStyle/>
                    <a:p>
                      <a:pPr algn="just"/>
                      <a:r>
                        <a:rPr lang="en-US" sz="1600" i="1"/>
                        <a:t>getppid</a:t>
                      </a:r>
                      <a:endParaRPr lang="en-US" sz="1600"/>
                    </a:p>
                  </a:txBody>
                  <a:tcPr marL="28425" marR="28425" marT="28425" marB="28425">
                    <a:lnL>
                      <a:noFill/>
                    </a:lnL>
                    <a:lnR>
                      <a:noFill/>
                    </a:lnR>
                    <a:lnT>
                      <a:noFill/>
                    </a:lnT>
                    <a:lnB>
                      <a:noFill/>
                    </a:lnB>
                  </a:tcPr>
                </a:tc>
                <a:tc>
                  <a:txBody>
                    <a:bodyPr/>
                    <a:lstStyle/>
                    <a:p>
                      <a:pPr algn="just"/>
                      <a:r>
                        <a:rPr lang="en-US" sz="1600" i="1"/>
                        <a:t>read</a:t>
                      </a:r>
                      <a:endParaRPr lang="en-US" sz="1600"/>
                    </a:p>
                  </a:txBody>
                  <a:tcPr marL="28425" marR="28425" marT="28425" marB="28425">
                    <a:lnL>
                      <a:noFill/>
                    </a:lnL>
                    <a:lnR>
                      <a:noFill/>
                    </a:lnR>
                    <a:lnT>
                      <a:noFill/>
                    </a:lnT>
                    <a:lnB>
                      <a:noFill/>
                    </a:lnB>
                  </a:tcPr>
                </a:tc>
                <a:tc>
                  <a:txBody>
                    <a:bodyPr/>
                    <a:lstStyle/>
                    <a:p>
                      <a:pPr algn="just"/>
                      <a:r>
                        <a:rPr lang="en-US" sz="1600" i="1"/>
                        <a:t>sigfillset</a:t>
                      </a:r>
                      <a:endParaRPr lang="en-US" sz="1600"/>
                    </a:p>
                  </a:txBody>
                  <a:tcPr marL="28425" marR="28425" marT="28425" marB="28425">
                    <a:lnL>
                      <a:noFill/>
                    </a:lnL>
                    <a:lnR>
                      <a:noFill/>
                    </a:lnR>
                    <a:lnT>
                      <a:noFill/>
                    </a:lnT>
                    <a:lnB>
                      <a:noFill/>
                    </a:lnB>
                  </a:tcPr>
                </a:tc>
                <a:tc>
                  <a:txBody>
                    <a:bodyPr/>
                    <a:lstStyle/>
                    <a:p>
                      <a:pPr algn="just"/>
                      <a:r>
                        <a:rPr lang="en-US" sz="1600" i="1" dirty="0"/>
                        <a:t>wait</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13"/>
                  </a:ext>
                </a:extLst>
              </a:tr>
              <a:tr h="356070">
                <a:tc>
                  <a:txBody>
                    <a:bodyPr/>
                    <a:lstStyle/>
                    <a:p>
                      <a:pPr algn="just"/>
                      <a:r>
                        <a:rPr lang="en-US" sz="1600" i="1"/>
                        <a:t>_Exit</a:t>
                      </a:r>
                      <a:r>
                        <a:rPr lang="en-US" sz="1600"/>
                        <a:t> </a:t>
                      </a:r>
                      <a:r>
                        <a:rPr lang="ru-RU" sz="1600"/>
                        <a:t>и </a:t>
                      </a:r>
                      <a:r>
                        <a:rPr lang="ru-RU" sz="1600" i="1"/>
                        <a:t>_</a:t>
                      </a:r>
                      <a:r>
                        <a:rPr lang="en-US" sz="1600" i="1"/>
                        <a:t>exit</a:t>
                      </a:r>
                      <a:endParaRPr lang="en-US" sz="1600"/>
                    </a:p>
                  </a:txBody>
                  <a:tcPr marL="28425" marR="28425" marT="28425" marB="28425">
                    <a:lnL>
                      <a:noFill/>
                    </a:lnL>
                    <a:lnR>
                      <a:noFill/>
                    </a:lnR>
                    <a:lnT>
                      <a:noFill/>
                    </a:lnT>
                    <a:lnB>
                      <a:noFill/>
                    </a:lnB>
                  </a:tcPr>
                </a:tc>
                <a:tc>
                  <a:txBody>
                    <a:bodyPr/>
                    <a:lstStyle/>
                    <a:p>
                      <a:pPr algn="just"/>
                      <a:r>
                        <a:rPr lang="en-US" sz="1600" i="1"/>
                        <a:t>getsockname</a:t>
                      </a:r>
                      <a:endParaRPr lang="en-US" sz="1600"/>
                    </a:p>
                  </a:txBody>
                  <a:tcPr marL="28425" marR="28425" marT="28425" marB="28425">
                    <a:lnL>
                      <a:noFill/>
                    </a:lnL>
                    <a:lnR>
                      <a:noFill/>
                    </a:lnR>
                    <a:lnT>
                      <a:noFill/>
                    </a:lnT>
                    <a:lnB>
                      <a:noFill/>
                    </a:lnB>
                  </a:tcPr>
                </a:tc>
                <a:tc>
                  <a:txBody>
                    <a:bodyPr/>
                    <a:lstStyle/>
                    <a:p>
                      <a:pPr algn="just"/>
                      <a:r>
                        <a:rPr lang="en-US" sz="1600" i="1"/>
                        <a:t>readlink</a:t>
                      </a:r>
                      <a:endParaRPr lang="en-US" sz="1600"/>
                    </a:p>
                  </a:txBody>
                  <a:tcPr marL="28425" marR="28425" marT="28425" marB="28425">
                    <a:lnL>
                      <a:noFill/>
                    </a:lnL>
                    <a:lnR>
                      <a:noFill/>
                    </a:lnR>
                    <a:lnT>
                      <a:noFill/>
                    </a:lnT>
                    <a:lnB>
                      <a:noFill/>
                    </a:lnB>
                  </a:tcPr>
                </a:tc>
                <a:tc>
                  <a:txBody>
                    <a:bodyPr/>
                    <a:lstStyle/>
                    <a:p>
                      <a:pPr algn="just"/>
                      <a:r>
                        <a:rPr lang="en-US" sz="1600" i="1"/>
                        <a:t>sigismember</a:t>
                      </a:r>
                      <a:endParaRPr lang="en-US" sz="1600"/>
                    </a:p>
                  </a:txBody>
                  <a:tcPr marL="28425" marR="28425" marT="28425" marB="28425">
                    <a:lnL>
                      <a:noFill/>
                    </a:lnL>
                    <a:lnR>
                      <a:noFill/>
                    </a:lnR>
                    <a:lnT>
                      <a:noFill/>
                    </a:lnT>
                    <a:lnB>
                      <a:noFill/>
                    </a:lnB>
                  </a:tcPr>
                </a:tc>
                <a:tc>
                  <a:txBody>
                    <a:bodyPr/>
                    <a:lstStyle/>
                    <a:p>
                      <a:pPr algn="just"/>
                      <a:r>
                        <a:rPr lang="en-US" sz="1600" i="1" dirty="0" err="1"/>
                        <a:t>waitpid</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14"/>
                  </a:ext>
                </a:extLst>
              </a:tr>
              <a:tr h="218933">
                <a:tc>
                  <a:txBody>
                    <a:bodyPr/>
                    <a:lstStyle/>
                    <a:p>
                      <a:pPr algn="just"/>
                      <a:r>
                        <a:rPr lang="en-US" sz="1600" i="1"/>
                        <a:t>fchmod</a:t>
                      </a:r>
                      <a:endParaRPr lang="en-US" sz="1600"/>
                    </a:p>
                  </a:txBody>
                  <a:tcPr marL="28425" marR="28425" marT="28425" marB="28425">
                    <a:lnL>
                      <a:noFill/>
                    </a:lnL>
                    <a:lnR>
                      <a:noFill/>
                    </a:lnR>
                    <a:lnT>
                      <a:noFill/>
                    </a:lnT>
                    <a:lnB>
                      <a:noFill/>
                    </a:lnB>
                  </a:tcPr>
                </a:tc>
                <a:tc>
                  <a:txBody>
                    <a:bodyPr/>
                    <a:lstStyle/>
                    <a:p>
                      <a:pPr algn="just"/>
                      <a:r>
                        <a:rPr lang="en-US" sz="1600" i="1"/>
                        <a:t>getsockopt</a:t>
                      </a:r>
                      <a:endParaRPr lang="en-US" sz="1600"/>
                    </a:p>
                  </a:txBody>
                  <a:tcPr marL="28425" marR="28425" marT="28425" marB="28425">
                    <a:lnL>
                      <a:noFill/>
                    </a:lnL>
                    <a:lnR>
                      <a:noFill/>
                    </a:lnR>
                    <a:lnT>
                      <a:noFill/>
                    </a:lnT>
                    <a:lnB>
                      <a:noFill/>
                    </a:lnB>
                  </a:tcPr>
                </a:tc>
                <a:tc>
                  <a:txBody>
                    <a:bodyPr/>
                    <a:lstStyle/>
                    <a:p>
                      <a:pPr algn="just"/>
                      <a:r>
                        <a:rPr lang="en-US" sz="1600" i="1"/>
                        <a:t>recv</a:t>
                      </a:r>
                      <a:endParaRPr lang="en-US" sz="1600"/>
                    </a:p>
                  </a:txBody>
                  <a:tcPr marL="28425" marR="28425" marT="28425" marB="28425">
                    <a:lnL>
                      <a:noFill/>
                    </a:lnL>
                    <a:lnR>
                      <a:noFill/>
                    </a:lnR>
                    <a:lnT>
                      <a:noFill/>
                    </a:lnT>
                    <a:lnB>
                      <a:noFill/>
                    </a:lnB>
                  </a:tcPr>
                </a:tc>
                <a:tc>
                  <a:txBody>
                    <a:bodyPr/>
                    <a:lstStyle/>
                    <a:p>
                      <a:pPr algn="just"/>
                      <a:r>
                        <a:rPr lang="en-US" sz="1600" i="1"/>
                        <a:t>signal</a:t>
                      </a:r>
                      <a:endParaRPr lang="en-US" sz="1600"/>
                    </a:p>
                  </a:txBody>
                  <a:tcPr marL="28425" marR="28425" marT="28425" marB="28425">
                    <a:lnL>
                      <a:noFill/>
                    </a:lnL>
                    <a:lnR>
                      <a:noFill/>
                    </a:lnR>
                    <a:lnT>
                      <a:noFill/>
                    </a:lnT>
                    <a:lnB>
                      <a:noFill/>
                    </a:lnB>
                  </a:tcPr>
                </a:tc>
                <a:tc>
                  <a:txBody>
                    <a:bodyPr/>
                    <a:lstStyle/>
                    <a:p>
                      <a:pPr algn="just"/>
                      <a:r>
                        <a:rPr lang="en-US" sz="1600" i="1" dirty="0"/>
                        <a:t>write</a:t>
                      </a:r>
                      <a:endParaRPr lang="en-US" sz="1600" dirty="0"/>
                    </a:p>
                  </a:txBody>
                  <a:tcPr marL="28425" marR="28425" marT="28425" marB="28425">
                    <a:lnL>
                      <a:noFill/>
                    </a:lnL>
                    <a:lnR>
                      <a:noFill/>
                    </a:lnR>
                    <a:lnT>
                      <a:noFill/>
                    </a:lnT>
                    <a:lnB>
                      <a:noFill/>
                    </a:lnB>
                  </a:tcPr>
                </a:tc>
                <a:extLst>
                  <a:ext uri="{0D108BD9-81ED-4DB2-BD59-A6C34878D82A}">
                    <a16:rowId xmlns:a16="http://schemas.microsoft.com/office/drawing/2014/main" val="10015"/>
                  </a:ext>
                </a:extLst>
              </a:tr>
              <a:tr h="356070">
                <a:tc>
                  <a:txBody>
                    <a:bodyPr/>
                    <a:lstStyle/>
                    <a:p>
                      <a:pPr algn="just"/>
                      <a:r>
                        <a:rPr lang="en-US" sz="1600" i="1"/>
                        <a:t>fchown</a:t>
                      </a:r>
                      <a:endParaRPr lang="en-US" sz="1600"/>
                    </a:p>
                  </a:txBody>
                  <a:tcPr marL="28425" marR="28425" marT="28425" marB="28425">
                    <a:lnL>
                      <a:noFill/>
                    </a:lnL>
                    <a:lnR>
                      <a:noFill/>
                    </a:lnR>
                    <a:lnT>
                      <a:noFill/>
                    </a:lnT>
                    <a:lnB>
                      <a:noFill/>
                    </a:lnB>
                  </a:tcPr>
                </a:tc>
                <a:tc>
                  <a:txBody>
                    <a:bodyPr/>
                    <a:lstStyle/>
                    <a:p>
                      <a:pPr algn="just"/>
                      <a:r>
                        <a:rPr lang="en-US" sz="1600" i="1"/>
                        <a:t>getuid</a:t>
                      </a:r>
                      <a:endParaRPr lang="en-US" sz="1600"/>
                    </a:p>
                  </a:txBody>
                  <a:tcPr marL="28425" marR="28425" marT="28425" marB="28425">
                    <a:lnL>
                      <a:noFill/>
                    </a:lnL>
                    <a:lnR>
                      <a:noFill/>
                    </a:lnR>
                    <a:lnT>
                      <a:noFill/>
                    </a:lnT>
                    <a:lnB>
                      <a:noFill/>
                    </a:lnB>
                  </a:tcPr>
                </a:tc>
                <a:tc>
                  <a:txBody>
                    <a:bodyPr/>
                    <a:lstStyle/>
                    <a:p>
                      <a:pPr algn="just"/>
                      <a:r>
                        <a:rPr lang="en-US" sz="1600" i="1"/>
                        <a:t>recvfrom</a:t>
                      </a:r>
                      <a:endParaRPr lang="en-US" sz="1600"/>
                    </a:p>
                  </a:txBody>
                  <a:tcPr marL="28425" marR="28425" marT="28425" marB="28425">
                    <a:lnL>
                      <a:noFill/>
                    </a:lnL>
                    <a:lnR>
                      <a:noFill/>
                    </a:lnR>
                    <a:lnT>
                      <a:noFill/>
                    </a:lnT>
                    <a:lnB>
                      <a:noFill/>
                    </a:lnB>
                  </a:tcPr>
                </a:tc>
                <a:tc>
                  <a:txBody>
                    <a:bodyPr/>
                    <a:lstStyle/>
                    <a:p>
                      <a:pPr algn="just"/>
                      <a:r>
                        <a:rPr lang="en-US" sz="1600" i="1"/>
                        <a:t>sigpause</a:t>
                      </a:r>
                      <a:endParaRPr lang="en-US" sz="1600"/>
                    </a:p>
                  </a:txBody>
                  <a:tcPr marL="28425" marR="28425" marT="28425" marB="28425">
                    <a:lnL>
                      <a:noFill/>
                    </a:lnL>
                    <a:lnR>
                      <a:noFill/>
                    </a:lnR>
                    <a:lnT>
                      <a:noFill/>
                    </a:lnT>
                    <a:lnB>
                      <a:noFill/>
                    </a:lnB>
                  </a:tcPr>
                </a:tc>
                <a:tc>
                  <a:txBody>
                    <a:bodyPr/>
                    <a:lstStyle/>
                    <a:p>
                      <a:pPr algn="just"/>
                      <a:endParaRPr lang="ru-RU" sz="1600" dirty="0"/>
                    </a:p>
                  </a:txBody>
                  <a:tcPr marL="28425" marR="28425" marT="28425" marB="28425">
                    <a:lnL>
                      <a:noFill/>
                    </a:lnL>
                    <a:lnR>
                      <a:noFill/>
                    </a:lnR>
                    <a:lnT>
                      <a:noFill/>
                    </a:lnT>
                    <a:lnB>
                      <a:noFill/>
                    </a:lnB>
                  </a:tcPr>
                </a:tc>
                <a:extLst>
                  <a:ext uri="{0D108BD9-81ED-4DB2-BD59-A6C34878D82A}">
                    <a16:rowId xmlns:a16="http://schemas.microsoft.com/office/drawing/2014/main" val="10016"/>
                  </a:ext>
                </a:extLst>
              </a:tr>
              <a:tr h="356070">
                <a:tc>
                  <a:txBody>
                    <a:bodyPr/>
                    <a:lstStyle/>
                    <a:p>
                      <a:pPr algn="just"/>
                      <a:r>
                        <a:rPr lang="en-US" sz="1600" i="1"/>
                        <a:t>fcntl</a:t>
                      </a:r>
                      <a:endParaRPr lang="en-US" sz="1600"/>
                    </a:p>
                  </a:txBody>
                  <a:tcPr marL="28425" marR="28425" marT="28425" marB="28425">
                    <a:lnL>
                      <a:noFill/>
                    </a:lnL>
                    <a:lnR>
                      <a:noFill/>
                    </a:lnR>
                    <a:lnT>
                      <a:noFill/>
                    </a:lnT>
                    <a:lnB>
                      <a:noFill/>
                    </a:lnB>
                  </a:tcPr>
                </a:tc>
                <a:tc>
                  <a:txBody>
                    <a:bodyPr/>
                    <a:lstStyle/>
                    <a:p>
                      <a:pPr algn="just"/>
                      <a:r>
                        <a:rPr lang="en-US" sz="1600" i="1"/>
                        <a:t>kill</a:t>
                      </a:r>
                      <a:endParaRPr lang="en-US" sz="1600"/>
                    </a:p>
                  </a:txBody>
                  <a:tcPr marL="28425" marR="28425" marT="28425" marB="28425">
                    <a:lnL>
                      <a:noFill/>
                    </a:lnL>
                    <a:lnR>
                      <a:noFill/>
                    </a:lnR>
                    <a:lnT>
                      <a:noFill/>
                    </a:lnT>
                    <a:lnB>
                      <a:noFill/>
                    </a:lnB>
                  </a:tcPr>
                </a:tc>
                <a:tc>
                  <a:txBody>
                    <a:bodyPr/>
                    <a:lstStyle/>
                    <a:p>
                      <a:pPr algn="just"/>
                      <a:r>
                        <a:rPr lang="en-US" sz="1600" i="1"/>
                        <a:t>recvmsg</a:t>
                      </a:r>
                      <a:endParaRPr lang="en-US" sz="1600"/>
                    </a:p>
                  </a:txBody>
                  <a:tcPr marL="28425" marR="28425" marT="28425" marB="28425">
                    <a:lnL>
                      <a:noFill/>
                    </a:lnL>
                    <a:lnR>
                      <a:noFill/>
                    </a:lnR>
                    <a:lnT>
                      <a:noFill/>
                    </a:lnT>
                    <a:lnB>
                      <a:noFill/>
                    </a:lnB>
                  </a:tcPr>
                </a:tc>
                <a:tc>
                  <a:txBody>
                    <a:bodyPr/>
                    <a:lstStyle/>
                    <a:p>
                      <a:pPr algn="just"/>
                      <a:r>
                        <a:rPr lang="en-US" sz="1600" i="1"/>
                        <a:t>sigpending</a:t>
                      </a:r>
                      <a:endParaRPr lang="en-US" sz="1600"/>
                    </a:p>
                  </a:txBody>
                  <a:tcPr marL="28425" marR="28425" marT="28425" marB="28425">
                    <a:lnL>
                      <a:noFill/>
                    </a:lnL>
                    <a:lnR>
                      <a:noFill/>
                    </a:lnR>
                    <a:lnT>
                      <a:noFill/>
                    </a:lnT>
                    <a:lnB>
                      <a:noFill/>
                    </a:lnB>
                  </a:tcPr>
                </a:tc>
                <a:tc>
                  <a:txBody>
                    <a:bodyPr/>
                    <a:lstStyle/>
                    <a:p>
                      <a:endParaRPr lang="ru-RU" sz="1600" dirty="0"/>
                    </a:p>
                  </a:txBody>
                  <a:tcPr marL="38983" marR="38983" marT="19492" marB="19492">
                    <a:lnL>
                      <a:noFill/>
                    </a:lnL>
                    <a:lnT>
                      <a:noFill/>
                    </a:lnT>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6217044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Обработчик нескольких сигналов</a:t>
            </a:r>
            <a:endParaRPr lang="ru-RU" dirty="0"/>
          </a:p>
        </p:txBody>
      </p:sp>
      <p:sp>
        <p:nvSpPr>
          <p:cNvPr id="3" name="Содержимое 2"/>
          <p:cNvSpPr>
            <a:spLocks noGrp="1"/>
          </p:cNvSpPr>
          <p:nvPr>
            <p:ph idx="1"/>
          </p:nvPr>
        </p:nvSpPr>
        <p:spPr/>
        <p:txBody>
          <a:bodyPr>
            <a:normAutofit fontScale="85000" lnSpcReduction="20000"/>
          </a:bodyPr>
          <a:lstStyle/>
          <a:p>
            <a:pPr>
              <a:buNone/>
            </a:pPr>
            <a:r>
              <a:rPr lang="en-US" dirty="0" smtClean="0"/>
              <a:t>void </a:t>
            </a:r>
            <a:r>
              <a:rPr lang="en-US" dirty="0" err="1" smtClean="0"/>
              <a:t>signal_handler</a:t>
            </a:r>
            <a:r>
              <a:rPr lang="en-US" dirty="0" smtClean="0"/>
              <a:t>(</a:t>
            </a:r>
            <a:r>
              <a:rPr lang="en-US" dirty="0" err="1" smtClean="0"/>
              <a:t>int</a:t>
            </a:r>
            <a:r>
              <a:rPr lang="en-US" dirty="0" smtClean="0"/>
              <a:t> sig) { </a:t>
            </a:r>
            <a:endParaRPr lang="ru-RU" dirty="0" smtClean="0"/>
          </a:p>
          <a:p>
            <a:pPr>
              <a:buNone/>
            </a:pPr>
            <a:r>
              <a:rPr lang="en-US" dirty="0" smtClean="0"/>
              <a:t>switch(sig) { </a:t>
            </a:r>
            <a:endParaRPr lang="ru-RU" dirty="0" smtClean="0"/>
          </a:p>
          <a:p>
            <a:pPr>
              <a:buNone/>
            </a:pPr>
            <a:r>
              <a:rPr lang="en-US" dirty="0" smtClean="0"/>
              <a:t>case SIGHUP: </a:t>
            </a:r>
            <a:endParaRPr lang="ru-RU" dirty="0" smtClean="0"/>
          </a:p>
          <a:p>
            <a:pPr>
              <a:buNone/>
            </a:pPr>
            <a:r>
              <a:rPr lang="en-US" dirty="0" smtClean="0"/>
              <a:t>//</a:t>
            </a:r>
            <a:r>
              <a:rPr lang="ru-RU" dirty="0" smtClean="0"/>
              <a:t>Обработка сигнала </a:t>
            </a:r>
            <a:r>
              <a:rPr lang="en-US" dirty="0" smtClean="0"/>
              <a:t>SIGHUP</a:t>
            </a:r>
            <a:endParaRPr lang="ru-RU" dirty="0" smtClean="0"/>
          </a:p>
          <a:p>
            <a:pPr>
              <a:buNone/>
            </a:pPr>
            <a:r>
              <a:rPr lang="en-US" dirty="0" smtClean="0"/>
              <a:t>break; </a:t>
            </a:r>
          </a:p>
          <a:p>
            <a:pPr>
              <a:buNone/>
            </a:pPr>
            <a:r>
              <a:rPr lang="en-US" smtClean="0"/>
              <a:t>……………………….</a:t>
            </a:r>
            <a:endParaRPr lang="ru-RU" dirty="0" smtClean="0"/>
          </a:p>
          <a:p>
            <a:pPr>
              <a:buNone/>
            </a:pPr>
            <a:r>
              <a:rPr lang="en-US" dirty="0" smtClean="0"/>
              <a:t>case SIGTERM: </a:t>
            </a:r>
            <a:endParaRPr lang="ru-RU" dirty="0" smtClean="0"/>
          </a:p>
          <a:p>
            <a:pPr>
              <a:buNone/>
            </a:pPr>
            <a:r>
              <a:rPr lang="en-US" dirty="0" smtClean="0"/>
              <a:t>//</a:t>
            </a:r>
            <a:r>
              <a:rPr lang="ru-RU" dirty="0" smtClean="0"/>
              <a:t>Обработка сигнала </a:t>
            </a:r>
            <a:r>
              <a:rPr lang="en-US" dirty="0" smtClean="0"/>
              <a:t>SIGTERM</a:t>
            </a:r>
          </a:p>
          <a:p>
            <a:pPr>
              <a:buNone/>
            </a:pPr>
            <a:r>
              <a:rPr lang="en-US" dirty="0" smtClean="0"/>
              <a:t>break; }</a:t>
            </a:r>
            <a:endParaRPr lang="ru-RU" dirty="0" smtClean="0"/>
          </a:p>
          <a:p>
            <a:pPr>
              <a:buNone/>
            </a:pPr>
            <a:r>
              <a:rPr lang="en-US" dirty="0" smtClean="0"/>
              <a:t> }</a:t>
            </a:r>
            <a:endParaRPr lang="ru-RU" dirty="0"/>
          </a:p>
        </p:txBody>
      </p:sp>
    </p:spTree>
    <p:extLst>
      <p:ext uri="{BB962C8B-B14F-4D97-AF65-F5344CB8AC3E}">
        <p14:creationId xmlns:p14="http://schemas.microsoft.com/office/powerpoint/2010/main" val="22546896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normAutofit/>
          </a:bodyPr>
          <a:lstStyle/>
          <a:p>
            <a:r>
              <a:rPr lang="ru-RU" sz="3200" dirty="0" smtClean="0"/>
              <a:t>Маскирование сигналов</a:t>
            </a:r>
            <a:endParaRPr lang="ru-RU" sz="3200" dirty="0"/>
          </a:p>
        </p:txBody>
      </p:sp>
      <p:sp>
        <p:nvSpPr>
          <p:cNvPr id="3" name="Содержимое 2"/>
          <p:cNvSpPr>
            <a:spLocks noGrp="1"/>
          </p:cNvSpPr>
          <p:nvPr>
            <p:ph idx="1"/>
          </p:nvPr>
        </p:nvSpPr>
        <p:spPr>
          <a:xfrm>
            <a:off x="457200" y="1052736"/>
            <a:ext cx="8229600" cy="5400600"/>
          </a:xfrm>
        </p:spPr>
        <p:txBody>
          <a:bodyPr>
            <a:normAutofit fontScale="92500" lnSpcReduction="10000"/>
          </a:bodyPr>
          <a:lstStyle/>
          <a:p>
            <a:pPr>
              <a:buNone/>
            </a:pPr>
            <a:r>
              <a:rPr lang="ru-RU" sz="2400" dirty="0" smtClean="0"/>
              <a:t>Установить сигнальную маску</a:t>
            </a:r>
            <a:endParaRPr lang="en-US" sz="2400" dirty="0" smtClean="0"/>
          </a:p>
          <a:p>
            <a:pPr>
              <a:buNone/>
            </a:pPr>
            <a:r>
              <a:rPr lang="en-US" sz="2400" dirty="0" err="1" smtClean="0"/>
              <a:t>int</a:t>
            </a:r>
            <a:r>
              <a:rPr lang="en-US" sz="2400" dirty="0" smtClean="0"/>
              <a:t> </a:t>
            </a:r>
            <a:r>
              <a:rPr lang="en-US" sz="2400" dirty="0" err="1" smtClean="0"/>
              <a:t>sigprocmask</a:t>
            </a:r>
            <a:r>
              <a:rPr lang="en-US" sz="2400" dirty="0" smtClean="0"/>
              <a:t>(</a:t>
            </a:r>
            <a:r>
              <a:rPr lang="en-US" sz="2400" dirty="0" err="1" smtClean="0"/>
              <a:t>int</a:t>
            </a:r>
            <a:r>
              <a:rPr lang="en-US" sz="2400" dirty="0" smtClean="0"/>
              <a:t> </a:t>
            </a:r>
            <a:r>
              <a:rPr lang="en-US" sz="2400" i="1" dirty="0" smtClean="0"/>
              <a:t>how</a:t>
            </a:r>
            <a:r>
              <a:rPr lang="en-US" sz="2400" dirty="0" smtClean="0"/>
              <a:t>, const </a:t>
            </a:r>
            <a:r>
              <a:rPr lang="en-US" sz="2400" dirty="0" err="1" smtClean="0"/>
              <a:t>sigset_t</a:t>
            </a:r>
            <a:r>
              <a:rPr lang="en-US" sz="2400" dirty="0" smtClean="0"/>
              <a:t> *</a:t>
            </a:r>
            <a:r>
              <a:rPr lang="en-US" sz="2400" i="1" dirty="0" smtClean="0"/>
              <a:t>set</a:t>
            </a:r>
            <a:r>
              <a:rPr lang="en-US" sz="2400" dirty="0" smtClean="0"/>
              <a:t>, </a:t>
            </a:r>
            <a:r>
              <a:rPr lang="en-US" sz="2400" dirty="0" err="1" smtClean="0"/>
              <a:t>sigset_t</a:t>
            </a:r>
            <a:r>
              <a:rPr lang="en-US" sz="2400" dirty="0" smtClean="0"/>
              <a:t> *</a:t>
            </a:r>
            <a:r>
              <a:rPr lang="en-US" sz="2400" i="1" dirty="0" err="1" smtClean="0"/>
              <a:t>oldset</a:t>
            </a:r>
            <a:r>
              <a:rPr lang="en-US" sz="2400" dirty="0" smtClean="0"/>
              <a:t>); </a:t>
            </a:r>
          </a:p>
          <a:p>
            <a:pPr>
              <a:buNone/>
            </a:pPr>
            <a:r>
              <a:rPr lang="ru-RU" sz="2400" dirty="0" smtClean="0"/>
              <a:t>               </a:t>
            </a:r>
            <a:r>
              <a:rPr lang="en-US" sz="2400" dirty="0" smtClean="0"/>
              <a:t>SIG_BLOCK</a:t>
            </a:r>
            <a:r>
              <a:rPr lang="ru-RU" sz="2400" dirty="0" smtClean="0"/>
              <a:t> </a:t>
            </a:r>
            <a:r>
              <a:rPr lang="ru-RU" sz="1800" dirty="0" smtClean="0"/>
              <a:t>объединение текущей маски и аргумента </a:t>
            </a:r>
            <a:r>
              <a:rPr lang="ru-RU" sz="1800" i="1" dirty="0" err="1" smtClean="0"/>
              <a:t>set</a:t>
            </a:r>
            <a:endParaRPr lang="ru-RU" sz="1800" i="1" dirty="0" smtClean="0"/>
          </a:p>
          <a:p>
            <a:pPr>
              <a:buNone/>
            </a:pPr>
            <a:r>
              <a:rPr lang="en-US" sz="2400" i="1" dirty="0" smtClean="0"/>
              <a:t>how</a:t>
            </a:r>
            <a:r>
              <a:rPr lang="ru-RU" sz="2400" i="1" dirty="0" smtClean="0"/>
              <a:t>=     </a:t>
            </a:r>
            <a:r>
              <a:rPr lang="en-US" sz="2400" dirty="0" smtClean="0"/>
              <a:t>SIG_UNBLOCK</a:t>
            </a:r>
            <a:r>
              <a:rPr lang="ru-RU" sz="2400" dirty="0" smtClean="0"/>
              <a:t> </a:t>
            </a:r>
            <a:r>
              <a:rPr lang="ru-RU" sz="1800" dirty="0" smtClean="0"/>
              <a:t>пересечение текущей маски и аргумента </a:t>
            </a:r>
            <a:r>
              <a:rPr lang="ru-RU" sz="1800" i="1" dirty="0" err="1" smtClean="0"/>
              <a:t>set</a:t>
            </a:r>
            <a:endParaRPr lang="ru-RU" sz="1800" dirty="0" smtClean="0"/>
          </a:p>
          <a:p>
            <a:pPr>
              <a:buNone/>
            </a:pPr>
            <a:r>
              <a:rPr lang="ru-RU" sz="2400" b="1" dirty="0" smtClean="0"/>
              <a:t>               </a:t>
            </a:r>
            <a:r>
              <a:rPr lang="en-US" sz="2400" dirty="0" smtClean="0"/>
              <a:t>SIG_SETMASK</a:t>
            </a:r>
            <a:r>
              <a:rPr lang="ru-RU" sz="2400" dirty="0" smtClean="0"/>
              <a:t> </a:t>
            </a:r>
            <a:r>
              <a:rPr lang="ru-RU" sz="1800" dirty="0" smtClean="0"/>
              <a:t>замена текущей маски на аргумент </a:t>
            </a:r>
            <a:r>
              <a:rPr lang="ru-RU" sz="1800" i="1" dirty="0" err="1" smtClean="0"/>
              <a:t>set</a:t>
            </a:r>
            <a:endParaRPr lang="ru-RU" sz="1800" dirty="0" smtClean="0"/>
          </a:p>
          <a:p>
            <a:pPr>
              <a:buNone/>
            </a:pPr>
            <a:endParaRPr lang="ru-RU" sz="2400" dirty="0" smtClean="0"/>
          </a:p>
          <a:p>
            <a:pPr>
              <a:buNone/>
            </a:pPr>
            <a:r>
              <a:rPr lang="ru-RU" sz="2400" dirty="0" smtClean="0"/>
              <a:t>Получить заблокированные сигналы</a:t>
            </a:r>
          </a:p>
          <a:p>
            <a:pPr>
              <a:buNone/>
            </a:pPr>
            <a:r>
              <a:rPr lang="en-US" sz="2400" dirty="0" err="1" smtClean="0"/>
              <a:t>int</a:t>
            </a:r>
            <a:r>
              <a:rPr lang="en-US" sz="2400" dirty="0" smtClean="0"/>
              <a:t> </a:t>
            </a:r>
            <a:r>
              <a:rPr lang="en-US" sz="2400" dirty="0" err="1" smtClean="0"/>
              <a:t>sigpending</a:t>
            </a:r>
            <a:r>
              <a:rPr lang="en-US" sz="2400" dirty="0" smtClean="0"/>
              <a:t>(</a:t>
            </a:r>
            <a:r>
              <a:rPr lang="en-US" sz="2400" dirty="0" err="1" smtClean="0"/>
              <a:t>sigset_t</a:t>
            </a:r>
            <a:r>
              <a:rPr lang="en-US" sz="2400" dirty="0" smtClean="0"/>
              <a:t> *</a:t>
            </a:r>
            <a:r>
              <a:rPr lang="en-US" sz="2400" i="1" dirty="0" smtClean="0"/>
              <a:t>set</a:t>
            </a:r>
            <a:r>
              <a:rPr lang="en-US" sz="2400" dirty="0" smtClean="0"/>
              <a:t>); </a:t>
            </a:r>
            <a:endParaRPr lang="ru-RU" sz="2400" dirty="0" smtClean="0"/>
          </a:p>
          <a:p>
            <a:pPr>
              <a:buNone/>
            </a:pPr>
            <a:endParaRPr lang="ru-RU" sz="2200" dirty="0" smtClean="0"/>
          </a:p>
          <a:p>
            <a:pPr marL="0">
              <a:buNone/>
            </a:pPr>
            <a:r>
              <a:rPr lang="ru-RU" sz="2200" dirty="0" smtClean="0"/>
              <a:t>Устанавливает маску и переводит процесс в состояние ожидания, после обработки сигнала маска восстанавливается</a:t>
            </a:r>
            <a:endParaRPr lang="en-US" sz="2200" dirty="0" smtClean="0"/>
          </a:p>
          <a:p>
            <a:pPr>
              <a:buNone/>
            </a:pPr>
            <a:r>
              <a:rPr lang="en-US" sz="2400" dirty="0" err="1" smtClean="0"/>
              <a:t>int</a:t>
            </a:r>
            <a:r>
              <a:rPr lang="en-US" sz="2400" dirty="0" smtClean="0"/>
              <a:t> </a:t>
            </a:r>
            <a:r>
              <a:rPr lang="en-US" sz="2400" dirty="0" err="1" smtClean="0"/>
              <a:t>sigsuspend</a:t>
            </a:r>
            <a:r>
              <a:rPr lang="en-US" sz="2400" dirty="0" smtClean="0"/>
              <a:t>(const </a:t>
            </a:r>
            <a:r>
              <a:rPr lang="en-US" sz="2400" dirty="0" err="1" smtClean="0"/>
              <a:t>sigset_t</a:t>
            </a:r>
            <a:r>
              <a:rPr lang="en-US" sz="2400" dirty="0" smtClean="0"/>
              <a:t> *</a:t>
            </a:r>
            <a:r>
              <a:rPr lang="en-US" sz="2400" i="1" dirty="0" smtClean="0"/>
              <a:t>mask</a:t>
            </a:r>
            <a:r>
              <a:rPr lang="en-US" sz="2400" dirty="0" smtClean="0"/>
              <a:t>);</a:t>
            </a:r>
            <a:endParaRPr lang="ru-RU" sz="2400" dirty="0" smtClean="0"/>
          </a:p>
          <a:p>
            <a:pPr>
              <a:buNone/>
            </a:pPr>
            <a:endParaRPr lang="ru-RU" sz="2400" dirty="0" smtClean="0"/>
          </a:p>
          <a:p>
            <a:pPr>
              <a:buNone/>
            </a:pPr>
            <a:r>
              <a:rPr lang="ru-RU" sz="2400" dirty="0" smtClean="0"/>
              <a:t>Дочерний процесс наследует маску блокированных сигналов и действий сигналов из родительского процесса.</a:t>
            </a:r>
            <a:endParaRPr lang="ru-RU" dirty="0"/>
          </a:p>
        </p:txBody>
      </p:sp>
      <p:sp>
        <p:nvSpPr>
          <p:cNvPr id="4" name="Левая фигурная скобка 3"/>
          <p:cNvSpPr/>
          <p:nvPr/>
        </p:nvSpPr>
        <p:spPr>
          <a:xfrm>
            <a:off x="1259632" y="1916832"/>
            <a:ext cx="288032" cy="10801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26696454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fontScale="90000"/>
          </a:bodyPr>
          <a:lstStyle/>
          <a:p>
            <a:r>
              <a:rPr lang="ru-RU" dirty="0" smtClean="0"/>
              <a:t>Блокировка </a:t>
            </a:r>
            <a:r>
              <a:rPr lang="en-US" dirty="0" smtClean="0"/>
              <a:t>SIGCHLD</a:t>
            </a:r>
            <a:r>
              <a:rPr lang="ru-RU" dirty="0" smtClean="0"/>
              <a:t> в обработчике</a:t>
            </a:r>
            <a:endParaRPr lang="ru-RU" dirty="0"/>
          </a:p>
        </p:txBody>
      </p:sp>
      <p:sp>
        <p:nvSpPr>
          <p:cNvPr id="3" name="Содержимое 2"/>
          <p:cNvSpPr>
            <a:spLocks noGrp="1"/>
          </p:cNvSpPr>
          <p:nvPr>
            <p:ph idx="1"/>
          </p:nvPr>
        </p:nvSpPr>
        <p:spPr>
          <a:xfrm>
            <a:off x="457200" y="1340768"/>
            <a:ext cx="8229600" cy="4785395"/>
          </a:xfrm>
        </p:spPr>
        <p:txBody>
          <a:bodyPr>
            <a:normAutofit fontScale="77500" lnSpcReduction="20000"/>
          </a:bodyPr>
          <a:lstStyle/>
          <a:p>
            <a:pPr>
              <a:buNone/>
            </a:pPr>
            <a:r>
              <a:rPr lang="en-US" dirty="0" smtClean="0"/>
              <a:t>void </a:t>
            </a:r>
            <a:r>
              <a:rPr lang="en-US" dirty="0" err="1" smtClean="0"/>
              <a:t>chld_handler</a:t>
            </a:r>
            <a:r>
              <a:rPr lang="en-US" dirty="0" smtClean="0"/>
              <a:t>(</a:t>
            </a:r>
            <a:r>
              <a:rPr lang="en-US" dirty="0" err="1" smtClean="0"/>
              <a:t>int</a:t>
            </a:r>
            <a:r>
              <a:rPr lang="en-US" dirty="0" smtClean="0"/>
              <a:t> </a:t>
            </a:r>
            <a:r>
              <a:rPr lang="en-US" dirty="0" err="1" smtClean="0"/>
              <a:t>signum</a:t>
            </a:r>
            <a:r>
              <a:rPr lang="en-US" dirty="0" smtClean="0"/>
              <a:t>) { </a:t>
            </a:r>
            <a:endParaRPr lang="ru-RU" dirty="0" smtClean="0"/>
          </a:p>
          <a:p>
            <a:pPr>
              <a:buNone/>
            </a:pPr>
            <a:r>
              <a:rPr lang="en-US" dirty="0" err="1" smtClean="0"/>
              <a:t>sigset_t</a:t>
            </a:r>
            <a:r>
              <a:rPr lang="en-US" dirty="0" smtClean="0"/>
              <a:t> set; </a:t>
            </a:r>
            <a:endParaRPr lang="ru-RU" dirty="0" smtClean="0"/>
          </a:p>
          <a:p>
            <a:pPr>
              <a:buNone/>
            </a:pPr>
            <a:r>
              <a:rPr lang="en-US" dirty="0" smtClean="0"/>
              <a:t>if (</a:t>
            </a:r>
            <a:r>
              <a:rPr lang="en-US" dirty="0" err="1" smtClean="0"/>
              <a:t>sigemptyset</a:t>
            </a:r>
            <a:r>
              <a:rPr lang="en-US" dirty="0" smtClean="0"/>
              <a:t>(&amp;set)) { return; </a:t>
            </a:r>
            <a:r>
              <a:rPr lang="en-GB" dirty="0" smtClean="0"/>
              <a:t>}</a:t>
            </a:r>
            <a:r>
              <a:rPr lang="en-US" dirty="0" smtClean="0"/>
              <a:t> // </a:t>
            </a:r>
            <a:r>
              <a:rPr lang="ru-RU" dirty="0" smtClean="0"/>
              <a:t>обнуляем маску</a:t>
            </a:r>
          </a:p>
          <a:p>
            <a:pPr>
              <a:buNone/>
            </a:pPr>
            <a:r>
              <a:rPr lang="en-GB" dirty="0" smtClean="0"/>
              <a:t>//</a:t>
            </a:r>
            <a:r>
              <a:rPr lang="en-US" dirty="0" smtClean="0"/>
              <a:t> </a:t>
            </a:r>
            <a:r>
              <a:rPr lang="ru-RU" dirty="0" smtClean="0"/>
              <a:t>добавляем сигнал </a:t>
            </a:r>
            <a:r>
              <a:rPr lang="en-US" dirty="0" smtClean="0"/>
              <a:t>SIGCHLD </a:t>
            </a:r>
            <a:r>
              <a:rPr lang="ru-RU" dirty="0" smtClean="0"/>
              <a:t>в маску</a:t>
            </a:r>
          </a:p>
          <a:p>
            <a:pPr>
              <a:buNone/>
            </a:pPr>
            <a:r>
              <a:rPr lang="en-US" dirty="0" smtClean="0"/>
              <a:t>if (</a:t>
            </a:r>
            <a:r>
              <a:rPr lang="en-US" dirty="0" err="1" smtClean="0"/>
              <a:t>sigaddset</a:t>
            </a:r>
            <a:r>
              <a:rPr lang="en-US" dirty="0" smtClean="0"/>
              <a:t>(&amp;set, SIGCHLD)) { return; } </a:t>
            </a:r>
            <a:endParaRPr lang="ru-RU" dirty="0" smtClean="0"/>
          </a:p>
          <a:p>
            <a:pPr>
              <a:buNone/>
            </a:pPr>
            <a:r>
              <a:rPr lang="en-GB" dirty="0" smtClean="0"/>
              <a:t>//</a:t>
            </a:r>
            <a:r>
              <a:rPr lang="ru-RU" dirty="0" smtClean="0"/>
              <a:t> блокируем </a:t>
            </a:r>
            <a:r>
              <a:rPr lang="en-US" dirty="0" smtClean="0"/>
              <a:t>SIGCHLD</a:t>
            </a:r>
            <a:endParaRPr lang="ru-RU" dirty="0" smtClean="0"/>
          </a:p>
          <a:p>
            <a:pPr>
              <a:buNone/>
            </a:pPr>
            <a:r>
              <a:rPr lang="en-US" dirty="0" smtClean="0"/>
              <a:t>if (</a:t>
            </a:r>
            <a:r>
              <a:rPr lang="en-US" dirty="0" err="1" smtClean="0"/>
              <a:t>sigprocmask</a:t>
            </a:r>
            <a:r>
              <a:rPr lang="en-US" dirty="0" smtClean="0"/>
              <a:t>(SIG_BLOCK, &amp;set, NULL)) { return; } </a:t>
            </a:r>
            <a:endParaRPr lang="ru-RU" dirty="0" smtClean="0"/>
          </a:p>
          <a:p>
            <a:pPr>
              <a:buNone/>
            </a:pPr>
            <a:endParaRPr lang="ru-RU" dirty="0" smtClean="0"/>
          </a:p>
          <a:p>
            <a:pPr>
              <a:buNone/>
            </a:pPr>
            <a:r>
              <a:rPr lang="en-US" dirty="0" smtClean="0"/>
              <a:t>/* </a:t>
            </a:r>
            <a:r>
              <a:rPr lang="ru-RU" dirty="0" smtClean="0"/>
              <a:t>обработка сигнала*/ </a:t>
            </a:r>
          </a:p>
          <a:p>
            <a:pPr>
              <a:buNone/>
            </a:pPr>
            <a:r>
              <a:rPr lang="en-GB" dirty="0" smtClean="0"/>
              <a:t>//</a:t>
            </a:r>
            <a:r>
              <a:rPr lang="en-US" dirty="0" smtClean="0"/>
              <a:t> </a:t>
            </a:r>
            <a:r>
              <a:rPr lang="ru-RU" dirty="0" smtClean="0"/>
              <a:t>разблокируем </a:t>
            </a:r>
            <a:r>
              <a:rPr lang="en-US" dirty="0" smtClean="0"/>
              <a:t>SIGCHLD</a:t>
            </a:r>
            <a:endParaRPr lang="ru-RU" dirty="0" smtClean="0"/>
          </a:p>
          <a:p>
            <a:pPr>
              <a:buNone/>
            </a:pPr>
            <a:r>
              <a:rPr lang="en-US" dirty="0" smtClean="0"/>
              <a:t>if (</a:t>
            </a:r>
            <a:r>
              <a:rPr lang="en-US" dirty="0" err="1" smtClean="0"/>
              <a:t>sigprocmask</a:t>
            </a:r>
            <a:r>
              <a:rPr lang="en-US" dirty="0" smtClean="0"/>
              <a:t>(SIG_UNBLOCK, &amp;set, NULL)) { return; } </a:t>
            </a:r>
            <a:endParaRPr lang="ru-RU" dirty="0" smtClean="0"/>
          </a:p>
          <a:p>
            <a:pPr>
              <a:buNone/>
            </a:pPr>
            <a:r>
              <a:rPr lang="en-US" dirty="0" smtClean="0"/>
              <a:t>return; }</a:t>
            </a:r>
            <a:endParaRPr lang="ru-RU" dirty="0"/>
          </a:p>
        </p:txBody>
      </p:sp>
    </p:spTree>
    <p:extLst>
      <p:ext uri="{BB962C8B-B14F-4D97-AF65-F5344CB8AC3E}">
        <p14:creationId xmlns:p14="http://schemas.microsoft.com/office/powerpoint/2010/main" val="5013252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a:bodyPr>
          <a:lstStyle/>
          <a:p>
            <a:r>
              <a:rPr lang="ru-RU" sz="3600" dirty="0" smtClean="0"/>
              <a:t>Алгоритм обработки сигнала</a:t>
            </a:r>
            <a:endParaRPr lang="ru-RU" sz="3600" dirty="0"/>
          </a:p>
        </p:txBody>
      </p:sp>
      <p:sp>
        <p:nvSpPr>
          <p:cNvPr id="3" name="Содержимое 2"/>
          <p:cNvSpPr>
            <a:spLocks noGrp="1"/>
          </p:cNvSpPr>
          <p:nvPr>
            <p:ph idx="1"/>
          </p:nvPr>
        </p:nvSpPr>
        <p:spPr>
          <a:xfrm>
            <a:off x="457200" y="1052736"/>
            <a:ext cx="8229600" cy="5544616"/>
          </a:xfrm>
        </p:spPr>
        <p:txBody>
          <a:bodyPr>
            <a:normAutofit fontScale="62500" lnSpcReduction="20000"/>
          </a:bodyPr>
          <a:lstStyle/>
          <a:p>
            <a:pPr>
              <a:buNone/>
            </a:pPr>
            <a:r>
              <a:rPr lang="ru-RU" dirty="0" smtClean="0"/>
              <a:t>алгоритм </a:t>
            </a:r>
            <a:r>
              <a:rPr lang="ru-RU" dirty="0" err="1" smtClean="0"/>
              <a:t>psig</a:t>
            </a:r>
            <a:r>
              <a:rPr lang="ru-RU" dirty="0" smtClean="0"/>
              <a:t> { </a:t>
            </a:r>
          </a:p>
          <a:p>
            <a:pPr marL="0">
              <a:buNone/>
            </a:pPr>
            <a:r>
              <a:rPr lang="ru-RU" dirty="0" smtClean="0"/>
              <a:t>выбрать номер сигнала из дескриптора процесса; </a:t>
            </a:r>
          </a:p>
          <a:p>
            <a:pPr marL="0">
              <a:buNone/>
            </a:pPr>
            <a:r>
              <a:rPr lang="ru-RU" dirty="0" smtClean="0"/>
              <a:t>очистить поле с номером сигнала; </a:t>
            </a:r>
          </a:p>
          <a:p>
            <a:pPr marL="0">
              <a:buNone/>
            </a:pPr>
            <a:r>
              <a:rPr lang="ru-RU" dirty="0" smtClean="0"/>
              <a:t>если (установлен признак игнорировать сигнал данного типа) возвратить управление; </a:t>
            </a:r>
          </a:p>
          <a:p>
            <a:pPr marL="0">
              <a:buNone/>
            </a:pPr>
            <a:r>
              <a:rPr lang="ru-RU" dirty="0" smtClean="0"/>
              <a:t>если (пользователь указал функцию, которую нужно выполнить по получении сигнала) { </a:t>
            </a:r>
          </a:p>
          <a:p>
            <a:pPr marL="0">
              <a:buNone/>
            </a:pPr>
            <a:r>
              <a:rPr lang="ru-RU" dirty="0" smtClean="0"/>
              <a:t>из пространства процесса выбрать пользовательский виртуальный адрес функции обработки сигнала; </a:t>
            </a:r>
          </a:p>
          <a:p>
            <a:pPr marL="0">
              <a:buNone/>
            </a:pPr>
            <a:r>
              <a:rPr lang="ru-RU" dirty="0" smtClean="0"/>
              <a:t>внести изменения в пользовательский контекст: искусственно создать в стеке задачи запись, имитирующую обращение к функции обработки сигнала; </a:t>
            </a:r>
          </a:p>
          <a:p>
            <a:pPr marL="0">
              <a:buNone/>
            </a:pPr>
            <a:r>
              <a:rPr lang="ru-RU" dirty="0" smtClean="0"/>
              <a:t>внести изменения в системный контекст: записать адрес функции обработки сигнала в поле счетчика команд, принадлежащее сохраненному регистровому контексту задачи; </a:t>
            </a:r>
          </a:p>
          <a:p>
            <a:pPr marL="0">
              <a:buNone/>
            </a:pPr>
            <a:r>
              <a:rPr lang="ru-RU" dirty="0" smtClean="0"/>
              <a:t>возвратить управление; </a:t>
            </a:r>
          </a:p>
          <a:p>
            <a:pPr marL="0">
              <a:buNone/>
            </a:pPr>
            <a:r>
              <a:rPr lang="ru-RU" dirty="0" smtClean="0"/>
              <a:t>} </a:t>
            </a:r>
          </a:p>
          <a:p>
            <a:pPr marL="0">
              <a:buNone/>
            </a:pPr>
            <a:r>
              <a:rPr lang="ru-RU" dirty="0" smtClean="0"/>
              <a:t>немедленно запустить алгоритм </a:t>
            </a:r>
            <a:r>
              <a:rPr lang="ru-RU" dirty="0" err="1" smtClean="0"/>
              <a:t>exit</a:t>
            </a:r>
            <a:r>
              <a:rPr lang="ru-RU" dirty="0" smtClean="0"/>
              <a:t>;</a:t>
            </a:r>
          </a:p>
          <a:p>
            <a:pPr marL="0">
              <a:buNone/>
            </a:pPr>
            <a:r>
              <a:rPr lang="en-US" dirty="0" smtClean="0"/>
              <a:t>}</a:t>
            </a:r>
            <a:endParaRPr lang="ru-RU" dirty="0"/>
          </a:p>
        </p:txBody>
      </p:sp>
    </p:spTree>
    <p:extLst>
      <p:ext uri="{BB962C8B-B14F-4D97-AF65-F5344CB8AC3E}">
        <p14:creationId xmlns:p14="http://schemas.microsoft.com/office/powerpoint/2010/main" val="2614081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3200" dirty="0" smtClean="0"/>
              <a:t>Виртуальная машина </a:t>
            </a:r>
            <a:r>
              <a:rPr lang="ru-RU" sz="3200" dirty="0" err="1" smtClean="0"/>
              <a:t>Oracle</a:t>
            </a:r>
            <a:r>
              <a:rPr lang="ru-RU" sz="3200" dirty="0" smtClean="0"/>
              <a:t> VM </a:t>
            </a:r>
            <a:r>
              <a:rPr lang="ru-RU" sz="3200" dirty="0" err="1" smtClean="0"/>
              <a:t>VirtualBox</a:t>
            </a:r>
            <a:r>
              <a:rPr lang="ru-RU" sz="3200" dirty="0" smtClean="0"/>
              <a:t> </a:t>
            </a:r>
            <a:endParaRPr lang="ru-RU" sz="3200" dirty="0"/>
          </a:p>
        </p:txBody>
      </p:sp>
      <p:pic>
        <p:nvPicPr>
          <p:cNvPr id="38914" name="Рисунок 1"/>
          <p:cNvPicPr>
            <a:picLocks noChangeAspect="1" noChangeArrowheads="1"/>
          </p:cNvPicPr>
          <p:nvPr/>
        </p:nvPicPr>
        <p:blipFill>
          <a:blip r:embed="rId2" cstate="print"/>
          <a:srcRect/>
          <a:stretch>
            <a:fillRect/>
          </a:stretch>
        </p:blipFill>
        <p:spPr bwMode="auto">
          <a:xfrm>
            <a:off x="1142976" y="928670"/>
            <a:ext cx="6572296" cy="5786478"/>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200" i="1" dirty="0" smtClean="0"/>
              <a:t>Стек задачи и область сохранения структур ядра до и после получения сигнала</a:t>
            </a:r>
            <a:endParaRPr lang="ru-RU" sz="3200" dirty="0"/>
          </a:p>
        </p:txBody>
      </p:sp>
      <p:pic>
        <p:nvPicPr>
          <p:cNvPr id="1026" name="Picture 2" descr="http://www.linuxlib.ru/unixarch/_pic_/7_11.gif"/>
          <p:cNvPicPr>
            <a:picLocks noChangeAspect="1" noChangeArrowheads="1"/>
          </p:cNvPicPr>
          <p:nvPr/>
        </p:nvPicPr>
        <p:blipFill>
          <a:blip r:embed="rId2" cstate="print"/>
          <a:srcRect/>
          <a:stretch>
            <a:fillRect/>
          </a:stretch>
        </p:blipFill>
        <p:spPr bwMode="auto">
          <a:xfrm>
            <a:off x="899592" y="1772816"/>
            <a:ext cx="6984776" cy="4392488"/>
          </a:xfrm>
          <a:prstGeom prst="rect">
            <a:avLst/>
          </a:prstGeom>
          <a:noFill/>
        </p:spPr>
      </p:pic>
      <p:sp>
        <p:nvSpPr>
          <p:cNvPr id="5" name="TextBox 4"/>
          <p:cNvSpPr txBox="1"/>
          <p:nvPr/>
        </p:nvSpPr>
        <p:spPr>
          <a:xfrm>
            <a:off x="5508104" y="4221088"/>
            <a:ext cx="2304256" cy="523220"/>
          </a:xfrm>
          <a:prstGeom prst="rect">
            <a:avLst/>
          </a:prstGeom>
          <a:solidFill>
            <a:schemeClr val="tx2">
              <a:lumMod val="20000"/>
              <a:lumOff val="80000"/>
            </a:schemeClr>
          </a:solidFill>
        </p:spPr>
        <p:txBody>
          <a:bodyPr wrap="square" rtlCol="0">
            <a:spAutoFit/>
          </a:bodyPr>
          <a:lstStyle/>
          <a:p>
            <a:r>
              <a:rPr lang="ru-RU" sz="1400" dirty="0" smtClean="0"/>
              <a:t>адрес функции обработки сигнала</a:t>
            </a:r>
            <a:endParaRPr lang="ru-RU" sz="1400" dirty="0"/>
          </a:p>
        </p:txBody>
      </p:sp>
      <p:sp>
        <p:nvSpPr>
          <p:cNvPr id="6" name="TextBox 5"/>
          <p:cNvSpPr txBox="1"/>
          <p:nvPr/>
        </p:nvSpPr>
        <p:spPr>
          <a:xfrm>
            <a:off x="971600" y="4221088"/>
            <a:ext cx="2232248" cy="523220"/>
          </a:xfrm>
          <a:prstGeom prst="rect">
            <a:avLst/>
          </a:prstGeom>
          <a:solidFill>
            <a:schemeClr val="tx2">
              <a:lumMod val="20000"/>
              <a:lumOff val="80000"/>
            </a:schemeClr>
          </a:solidFill>
        </p:spPr>
        <p:txBody>
          <a:bodyPr wrap="square" rtlCol="0">
            <a:spAutoFit/>
          </a:bodyPr>
          <a:lstStyle/>
          <a:p>
            <a:r>
              <a:rPr lang="ru-RU" sz="1400" dirty="0" smtClean="0"/>
              <a:t>адрес возврата из системной функции</a:t>
            </a:r>
            <a:endParaRPr lang="ru-RU" sz="1400" dirty="0"/>
          </a:p>
        </p:txBody>
      </p:sp>
      <p:sp>
        <p:nvSpPr>
          <p:cNvPr id="7" name="TextBox 6"/>
          <p:cNvSpPr txBox="1"/>
          <p:nvPr/>
        </p:nvSpPr>
        <p:spPr>
          <a:xfrm>
            <a:off x="5508104" y="2636912"/>
            <a:ext cx="2304256" cy="461665"/>
          </a:xfrm>
          <a:prstGeom prst="rect">
            <a:avLst/>
          </a:prstGeom>
          <a:solidFill>
            <a:schemeClr val="tx2">
              <a:lumMod val="20000"/>
              <a:lumOff val="80000"/>
            </a:schemeClr>
          </a:solidFill>
        </p:spPr>
        <p:txBody>
          <a:bodyPr wrap="square" rtlCol="0">
            <a:spAutoFit/>
          </a:bodyPr>
          <a:lstStyle/>
          <a:p>
            <a:pPr algn="ctr"/>
            <a:r>
              <a:rPr lang="ru-RU" sz="1200" dirty="0" smtClean="0"/>
              <a:t>адрес возврата из системной функции</a:t>
            </a:r>
            <a:endParaRPr lang="ru-RU" sz="1200" dirty="0"/>
          </a:p>
        </p:txBody>
      </p:sp>
    </p:spTree>
    <p:extLst>
      <p:ext uri="{BB962C8B-B14F-4D97-AF65-F5344CB8AC3E}">
        <p14:creationId xmlns:p14="http://schemas.microsoft.com/office/powerpoint/2010/main" val="3209370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Autofit/>
          </a:bodyPr>
          <a:lstStyle/>
          <a:p>
            <a:r>
              <a:rPr lang="ru-RU" sz="3200" dirty="0" smtClean="0"/>
              <a:t>Пример обработки сигнала</a:t>
            </a:r>
            <a:endParaRPr lang="ru-RU" sz="3200" dirty="0"/>
          </a:p>
        </p:txBody>
      </p:sp>
      <p:sp>
        <p:nvSpPr>
          <p:cNvPr id="3" name="Содержимое 2"/>
          <p:cNvSpPr>
            <a:spLocks noGrp="1"/>
          </p:cNvSpPr>
          <p:nvPr>
            <p:ph idx="1"/>
          </p:nvPr>
        </p:nvSpPr>
        <p:spPr>
          <a:xfrm>
            <a:off x="457200" y="908720"/>
            <a:ext cx="8401080" cy="5760640"/>
          </a:xfrm>
        </p:spPr>
        <p:txBody>
          <a:bodyPr>
            <a:normAutofit fontScale="47500" lnSpcReduction="20000"/>
          </a:bodyPr>
          <a:lstStyle/>
          <a:p>
            <a:pPr hangingPunct="0">
              <a:buNone/>
            </a:pPr>
            <a:r>
              <a:rPr lang="ru-RU" b="1" dirty="0" smtClean="0"/>
              <a:t>#</a:t>
            </a:r>
            <a:r>
              <a:rPr lang="ru-RU" b="1" dirty="0" err="1" smtClean="0"/>
              <a:t>include</a:t>
            </a:r>
            <a:r>
              <a:rPr lang="ru-RU" b="1" dirty="0" smtClean="0"/>
              <a:t> &lt;</a:t>
            </a:r>
            <a:r>
              <a:rPr lang="ru-RU" b="1" dirty="0" err="1" smtClean="0"/>
              <a:t>signal.h</a:t>
            </a:r>
            <a:r>
              <a:rPr lang="ru-RU" b="1" dirty="0" smtClean="0"/>
              <a:t>&gt;</a:t>
            </a:r>
            <a:endParaRPr lang="ru-RU" dirty="0" smtClean="0"/>
          </a:p>
          <a:p>
            <a:pPr hangingPunct="0">
              <a:buNone/>
            </a:pPr>
            <a:r>
              <a:rPr lang="ru-RU" b="1" dirty="0" err="1" smtClean="0"/>
              <a:t>void</a:t>
            </a:r>
            <a:r>
              <a:rPr lang="ru-RU" b="1" dirty="0" smtClean="0"/>
              <a:t> </a:t>
            </a:r>
            <a:r>
              <a:rPr lang="ru-RU" b="1" dirty="0" err="1" smtClean="0"/>
              <a:t>Fsig</a:t>
            </a:r>
            <a:r>
              <a:rPr lang="ru-RU" b="1" dirty="0" smtClean="0"/>
              <a:t> ( )   /* </a:t>
            </a:r>
            <a:r>
              <a:rPr lang="ru-RU" dirty="0" smtClean="0"/>
              <a:t>перехватывающая функция</a:t>
            </a:r>
            <a:r>
              <a:rPr lang="ru-RU" b="1" dirty="0" smtClean="0"/>
              <a:t>*/</a:t>
            </a:r>
            <a:endParaRPr lang="ru-RU" dirty="0" smtClean="0"/>
          </a:p>
          <a:p>
            <a:pPr hangingPunct="0">
              <a:buNone/>
            </a:pPr>
            <a:r>
              <a:rPr lang="ru-RU" b="1" dirty="0" smtClean="0"/>
              <a:t>{</a:t>
            </a:r>
            <a:endParaRPr lang="ru-RU" dirty="0" smtClean="0"/>
          </a:p>
          <a:p>
            <a:pPr hangingPunct="0">
              <a:buNone/>
            </a:pPr>
            <a:r>
              <a:rPr lang="ru-RU" b="1" dirty="0" smtClean="0"/>
              <a:t> </a:t>
            </a:r>
            <a:r>
              <a:rPr lang="ru-RU" b="1" dirty="0" err="1" smtClean="0"/>
              <a:t>kill</a:t>
            </a:r>
            <a:r>
              <a:rPr lang="ru-RU" b="1" dirty="0" smtClean="0"/>
              <a:t> (0, SIGINT);  /* </a:t>
            </a:r>
            <a:r>
              <a:rPr lang="ru-RU" dirty="0" smtClean="0"/>
              <a:t>посылка сигнала SIGINT предку и всем потомкам</a:t>
            </a:r>
            <a:r>
              <a:rPr lang="ru-RU" b="1" dirty="0" smtClean="0"/>
              <a:t>*/</a:t>
            </a:r>
            <a:endParaRPr lang="ru-RU" dirty="0" smtClean="0"/>
          </a:p>
          <a:p>
            <a:pPr hangingPunct="0">
              <a:buNone/>
            </a:pPr>
            <a:r>
              <a:rPr lang="en-US" b="1" dirty="0" smtClean="0"/>
              <a:t>} </a:t>
            </a:r>
            <a:endParaRPr lang="ru-RU" dirty="0" smtClean="0"/>
          </a:p>
          <a:p>
            <a:pPr hangingPunct="0">
              <a:buNone/>
            </a:pPr>
            <a:r>
              <a:rPr lang="en-US" b="1" dirty="0" smtClean="0"/>
              <a:t>main ( )</a:t>
            </a:r>
            <a:endParaRPr lang="ru-RU" dirty="0" smtClean="0"/>
          </a:p>
          <a:p>
            <a:pPr hangingPunct="0">
              <a:buNone/>
            </a:pPr>
            <a:r>
              <a:rPr lang="en-US" b="1" dirty="0" smtClean="0"/>
              <a:t>{</a:t>
            </a:r>
            <a:endParaRPr lang="ru-RU" dirty="0" smtClean="0"/>
          </a:p>
          <a:p>
            <a:pPr hangingPunct="0">
              <a:buNone/>
            </a:pPr>
            <a:r>
              <a:rPr lang="en-US" b="1" dirty="0" smtClean="0"/>
              <a:t>     </a:t>
            </a:r>
            <a:r>
              <a:rPr lang="en-US" b="1" dirty="0" err="1" smtClean="0"/>
              <a:t>int</a:t>
            </a:r>
            <a:r>
              <a:rPr lang="en-US" b="1" dirty="0" smtClean="0"/>
              <a:t> </a:t>
            </a:r>
            <a:r>
              <a:rPr lang="en-US" b="1" dirty="0" err="1" smtClean="0"/>
              <a:t>i</a:t>
            </a:r>
            <a:r>
              <a:rPr lang="en-US" b="1" dirty="0" smtClean="0"/>
              <a:t>;</a:t>
            </a:r>
            <a:endParaRPr lang="ru-RU" dirty="0" smtClean="0"/>
          </a:p>
          <a:p>
            <a:pPr hangingPunct="0">
              <a:buNone/>
            </a:pPr>
            <a:r>
              <a:rPr lang="en-US" b="1" dirty="0" smtClean="0"/>
              <a:t>     </a:t>
            </a:r>
            <a:r>
              <a:rPr lang="en-US" b="1" dirty="0" err="1" smtClean="0"/>
              <a:t>sigset_t</a:t>
            </a:r>
            <a:r>
              <a:rPr lang="en-US" b="1" dirty="0" smtClean="0"/>
              <a:t> mask;</a:t>
            </a:r>
            <a:endParaRPr lang="ru-RU" dirty="0" smtClean="0"/>
          </a:p>
          <a:p>
            <a:pPr hangingPunct="0">
              <a:buNone/>
            </a:pPr>
            <a:r>
              <a:rPr lang="en-US" b="1" dirty="0" smtClean="0"/>
              <a:t>     </a:t>
            </a:r>
            <a:r>
              <a:rPr lang="ru-RU" b="1" dirty="0" err="1" smtClean="0"/>
              <a:t>signal</a:t>
            </a:r>
            <a:r>
              <a:rPr lang="ru-RU" b="1" dirty="0" smtClean="0"/>
              <a:t> ( SIGALRM, </a:t>
            </a:r>
            <a:r>
              <a:rPr lang="ru-RU" b="1" dirty="0" err="1" smtClean="0"/>
              <a:t>Fsig</a:t>
            </a:r>
            <a:r>
              <a:rPr lang="ru-RU" b="1" dirty="0" smtClean="0"/>
              <a:t>); /* </a:t>
            </a:r>
            <a:r>
              <a:rPr lang="ru-RU" dirty="0" smtClean="0"/>
              <a:t>установка реакции на сигнал SIGALRM</a:t>
            </a:r>
            <a:r>
              <a:rPr lang="ru-RU" b="1" dirty="0" smtClean="0"/>
              <a:t>*/</a:t>
            </a:r>
            <a:endParaRPr lang="ru-RU" dirty="0" smtClean="0"/>
          </a:p>
          <a:p>
            <a:pPr hangingPunct="0">
              <a:buNone/>
            </a:pPr>
            <a:r>
              <a:rPr lang="ru-RU" b="1" dirty="0" smtClean="0"/>
              <a:t>     </a:t>
            </a:r>
            <a:r>
              <a:rPr lang="en-US" b="1" dirty="0" smtClean="0"/>
              <a:t>for (</a:t>
            </a:r>
            <a:r>
              <a:rPr lang="en-US" b="1" dirty="0" err="1" smtClean="0"/>
              <a:t>i</a:t>
            </a:r>
            <a:r>
              <a:rPr lang="en-US" b="1" dirty="0" smtClean="0"/>
              <a:t>=1; </a:t>
            </a:r>
            <a:r>
              <a:rPr lang="en-US" b="1" dirty="0" err="1" smtClean="0"/>
              <a:t>i</a:t>
            </a:r>
            <a:r>
              <a:rPr lang="en-US" b="1" dirty="0" smtClean="0"/>
              <a:t>&lt;5; </a:t>
            </a:r>
            <a:r>
              <a:rPr lang="en-US" b="1" dirty="0" err="1" smtClean="0"/>
              <a:t>i</a:t>
            </a:r>
            <a:r>
              <a:rPr lang="en-US" b="1" dirty="0" smtClean="0"/>
              <a:t>++) {</a:t>
            </a:r>
            <a:endParaRPr lang="ru-RU" dirty="0" smtClean="0"/>
          </a:p>
          <a:p>
            <a:pPr hangingPunct="0">
              <a:buNone/>
            </a:pPr>
            <a:r>
              <a:rPr lang="en-US" b="1" dirty="0" smtClean="0"/>
              <a:t>            if (fork()==0) {                 /*</a:t>
            </a:r>
            <a:r>
              <a:rPr lang="en-US" dirty="0" smtClean="0"/>
              <a:t> </a:t>
            </a:r>
            <a:r>
              <a:rPr lang="ru-RU" dirty="0" smtClean="0"/>
              <a:t>порождение потомков</a:t>
            </a:r>
            <a:r>
              <a:rPr lang="en-US" b="1" dirty="0" smtClean="0"/>
              <a:t>*/</a:t>
            </a:r>
            <a:endParaRPr lang="ru-RU" dirty="0" smtClean="0"/>
          </a:p>
          <a:p>
            <a:pPr hangingPunct="0">
              <a:buNone/>
            </a:pPr>
            <a:r>
              <a:rPr lang="en-US" b="1" dirty="0" smtClean="0"/>
              <a:t>            </a:t>
            </a:r>
            <a:r>
              <a:rPr lang="ru-RU" b="1" dirty="0" err="1" smtClean="0"/>
              <a:t>printf</a:t>
            </a:r>
            <a:r>
              <a:rPr lang="ru-RU" b="1" dirty="0" smtClean="0"/>
              <a:t>(“запущен потомок с идентификатором %</a:t>
            </a:r>
            <a:r>
              <a:rPr lang="ru-RU" b="1" dirty="0" err="1" smtClean="0"/>
              <a:t>d\n</a:t>
            </a:r>
            <a:r>
              <a:rPr lang="ru-RU" b="1" dirty="0" smtClean="0"/>
              <a:t>”, </a:t>
            </a:r>
            <a:r>
              <a:rPr lang="ru-RU" b="1" dirty="0" err="1" smtClean="0"/>
              <a:t>getpid</a:t>
            </a:r>
            <a:r>
              <a:rPr lang="ru-RU" b="1" dirty="0" smtClean="0"/>
              <a:t>() );</a:t>
            </a:r>
            <a:endParaRPr lang="ru-RU" dirty="0" smtClean="0"/>
          </a:p>
          <a:p>
            <a:pPr hangingPunct="0">
              <a:buNone/>
            </a:pPr>
            <a:r>
              <a:rPr lang="ru-RU" b="1" dirty="0" smtClean="0"/>
              <a:t>            </a:t>
            </a:r>
            <a:r>
              <a:rPr lang="ru-RU" b="1" dirty="0" err="1" smtClean="0"/>
              <a:t>pause</a:t>
            </a:r>
            <a:r>
              <a:rPr lang="ru-RU" b="1" dirty="0" smtClean="0"/>
              <a:t>();     /* </a:t>
            </a:r>
            <a:r>
              <a:rPr lang="ru-RU" dirty="0" smtClean="0"/>
              <a:t>потомки ожидают сигнал SIGINT и, получив его, завершают работу</a:t>
            </a:r>
            <a:r>
              <a:rPr lang="ru-RU" b="1" dirty="0" smtClean="0"/>
              <a:t>*/</a:t>
            </a:r>
            <a:endParaRPr lang="ru-RU" dirty="0" smtClean="0"/>
          </a:p>
          <a:p>
            <a:pPr hangingPunct="0">
              <a:buNone/>
            </a:pPr>
            <a:r>
              <a:rPr lang="ru-RU" b="1" dirty="0" smtClean="0"/>
              <a:t>            }</a:t>
            </a:r>
            <a:endParaRPr lang="ru-RU" dirty="0" smtClean="0"/>
          </a:p>
          <a:p>
            <a:pPr hangingPunct="0">
              <a:buNone/>
            </a:pPr>
            <a:r>
              <a:rPr lang="ru-RU" b="1" dirty="0" smtClean="0"/>
              <a:t>     }</a:t>
            </a:r>
            <a:endParaRPr lang="ru-RU" dirty="0" smtClean="0"/>
          </a:p>
          <a:p>
            <a:pPr hangingPunct="0">
              <a:buNone/>
            </a:pPr>
            <a:r>
              <a:rPr lang="ru-RU" b="1" dirty="0" smtClean="0"/>
              <a:t>/* </a:t>
            </a:r>
            <a:r>
              <a:rPr lang="ru-RU" dirty="0" smtClean="0"/>
              <a:t>продолжение предка</a:t>
            </a:r>
            <a:r>
              <a:rPr lang="ru-RU" b="1" dirty="0" smtClean="0"/>
              <a:t>*/</a:t>
            </a:r>
            <a:endParaRPr lang="ru-RU" dirty="0" smtClean="0"/>
          </a:p>
          <a:p>
            <a:pPr hangingPunct="0">
              <a:buNone/>
            </a:pPr>
            <a:r>
              <a:rPr lang="ru-RU" b="1" dirty="0" smtClean="0"/>
              <a:t> </a:t>
            </a:r>
            <a:r>
              <a:rPr lang="en-US" b="1" dirty="0" err="1" smtClean="0"/>
              <a:t>sigemptyset</a:t>
            </a:r>
            <a:r>
              <a:rPr lang="en-US" b="1" dirty="0" smtClean="0"/>
              <a:t>(&amp;mask); </a:t>
            </a:r>
            <a:r>
              <a:rPr lang="ru-RU" dirty="0" smtClean="0"/>
              <a:t>/* очистка маски*/</a:t>
            </a:r>
            <a:endParaRPr lang="en-US" dirty="0" smtClean="0"/>
          </a:p>
          <a:p>
            <a:pPr hangingPunct="0">
              <a:buNone/>
            </a:pPr>
            <a:r>
              <a:rPr lang="en-US" b="1" dirty="0" smtClean="0"/>
              <a:t> </a:t>
            </a:r>
            <a:r>
              <a:rPr lang="en-US" b="1" dirty="0" err="1" smtClean="0"/>
              <a:t>sigaddset</a:t>
            </a:r>
            <a:r>
              <a:rPr lang="en-US" b="1" dirty="0" smtClean="0"/>
              <a:t>(&amp;</a:t>
            </a:r>
            <a:r>
              <a:rPr lang="en-US" b="1" dirty="0" err="1" smtClean="0"/>
              <a:t>mask,SIGINT</a:t>
            </a:r>
            <a:r>
              <a:rPr lang="en-US" b="1" dirty="0" smtClean="0"/>
              <a:t>); </a:t>
            </a:r>
            <a:r>
              <a:rPr lang="ru-RU" b="1" dirty="0" smtClean="0"/>
              <a:t>/* </a:t>
            </a:r>
            <a:r>
              <a:rPr lang="ru-RU" dirty="0" smtClean="0"/>
              <a:t>маска для сигнала SIGINT*/</a:t>
            </a:r>
          </a:p>
          <a:p>
            <a:pPr hangingPunct="0">
              <a:buNone/>
            </a:pPr>
            <a:r>
              <a:rPr lang="ru-RU" b="1" dirty="0" smtClean="0"/>
              <a:t>  </a:t>
            </a:r>
            <a:r>
              <a:rPr lang="ru-RU" b="1" dirty="0" err="1" smtClean="0"/>
              <a:t>sigprocmask</a:t>
            </a:r>
            <a:r>
              <a:rPr lang="ru-RU" b="1" dirty="0" smtClean="0"/>
              <a:t> (SIG_BLOCK, &amp;</a:t>
            </a:r>
            <a:r>
              <a:rPr lang="ru-RU" b="1" dirty="0" err="1" smtClean="0"/>
              <a:t>mask</a:t>
            </a:r>
            <a:r>
              <a:rPr lang="ru-RU" b="1" dirty="0" smtClean="0"/>
              <a:t>, 0); /* </a:t>
            </a:r>
            <a:r>
              <a:rPr lang="ru-RU" dirty="0" smtClean="0"/>
              <a:t>маскирование сигнала SIGINT   для предка</a:t>
            </a:r>
            <a:r>
              <a:rPr lang="ru-RU" b="1" dirty="0" smtClean="0"/>
              <a:t>*/</a:t>
            </a:r>
            <a:endParaRPr lang="ru-RU" dirty="0" smtClean="0"/>
          </a:p>
          <a:p>
            <a:pPr hangingPunct="0">
              <a:buNone/>
            </a:pPr>
            <a:r>
              <a:rPr lang="ru-RU" b="1" dirty="0" smtClean="0"/>
              <a:t>  </a:t>
            </a:r>
            <a:r>
              <a:rPr lang="ru-RU" b="1" dirty="0" err="1" smtClean="0"/>
              <a:t>alarm</a:t>
            </a:r>
            <a:r>
              <a:rPr lang="ru-RU" b="1" dirty="0" smtClean="0"/>
              <a:t>(10);    /*</a:t>
            </a:r>
            <a:r>
              <a:rPr lang="ru-RU" dirty="0" smtClean="0"/>
              <a:t>установка программного таймера на посылку сигнала</a:t>
            </a:r>
            <a:r>
              <a:rPr lang="en-US" dirty="0" smtClean="0"/>
              <a:t>  </a:t>
            </a:r>
            <a:r>
              <a:rPr lang="ru-RU" dirty="0" smtClean="0"/>
              <a:t> SIGALRM предку через 10 с </a:t>
            </a:r>
            <a:r>
              <a:rPr lang="ru-RU" b="1" dirty="0" smtClean="0"/>
              <a:t>*/</a:t>
            </a:r>
            <a:endParaRPr lang="ru-RU" dirty="0" smtClean="0"/>
          </a:p>
          <a:p>
            <a:pPr hangingPunct="0">
              <a:buNone/>
            </a:pPr>
            <a:r>
              <a:rPr lang="ru-RU" b="1" dirty="0" smtClean="0"/>
              <a:t>  </a:t>
            </a:r>
            <a:r>
              <a:rPr lang="ru-RU" b="1" dirty="0" err="1" smtClean="0"/>
              <a:t>pause</a:t>
            </a:r>
            <a:r>
              <a:rPr lang="ru-RU" b="1" dirty="0" smtClean="0"/>
              <a:t>();        /* </a:t>
            </a:r>
            <a:r>
              <a:rPr lang="ru-RU" dirty="0" smtClean="0"/>
              <a:t>предок  ждет сигнала SIGALRM</a:t>
            </a:r>
            <a:r>
              <a:rPr lang="ru-RU" b="1" dirty="0" smtClean="0"/>
              <a:t>*/</a:t>
            </a:r>
            <a:endParaRPr lang="ru-RU" dirty="0" smtClean="0"/>
          </a:p>
          <a:p>
            <a:pPr hangingPunct="0">
              <a:buNone/>
            </a:pPr>
            <a:r>
              <a:rPr lang="ru-RU" b="1" dirty="0" smtClean="0"/>
              <a:t>  </a:t>
            </a:r>
            <a:r>
              <a:rPr lang="ru-RU" b="1" dirty="0" err="1" smtClean="0"/>
              <a:t>printf</a:t>
            </a:r>
            <a:r>
              <a:rPr lang="ru-RU" b="1" dirty="0" smtClean="0"/>
              <a:t> (“нормальное окончание работы предка \</a:t>
            </a:r>
            <a:r>
              <a:rPr lang="ru-RU" b="1" dirty="0" err="1" smtClean="0"/>
              <a:t>n</a:t>
            </a:r>
            <a:r>
              <a:rPr lang="ru-RU" b="1" dirty="0" smtClean="0"/>
              <a:t>”);</a:t>
            </a:r>
            <a:endParaRPr lang="ru-RU" dirty="0" smtClean="0"/>
          </a:p>
          <a:p>
            <a:pPr hangingPunct="0">
              <a:buNone/>
            </a:pPr>
            <a:r>
              <a:rPr lang="ru-RU" b="1" dirty="0" smtClean="0"/>
              <a:t>}</a:t>
            </a:r>
            <a:endParaRPr lang="ru-RU" dirty="0" smtClean="0"/>
          </a:p>
          <a:p>
            <a:pPr>
              <a:buNone/>
            </a:pPr>
            <a:endParaRPr lang="ru-RU" dirty="0"/>
          </a:p>
        </p:txBody>
      </p:sp>
    </p:spTree>
    <p:extLst>
      <p:ext uri="{BB962C8B-B14F-4D97-AF65-F5344CB8AC3E}">
        <p14:creationId xmlns:p14="http://schemas.microsoft.com/office/powerpoint/2010/main" val="40981607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Задание  к </a:t>
            </a:r>
            <a:r>
              <a:rPr lang="ru-RU" smtClean="0"/>
              <a:t>лабораторной работе 5</a:t>
            </a:r>
            <a:endParaRPr lang="ru-RU" dirty="0"/>
          </a:p>
        </p:txBody>
      </p:sp>
      <p:sp>
        <p:nvSpPr>
          <p:cNvPr id="3" name="Содержимое 2"/>
          <p:cNvSpPr>
            <a:spLocks noGrp="1"/>
          </p:cNvSpPr>
          <p:nvPr>
            <p:ph idx="1"/>
          </p:nvPr>
        </p:nvSpPr>
        <p:spPr>
          <a:xfrm>
            <a:off x="457200" y="1357298"/>
            <a:ext cx="8229600" cy="4768865"/>
          </a:xfrm>
        </p:spPr>
        <p:txBody>
          <a:bodyPr>
            <a:normAutofit fontScale="92500" lnSpcReduction="10000"/>
          </a:bodyPr>
          <a:lstStyle/>
          <a:p>
            <a:pPr lvl="0">
              <a:buNone/>
            </a:pPr>
            <a:r>
              <a:rPr lang="ru-RU" dirty="0" smtClean="0"/>
              <a:t>Напишите программу, которая реагирует на ошибки при выполнении операции деления и неверном использовании указателя (деление на ноль, нарушение защиты памяти). При обнаружении ошибки программа должна передать управление функции, которая выведет сообщение и завершит работу программы с кодом ошибки (1 или 2). Тип ошибки, который должна зафиксировать программа, задается как параметр при ее запуске.</a:t>
            </a:r>
            <a:endParaRPr lang="ru-RU" dirty="0"/>
          </a:p>
        </p:txBody>
      </p:sp>
    </p:spTree>
    <p:extLst>
      <p:ext uri="{BB962C8B-B14F-4D97-AF65-F5344CB8AC3E}">
        <p14:creationId xmlns:p14="http://schemas.microsoft.com/office/powerpoint/2010/main" val="18149907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3568" y="260649"/>
            <a:ext cx="7772400" cy="792088"/>
          </a:xfrm>
        </p:spPr>
        <p:txBody>
          <a:bodyPr>
            <a:normAutofit fontScale="90000"/>
          </a:bodyPr>
          <a:lstStyle/>
          <a:p>
            <a:r>
              <a:rPr lang="ru-RU" sz="3600" dirty="0" smtClean="0"/>
              <a:t/>
            </a:r>
            <a:br>
              <a:rPr lang="ru-RU" sz="3600" dirty="0" smtClean="0"/>
            </a:br>
            <a:r>
              <a:rPr lang="ru-RU" sz="3600" dirty="0" smtClean="0"/>
              <a:t>Последовательность выполнения системного вызова</a:t>
            </a:r>
            <a:r>
              <a:rPr lang="ru-RU" b="1" dirty="0" smtClean="0"/>
              <a:t/>
            </a:r>
            <a:br>
              <a:rPr lang="ru-RU" b="1" dirty="0" smtClean="0"/>
            </a:br>
            <a:endParaRPr lang="ru-RU" dirty="0"/>
          </a:p>
        </p:txBody>
      </p:sp>
      <p:pic>
        <p:nvPicPr>
          <p:cNvPr id="1026" name="Picture 2"/>
          <p:cNvPicPr>
            <a:picLocks noChangeAspect="1" noChangeArrowheads="1"/>
          </p:cNvPicPr>
          <p:nvPr/>
        </p:nvPicPr>
        <p:blipFill>
          <a:blip r:embed="rId2" cstate="print"/>
          <a:srcRect/>
          <a:stretch>
            <a:fillRect/>
          </a:stretch>
        </p:blipFill>
        <p:spPr bwMode="auto">
          <a:xfrm>
            <a:off x="683568" y="1196752"/>
            <a:ext cx="7632848" cy="3744416"/>
          </a:xfrm>
          <a:prstGeom prst="rect">
            <a:avLst/>
          </a:prstGeom>
          <a:noFill/>
          <a:ln w="9525">
            <a:noFill/>
            <a:miter lim="800000"/>
            <a:headEnd/>
            <a:tailEnd/>
          </a:ln>
        </p:spPr>
      </p:pic>
      <p:sp>
        <p:nvSpPr>
          <p:cNvPr id="5" name="Прямоугольник 4"/>
          <p:cNvSpPr/>
          <p:nvPr/>
        </p:nvSpPr>
        <p:spPr>
          <a:xfrm>
            <a:off x="1043608" y="2132856"/>
            <a:ext cx="1368152" cy="523220"/>
          </a:xfrm>
          <a:prstGeom prst="rect">
            <a:avLst/>
          </a:prstGeom>
        </p:spPr>
        <p:txBody>
          <a:bodyPr wrap="square">
            <a:spAutoFit/>
          </a:bodyPr>
          <a:lstStyle/>
          <a:p>
            <a:r>
              <a:rPr lang="ru-RU" sz="1400" dirty="0" smtClean="0"/>
              <a:t>Вызов функции</a:t>
            </a:r>
          </a:p>
          <a:p>
            <a:r>
              <a:rPr lang="en-US" sz="1400" dirty="0" smtClean="0"/>
              <a:t>read()</a:t>
            </a:r>
            <a:endParaRPr lang="ru-RU" sz="1400" dirty="0"/>
          </a:p>
        </p:txBody>
      </p:sp>
      <p:sp>
        <p:nvSpPr>
          <p:cNvPr id="6" name="Прямоугольник 5"/>
          <p:cNvSpPr/>
          <p:nvPr/>
        </p:nvSpPr>
        <p:spPr>
          <a:xfrm>
            <a:off x="2627784" y="2132856"/>
            <a:ext cx="1656184" cy="523220"/>
          </a:xfrm>
          <a:prstGeom prst="rect">
            <a:avLst/>
          </a:prstGeom>
        </p:spPr>
        <p:txBody>
          <a:bodyPr wrap="square">
            <a:spAutoFit/>
          </a:bodyPr>
          <a:lstStyle/>
          <a:p>
            <a:r>
              <a:rPr lang="ru-RU" sz="1400" dirty="0" smtClean="0"/>
              <a:t>Оболочка функции</a:t>
            </a:r>
          </a:p>
          <a:p>
            <a:r>
              <a:rPr lang="en-US" sz="1400" dirty="0" smtClean="0"/>
              <a:t>read()</a:t>
            </a:r>
            <a:endParaRPr lang="ru-RU" sz="1400" dirty="0"/>
          </a:p>
        </p:txBody>
      </p:sp>
      <p:sp>
        <p:nvSpPr>
          <p:cNvPr id="7" name="Прямоугольник 6"/>
          <p:cNvSpPr/>
          <p:nvPr/>
        </p:nvSpPr>
        <p:spPr>
          <a:xfrm>
            <a:off x="899592" y="3501008"/>
            <a:ext cx="3528392" cy="1200329"/>
          </a:xfrm>
          <a:prstGeom prst="rect">
            <a:avLst/>
          </a:prstGeom>
        </p:spPr>
        <p:txBody>
          <a:bodyPr wrap="square">
            <a:spAutoFit/>
          </a:bodyPr>
          <a:lstStyle/>
          <a:p>
            <a:r>
              <a:rPr lang="ru-RU" dirty="0" smtClean="0"/>
              <a:t>Приложение             Оболочка</a:t>
            </a:r>
          </a:p>
          <a:p>
            <a:r>
              <a:rPr lang="ru-RU" dirty="0" smtClean="0"/>
              <a:t>                                  функции </a:t>
            </a:r>
            <a:r>
              <a:rPr lang="en-US" dirty="0" smtClean="0"/>
              <a:t>read ()</a:t>
            </a:r>
          </a:p>
          <a:p>
            <a:r>
              <a:rPr lang="ru-RU" dirty="0" smtClean="0"/>
              <a:t>                                   в библиотеке С</a:t>
            </a:r>
          </a:p>
          <a:p>
            <a:pPr algn="ctr"/>
            <a:r>
              <a:rPr lang="ru-RU" dirty="0" smtClean="0"/>
              <a:t>Пространство пользователя</a:t>
            </a:r>
            <a:endParaRPr lang="ru-RU" dirty="0"/>
          </a:p>
        </p:txBody>
      </p:sp>
      <p:sp>
        <p:nvSpPr>
          <p:cNvPr id="8" name="Прямоугольник 7"/>
          <p:cNvSpPr/>
          <p:nvPr/>
        </p:nvSpPr>
        <p:spPr>
          <a:xfrm>
            <a:off x="4860032" y="2132856"/>
            <a:ext cx="1368152" cy="523220"/>
          </a:xfrm>
          <a:prstGeom prst="rect">
            <a:avLst/>
          </a:prstGeom>
        </p:spPr>
        <p:txBody>
          <a:bodyPr wrap="square">
            <a:spAutoFit/>
          </a:bodyPr>
          <a:lstStyle/>
          <a:p>
            <a:r>
              <a:rPr lang="ru-RU" sz="1400" dirty="0" smtClean="0"/>
              <a:t>Вызов функции</a:t>
            </a:r>
          </a:p>
          <a:p>
            <a:r>
              <a:rPr lang="en-US" sz="1400" dirty="0" err="1" smtClean="0"/>
              <a:t>system_call</a:t>
            </a:r>
            <a:r>
              <a:rPr lang="en-US" sz="1400" dirty="0" smtClean="0"/>
              <a:t>()</a:t>
            </a:r>
            <a:endParaRPr lang="ru-RU" sz="1400" dirty="0"/>
          </a:p>
        </p:txBody>
      </p:sp>
      <p:sp>
        <p:nvSpPr>
          <p:cNvPr id="9" name="Прямоугольник 8"/>
          <p:cNvSpPr/>
          <p:nvPr/>
        </p:nvSpPr>
        <p:spPr>
          <a:xfrm>
            <a:off x="6588224" y="2132856"/>
            <a:ext cx="1368152" cy="523220"/>
          </a:xfrm>
          <a:prstGeom prst="rect">
            <a:avLst/>
          </a:prstGeom>
        </p:spPr>
        <p:txBody>
          <a:bodyPr wrap="square">
            <a:spAutoFit/>
          </a:bodyPr>
          <a:lstStyle/>
          <a:p>
            <a:r>
              <a:rPr lang="ru-RU" sz="1400" dirty="0" smtClean="0"/>
              <a:t>Вызов функции</a:t>
            </a:r>
          </a:p>
          <a:p>
            <a:r>
              <a:rPr lang="en-US" sz="1400" dirty="0" err="1" smtClean="0"/>
              <a:t>sys_read</a:t>
            </a:r>
            <a:r>
              <a:rPr lang="en-US" sz="1400" dirty="0" smtClean="0"/>
              <a:t>()</a:t>
            </a:r>
            <a:endParaRPr lang="ru-RU" sz="1400" dirty="0"/>
          </a:p>
        </p:txBody>
      </p:sp>
      <p:sp>
        <p:nvSpPr>
          <p:cNvPr id="10" name="Прямоугольник 9"/>
          <p:cNvSpPr/>
          <p:nvPr/>
        </p:nvSpPr>
        <p:spPr>
          <a:xfrm>
            <a:off x="4499992" y="3501008"/>
            <a:ext cx="3672408" cy="1200329"/>
          </a:xfrm>
          <a:prstGeom prst="rect">
            <a:avLst/>
          </a:prstGeom>
        </p:spPr>
        <p:txBody>
          <a:bodyPr wrap="square">
            <a:spAutoFit/>
          </a:bodyPr>
          <a:lstStyle/>
          <a:p>
            <a:r>
              <a:rPr lang="ru-RU" dirty="0" smtClean="0"/>
              <a:t>Обработчик                   Функция</a:t>
            </a:r>
          </a:p>
          <a:p>
            <a:r>
              <a:rPr lang="ru-RU" dirty="0" smtClean="0"/>
              <a:t>Системных                     </a:t>
            </a:r>
            <a:r>
              <a:rPr lang="en-US" dirty="0" err="1" smtClean="0"/>
              <a:t>sys_read</a:t>
            </a:r>
            <a:r>
              <a:rPr lang="en-US" dirty="0" smtClean="0"/>
              <a:t>()</a:t>
            </a:r>
          </a:p>
          <a:p>
            <a:r>
              <a:rPr lang="ru-RU" dirty="0" smtClean="0"/>
              <a:t>вызовов</a:t>
            </a:r>
          </a:p>
          <a:p>
            <a:pPr algn="ctr"/>
            <a:r>
              <a:rPr lang="ru-RU" dirty="0" smtClean="0"/>
              <a:t>Пространство ядра</a:t>
            </a:r>
            <a:endParaRPr lang="ru-RU" dirty="0"/>
          </a:p>
        </p:txBody>
      </p:sp>
    </p:spTree>
    <p:extLst>
      <p:ext uri="{BB962C8B-B14F-4D97-AF65-F5344CB8AC3E}">
        <p14:creationId xmlns:p14="http://schemas.microsoft.com/office/powerpoint/2010/main" val="4124767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normAutofit/>
          </a:bodyPr>
          <a:lstStyle/>
          <a:p>
            <a:r>
              <a:rPr lang="ru-RU" sz="3600" dirty="0" smtClean="0"/>
              <a:t>Вход и выход из системного вызова</a:t>
            </a:r>
            <a:endParaRPr lang="ru-RU" sz="3600" dirty="0"/>
          </a:p>
        </p:txBody>
      </p:sp>
      <p:sp>
        <p:nvSpPr>
          <p:cNvPr id="3" name="Содержимое 2"/>
          <p:cNvSpPr>
            <a:spLocks noGrp="1"/>
          </p:cNvSpPr>
          <p:nvPr>
            <p:ph idx="1"/>
          </p:nvPr>
        </p:nvSpPr>
        <p:spPr>
          <a:xfrm>
            <a:off x="467544" y="1268760"/>
            <a:ext cx="8229600" cy="4968552"/>
          </a:xfrm>
        </p:spPr>
        <p:txBody>
          <a:bodyPr>
            <a:normAutofit fontScale="62500" lnSpcReduction="20000"/>
          </a:bodyPr>
          <a:lstStyle/>
          <a:p>
            <a:pPr>
              <a:buNone/>
            </a:pPr>
            <a:r>
              <a:rPr lang="ru-RU" dirty="0" smtClean="0"/>
              <a:t>Приложения могут вызывать системные вызовы двумя различными способами: </a:t>
            </a:r>
          </a:p>
          <a:p>
            <a:r>
              <a:rPr lang="ru-RU" dirty="0" smtClean="0"/>
              <a:t>медленный вызов (с помощью инструкций </a:t>
            </a:r>
            <a:r>
              <a:rPr lang="en-US" dirty="0" err="1" smtClean="0"/>
              <a:t>int</a:t>
            </a:r>
            <a:r>
              <a:rPr lang="en-US" dirty="0" smtClean="0"/>
              <a:t> $0x80 </a:t>
            </a:r>
            <a:r>
              <a:rPr lang="ru-RU" dirty="0" smtClean="0"/>
              <a:t>и </a:t>
            </a:r>
            <a:r>
              <a:rPr lang="en-US" dirty="0" err="1" smtClean="0"/>
              <a:t>iret</a:t>
            </a:r>
            <a:r>
              <a:rPr lang="ru-RU" dirty="0" smtClean="0"/>
              <a:t>);</a:t>
            </a:r>
          </a:p>
          <a:p>
            <a:r>
              <a:rPr lang="en-US" dirty="0" smtClean="0"/>
              <a:t> </a:t>
            </a:r>
            <a:r>
              <a:rPr lang="ru-RU" dirty="0" smtClean="0"/>
              <a:t>быстрый вызов (с помощью инструкций </a:t>
            </a:r>
            <a:r>
              <a:rPr lang="en-US" dirty="0" err="1" smtClean="0"/>
              <a:t>sysenter</a:t>
            </a:r>
            <a:r>
              <a:rPr lang="en-US" dirty="0" smtClean="0"/>
              <a:t> </a:t>
            </a:r>
            <a:r>
              <a:rPr lang="ru-RU" dirty="0" smtClean="0"/>
              <a:t>и </a:t>
            </a:r>
            <a:r>
              <a:rPr lang="en-US" dirty="0" err="1" smtClean="0"/>
              <a:t>sysexit</a:t>
            </a:r>
            <a:r>
              <a:rPr lang="ru-RU" dirty="0" smtClean="0"/>
              <a:t>).</a:t>
            </a:r>
            <a:r>
              <a:rPr lang="en-US" dirty="0" smtClean="0"/>
              <a:t> </a:t>
            </a:r>
          </a:p>
          <a:p>
            <a:pPr>
              <a:buNone/>
            </a:pPr>
            <a:r>
              <a:rPr lang="ru-RU" dirty="0" smtClean="0"/>
              <a:t>Номер системного вызова хранится в регистре </a:t>
            </a:r>
            <a:r>
              <a:rPr lang="en-US" dirty="0" err="1" smtClean="0"/>
              <a:t>eax</a:t>
            </a:r>
            <a:endParaRPr lang="ru-RU" dirty="0" smtClean="0"/>
          </a:p>
          <a:p>
            <a:pPr>
              <a:buNone/>
            </a:pPr>
            <a:r>
              <a:rPr lang="ru-RU" dirty="0" smtClean="0"/>
              <a:t>Параметры вызова хранятся в регистрах регистры </a:t>
            </a:r>
            <a:r>
              <a:rPr lang="en-US" dirty="0" err="1" smtClean="0"/>
              <a:t>ebx</a:t>
            </a:r>
            <a:r>
              <a:rPr lang="en-US" dirty="0" smtClean="0"/>
              <a:t>, </a:t>
            </a:r>
            <a:r>
              <a:rPr lang="en-US" dirty="0" err="1" smtClean="0"/>
              <a:t>ecx</a:t>
            </a:r>
            <a:r>
              <a:rPr lang="en-US" dirty="0" smtClean="0"/>
              <a:t>, </a:t>
            </a:r>
            <a:r>
              <a:rPr lang="en-US" dirty="0" err="1" smtClean="0"/>
              <a:t>edx</a:t>
            </a:r>
            <a:r>
              <a:rPr lang="en-US" dirty="0" smtClean="0"/>
              <a:t>, </a:t>
            </a:r>
            <a:r>
              <a:rPr lang="en-US" dirty="0" err="1" smtClean="0"/>
              <a:t>esi</a:t>
            </a:r>
            <a:r>
              <a:rPr lang="en-US" dirty="0" smtClean="0"/>
              <a:t>, </a:t>
            </a:r>
            <a:r>
              <a:rPr lang="en-US" dirty="0" err="1" smtClean="0"/>
              <a:t>edi</a:t>
            </a:r>
            <a:r>
              <a:rPr lang="ru-RU" dirty="0" smtClean="0"/>
              <a:t> или в памяти, если их больше 5</a:t>
            </a:r>
          </a:p>
          <a:p>
            <a:pPr>
              <a:buNone/>
            </a:pPr>
            <a:r>
              <a:rPr lang="ru-RU" dirty="0" smtClean="0"/>
              <a:t>Дескриптор прерывания содержит:</a:t>
            </a:r>
            <a:endParaRPr lang="en-US" dirty="0" smtClean="0"/>
          </a:p>
          <a:p>
            <a:r>
              <a:rPr lang="ru-RU" dirty="0" smtClean="0"/>
              <a:t>селектор сегмента — селектор сегмента кода ядра __KERNEL_CS; </a:t>
            </a:r>
          </a:p>
          <a:p>
            <a:r>
              <a:rPr lang="ru-RU" dirty="0" smtClean="0"/>
              <a:t>смещение — указатель на обработчик системного вызова </a:t>
            </a:r>
            <a:r>
              <a:rPr lang="ru-RU" dirty="0" err="1" smtClean="0"/>
              <a:t>system_call</a:t>
            </a:r>
            <a:r>
              <a:rPr lang="ru-RU" dirty="0" smtClean="0"/>
              <a:t>(); </a:t>
            </a:r>
          </a:p>
          <a:p>
            <a:r>
              <a:rPr lang="ru-RU" dirty="0" smtClean="0"/>
              <a:t>тип — число 15, означающее, что исключение имеет тип «ловушка», не запрещает аппаратные прерывания; </a:t>
            </a:r>
          </a:p>
          <a:p>
            <a:r>
              <a:rPr lang="ru-RU" dirty="0" smtClean="0"/>
              <a:t>DPL (</a:t>
            </a:r>
            <a:r>
              <a:rPr lang="ru-RU" dirty="0" err="1" smtClean="0"/>
              <a:t>Descriptor</a:t>
            </a:r>
            <a:r>
              <a:rPr lang="ru-RU" dirty="0" smtClean="0"/>
              <a:t> </a:t>
            </a:r>
            <a:r>
              <a:rPr lang="ru-RU" dirty="0" err="1" smtClean="0"/>
              <a:t>Privilege</a:t>
            </a:r>
            <a:r>
              <a:rPr lang="ru-RU" dirty="0" smtClean="0"/>
              <a:t> </a:t>
            </a:r>
            <a:r>
              <a:rPr lang="ru-RU" dirty="0" err="1" smtClean="0"/>
              <a:t>Level</a:t>
            </a:r>
            <a:r>
              <a:rPr lang="ru-RU" dirty="0" smtClean="0"/>
              <a:t>, уровень привилегий дескриптора) — число 3, означающее, что процессам режима пользователя разрешено вызывать обработчик исключений </a:t>
            </a:r>
            <a:endParaRPr lang="en-US" dirty="0" smtClean="0"/>
          </a:p>
          <a:p>
            <a:endParaRPr lang="en-US" dirty="0" smtClean="0"/>
          </a:p>
          <a:p>
            <a:endParaRPr lang="ru-RU" dirty="0" smtClean="0"/>
          </a:p>
          <a:p>
            <a:pPr>
              <a:buNone/>
            </a:pPr>
            <a:endParaRPr lang="en-US" dirty="0" smtClean="0"/>
          </a:p>
          <a:p>
            <a:endParaRPr lang="en-US" dirty="0" smtClean="0"/>
          </a:p>
          <a:p>
            <a:endParaRPr lang="en-US" dirty="0" smtClean="0"/>
          </a:p>
          <a:p>
            <a:pPr>
              <a:buNone/>
            </a:pPr>
            <a:endParaRPr lang="ru-RU" dirty="0"/>
          </a:p>
        </p:txBody>
      </p:sp>
    </p:spTree>
    <p:extLst>
      <p:ext uri="{BB962C8B-B14F-4D97-AF65-F5344CB8AC3E}">
        <p14:creationId xmlns:p14="http://schemas.microsoft.com/office/powerpoint/2010/main" val="14445417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16632"/>
            <a:ext cx="8229600" cy="634082"/>
          </a:xfrm>
        </p:spPr>
        <p:txBody>
          <a:bodyPr>
            <a:normAutofit fontScale="90000"/>
          </a:bodyPr>
          <a:lstStyle/>
          <a:p>
            <a:r>
              <a:rPr lang="ru-RU" sz="3600" dirty="0" smtClean="0"/>
              <a:t>Таблица системных вызовов</a:t>
            </a:r>
            <a:endParaRPr lang="ru-RU" sz="3600" dirty="0"/>
          </a:p>
        </p:txBody>
      </p:sp>
      <p:pic>
        <p:nvPicPr>
          <p:cNvPr id="3074" name="Picture 2" descr="http://htmlimg2.scribdassets.com/92fwnz3iyomydhm/images/2-fa00d72c9f.jpg"/>
          <p:cNvPicPr>
            <a:picLocks noChangeAspect="1" noChangeArrowheads="1"/>
          </p:cNvPicPr>
          <p:nvPr/>
        </p:nvPicPr>
        <p:blipFill>
          <a:blip r:embed="rId2" cstate="print"/>
          <a:srcRect/>
          <a:stretch>
            <a:fillRect/>
          </a:stretch>
        </p:blipFill>
        <p:spPr bwMode="auto">
          <a:xfrm>
            <a:off x="899592" y="764704"/>
            <a:ext cx="6743700" cy="5904656"/>
          </a:xfrm>
          <a:prstGeom prst="rect">
            <a:avLst/>
          </a:prstGeom>
          <a:noFill/>
        </p:spPr>
      </p:pic>
    </p:spTree>
    <p:extLst>
      <p:ext uri="{BB962C8B-B14F-4D97-AF65-F5344CB8AC3E}">
        <p14:creationId xmlns:p14="http://schemas.microsoft.com/office/powerpoint/2010/main" val="15118516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normAutofit/>
          </a:bodyPr>
          <a:lstStyle/>
          <a:p>
            <a:r>
              <a:rPr lang="ru-RU" sz="3600" dirty="0" smtClean="0"/>
              <a:t>Алгоритм запуска системной функции</a:t>
            </a:r>
            <a:endParaRPr lang="ru-RU" sz="3600" dirty="0"/>
          </a:p>
        </p:txBody>
      </p:sp>
      <p:sp>
        <p:nvSpPr>
          <p:cNvPr id="3" name="Содержимое 2"/>
          <p:cNvSpPr>
            <a:spLocks noGrp="1"/>
          </p:cNvSpPr>
          <p:nvPr>
            <p:ph idx="1"/>
          </p:nvPr>
        </p:nvSpPr>
        <p:spPr>
          <a:xfrm>
            <a:off x="457200" y="1340768"/>
            <a:ext cx="8229600" cy="5040560"/>
          </a:xfrm>
        </p:spPr>
        <p:txBody>
          <a:bodyPr>
            <a:normAutofit fontScale="70000" lnSpcReduction="20000"/>
          </a:bodyPr>
          <a:lstStyle/>
          <a:p>
            <a:pPr>
              <a:buNone/>
            </a:pPr>
            <a:r>
              <a:rPr lang="ru-RU" dirty="0" smtClean="0"/>
              <a:t>алгоритм </a:t>
            </a:r>
            <a:r>
              <a:rPr lang="ru-RU" dirty="0" err="1" smtClean="0"/>
              <a:t>syscall</a:t>
            </a:r>
            <a:r>
              <a:rPr lang="ru-RU" dirty="0" smtClean="0"/>
              <a:t> { </a:t>
            </a:r>
          </a:p>
          <a:p>
            <a:pPr>
              <a:buNone/>
            </a:pPr>
            <a:r>
              <a:rPr lang="ru-RU" dirty="0" smtClean="0"/>
              <a:t>      найти запись в таблице системных функций, соответствующую указанному номеру функции; </a:t>
            </a:r>
          </a:p>
          <a:p>
            <a:pPr>
              <a:buNone/>
            </a:pPr>
            <a:r>
              <a:rPr lang="ru-RU" dirty="0" smtClean="0"/>
              <a:t>      определить количество параметров, передаваемых функции; скопировать параметры из адресного пространства задачи в пространство ядра; </a:t>
            </a:r>
          </a:p>
          <a:p>
            <a:pPr>
              <a:buNone/>
            </a:pPr>
            <a:r>
              <a:rPr lang="ru-RU" dirty="0" smtClean="0"/>
              <a:t>     сохранить текущий контекст для аварийного завершения; запустить в ядре исполняемый код системной функции; </a:t>
            </a:r>
          </a:p>
          <a:p>
            <a:pPr>
              <a:buNone/>
            </a:pPr>
            <a:r>
              <a:rPr lang="ru-RU" dirty="0" smtClean="0"/>
              <a:t>если (во время выполнения функции произошла ошибка) { установить номер ошибки в  регистре сохраненного регистрового контекста задачи;</a:t>
            </a:r>
          </a:p>
          <a:p>
            <a:pPr>
              <a:buNone/>
            </a:pPr>
            <a:r>
              <a:rPr lang="ru-RU" dirty="0" smtClean="0"/>
              <a:t>     } в противном случае занести возвращаемые функцией значения в регистр сохраненного регистрового контекста задачи; </a:t>
            </a:r>
          </a:p>
          <a:p>
            <a:pPr>
              <a:buNone/>
            </a:pPr>
            <a:r>
              <a:rPr lang="ru-RU" dirty="0" smtClean="0"/>
              <a:t>}</a:t>
            </a:r>
            <a:endParaRPr lang="ru-RU" dirty="0"/>
          </a:p>
        </p:txBody>
      </p:sp>
    </p:spTree>
    <p:extLst>
      <p:ext uri="{BB962C8B-B14F-4D97-AF65-F5344CB8AC3E}">
        <p14:creationId xmlns:p14="http://schemas.microsoft.com/office/powerpoint/2010/main" val="3744853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t>Таймеры и управление временем</a:t>
            </a:r>
            <a:endParaRPr lang="ru-RU" sz="3600" dirty="0"/>
          </a:p>
        </p:txBody>
      </p:sp>
      <p:sp>
        <p:nvSpPr>
          <p:cNvPr id="3" name="Содержимое 2"/>
          <p:cNvSpPr>
            <a:spLocks noGrp="1"/>
          </p:cNvSpPr>
          <p:nvPr>
            <p:ph idx="1"/>
          </p:nvPr>
        </p:nvSpPr>
        <p:spPr>
          <a:xfrm>
            <a:off x="457200" y="1268760"/>
            <a:ext cx="8229600" cy="5040560"/>
          </a:xfrm>
        </p:spPr>
        <p:txBody>
          <a:bodyPr>
            <a:normAutofit fontScale="62500" lnSpcReduction="20000"/>
          </a:bodyPr>
          <a:lstStyle/>
          <a:p>
            <a:pPr marL="0">
              <a:buNone/>
            </a:pPr>
            <a:r>
              <a:rPr lang="ru-RU" dirty="0" smtClean="0"/>
              <a:t>Системный таймер — это программируемое аппаратное устройство, которое генерирует аппаратное прерывание с фиксированной частотой </a:t>
            </a:r>
            <a:r>
              <a:rPr lang="en-US" i="1" dirty="0" smtClean="0"/>
              <a:t>(</a:t>
            </a:r>
            <a:r>
              <a:rPr lang="ru-RU" dirty="0" smtClean="0"/>
              <a:t>1000 Гц, 1 </a:t>
            </a:r>
            <a:r>
              <a:rPr lang="ru-RU" dirty="0" err="1" smtClean="0"/>
              <a:t>млсек</a:t>
            </a:r>
            <a:r>
              <a:rPr lang="en-US" i="1" dirty="0" smtClean="0"/>
              <a:t>)</a:t>
            </a:r>
            <a:r>
              <a:rPr lang="ru-RU" dirty="0" smtClean="0"/>
              <a:t>. </a:t>
            </a:r>
          </a:p>
          <a:p>
            <a:pPr marL="0">
              <a:buNone/>
            </a:pPr>
            <a:r>
              <a:rPr lang="ru-RU" dirty="0" smtClean="0"/>
              <a:t>Обработчик этого прерывания, который называется </a:t>
            </a:r>
            <a:r>
              <a:rPr lang="ru-RU" i="1" dirty="0" smtClean="0"/>
              <a:t>прерыванием таймера, запрещает аппаратные прерывания, обновляет значение </a:t>
            </a:r>
            <a:r>
              <a:rPr lang="ru-RU" dirty="0" smtClean="0"/>
              <a:t>системного времени и выполняет периодические действия:</a:t>
            </a:r>
          </a:p>
          <a:p>
            <a:r>
              <a:rPr lang="ru-RU" dirty="0" smtClean="0"/>
              <a:t>Обновление значения времени работы системы (</a:t>
            </a:r>
            <a:r>
              <a:rPr lang="ru-RU" dirty="0" err="1" smtClean="0"/>
              <a:t>uptime</a:t>
            </a:r>
            <a:r>
              <a:rPr lang="ru-RU" dirty="0" smtClean="0"/>
              <a:t>).</a:t>
            </a:r>
          </a:p>
          <a:p>
            <a:r>
              <a:rPr lang="ru-RU" dirty="0" smtClean="0"/>
              <a:t>Обновление значения абсолютного времени (</a:t>
            </a:r>
            <a:r>
              <a:rPr lang="ru-RU" dirty="0" err="1" smtClean="0"/>
              <a:t>time</a:t>
            </a:r>
            <a:r>
              <a:rPr lang="ru-RU" dirty="0" smtClean="0"/>
              <a:t> </a:t>
            </a:r>
            <a:r>
              <a:rPr lang="ru-RU" dirty="0" err="1" smtClean="0"/>
              <a:t>of</a:t>
            </a:r>
            <a:r>
              <a:rPr lang="ru-RU" dirty="0" smtClean="0"/>
              <a:t> </a:t>
            </a:r>
            <a:r>
              <a:rPr lang="ru-RU" dirty="0" err="1" smtClean="0"/>
              <a:t>day</a:t>
            </a:r>
            <a:r>
              <a:rPr lang="ru-RU" dirty="0" smtClean="0"/>
              <a:t>).</a:t>
            </a:r>
          </a:p>
          <a:p>
            <a:r>
              <a:rPr lang="ru-RU" dirty="0" smtClean="0"/>
              <a:t> Для многопроцессорных  систем выполняется балансировка очередей выполнения.</a:t>
            </a:r>
          </a:p>
          <a:p>
            <a:r>
              <a:rPr lang="ru-RU" dirty="0" smtClean="0"/>
              <a:t>Проверка, не израсходовал ли текущий процесс свой квант времени, и если израсходовал, то выполнятся планирование выполнения нового процесса.</a:t>
            </a:r>
          </a:p>
          <a:p>
            <a:r>
              <a:rPr lang="ru-RU" dirty="0" smtClean="0"/>
              <a:t>Выполнение обработчиков всех динамических таймеров, для которых истек период времени.</a:t>
            </a:r>
          </a:p>
          <a:p>
            <a:r>
              <a:rPr lang="ru-RU" dirty="0" smtClean="0"/>
              <a:t>Обновление статистики по использованию процессорного времени и других ресурсов.</a:t>
            </a:r>
            <a:endParaRPr lang="ru-RU" dirty="0"/>
          </a:p>
        </p:txBody>
      </p:sp>
    </p:spTree>
    <p:extLst>
      <p:ext uri="{BB962C8B-B14F-4D97-AF65-F5344CB8AC3E}">
        <p14:creationId xmlns:p14="http://schemas.microsoft.com/office/powerpoint/2010/main" val="36825229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34082"/>
          </a:xfrm>
        </p:spPr>
        <p:txBody>
          <a:bodyPr>
            <a:normAutofit fontScale="90000"/>
          </a:bodyPr>
          <a:lstStyle/>
          <a:p>
            <a:r>
              <a:rPr lang="ru-RU" sz="3600" dirty="0" smtClean="0"/>
              <a:t>Системные вызовы времени</a:t>
            </a:r>
            <a:endParaRPr lang="ru-RU" sz="3600" dirty="0"/>
          </a:p>
        </p:txBody>
      </p:sp>
      <p:sp>
        <p:nvSpPr>
          <p:cNvPr id="3" name="Содержимое 2"/>
          <p:cNvSpPr>
            <a:spLocks noGrp="1"/>
          </p:cNvSpPr>
          <p:nvPr>
            <p:ph idx="1"/>
          </p:nvPr>
        </p:nvSpPr>
        <p:spPr>
          <a:xfrm>
            <a:off x="457200" y="908720"/>
            <a:ext cx="8229600" cy="5832648"/>
          </a:xfrm>
        </p:spPr>
        <p:txBody>
          <a:bodyPr>
            <a:normAutofit fontScale="62500" lnSpcReduction="20000"/>
          </a:bodyPr>
          <a:lstStyle/>
          <a:p>
            <a:pPr marL="0">
              <a:buNone/>
            </a:pPr>
            <a:r>
              <a:rPr lang="ru-RU" dirty="0" smtClean="0"/>
              <a:t>Время задается с помощью типа </a:t>
            </a:r>
            <a:r>
              <a:rPr lang="ru-RU" dirty="0" err="1" smtClean="0"/>
              <a:t>time_t</a:t>
            </a:r>
            <a:r>
              <a:rPr lang="ru-RU" dirty="0" smtClean="0"/>
              <a:t>;</a:t>
            </a:r>
          </a:p>
          <a:p>
            <a:pPr marL="0">
              <a:buNone/>
            </a:pPr>
            <a:r>
              <a:rPr lang="en-US" dirty="0" err="1" smtClean="0"/>
              <a:t>time_t</a:t>
            </a:r>
            <a:r>
              <a:rPr lang="en-US" dirty="0" smtClean="0"/>
              <a:t> </a:t>
            </a:r>
            <a:r>
              <a:rPr lang="en-US" b="1" dirty="0" smtClean="0"/>
              <a:t>time</a:t>
            </a:r>
            <a:r>
              <a:rPr lang="en-US" dirty="0" smtClean="0"/>
              <a:t>(</a:t>
            </a:r>
            <a:r>
              <a:rPr lang="en-US" dirty="0" err="1" smtClean="0"/>
              <a:t>time_t</a:t>
            </a:r>
            <a:r>
              <a:rPr lang="en-US" dirty="0" smtClean="0"/>
              <a:t> *</a:t>
            </a:r>
            <a:r>
              <a:rPr lang="en-US" dirty="0" err="1" smtClean="0"/>
              <a:t>tloc</a:t>
            </a:r>
            <a:r>
              <a:rPr lang="en-US" dirty="0" smtClean="0"/>
              <a:t>)</a:t>
            </a:r>
            <a:r>
              <a:rPr lang="ru-RU" dirty="0" smtClean="0"/>
              <a:t> - текущее календарное значение времени в секундах;</a:t>
            </a:r>
          </a:p>
          <a:p>
            <a:pPr marL="0">
              <a:buNone/>
            </a:pPr>
            <a:r>
              <a:rPr lang="en-US" dirty="0" smtClean="0"/>
              <a:t>double </a:t>
            </a:r>
            <a:r>
              <a:rPr lang="en-US" b="1" dirty="0" err="1" smtClean="0"/>
              <a:t>difftime</a:t>
            </a:r>
            <a:r>
              <a:rPr lang="en-US" dirty="0" smtClean="0"/>
              <a:t>(</a:t>
            </a:r>
            <a:r>
              <a:rPr lang="en-US" dirty="0" err="1" smtClean="0"/>
              <a:t>time_t</a:t>
            </a:r>
            <a:r>
              <a:rPr lang="en-US" dirty="0" smtClean="0"/>
              <a:t> time1, </a:t>
            </a:r>
            <a:r>
              <a:rPr lang="en-US" dirty="0" err="1" smtClean="0"/>
              <a:t>time_t</a:t>
            </a:r>
            <a:r>
              <a:rPr lang="en-US" dirty="0" smtClean="0"/>
              <a:t> time2)</a:t>
            </a:r>
            <a:r>
              <a:rPr lang="ru-RU" dirty="0" smtClean="0"/>
              <a:t> -разность в секундах </a:t>
            </a:r>
            <a:r>
              <a:rPr lang="en-US" dirty="0" smtClean="0"/>
              <a:t>time1</a:t>
            </a:r>
            <a:r>
              <a:rPr lang="ru-RU" dirty="0" smtClean="0"/>
              <a:t>-</a:t>
            </a:r>
            <a:r>
              <a:rPr lang="en-US" dirty="0" smtClean="0"/>
              <a:t> time</a:t>
            </a:r>
            <a:r>
              <a:rPr lang="ru-RU" dirty="0" smtClean="0"/>
              <a:t>2;</a:t>
            </a:r>
          </a:p>
          <a:p>
            <a:pPr marL="0">
              <a:buNone/>
            </a:pPr>
            <a:r>
              <a:rPr lang="en-US" dirty="0" err="1" smtClean="0"/>
              <a:t>struct</a:t>
            </a:r>
            <a:r>
              <a:rPr lang="en-US" dirty="0" smtClean="0"/>
              <a:t> tm *</a:t>
            </a:r>
            <a:r>
              <a:rPr lang="en-US" b="1" dirty="0" err="1" smtClean="0"/>
              <a:t>gmtime</a:t>
            </a:r>
            <a:r>
              <a:rPr lang="en-US" dirty="0" smtClean="0"/>
              <a:t>(const </a:t>
            </a:r>
            <a:r>
              <a:rPr lang="en-US" dirty="0" err="1" smtClean="0"/>
              <a:t>time_t</a:t>
            </a:r>
            <a:r>
              <a:rPr lang="en-US" dirty="0" smtClean="0"/>
              <a:t> </a:t>
            </a:r>
            <a:r>
              <a:rPr lang="en-US" dirty="0" err="1" smtClean="0"/>
              <a:t>timeval</a:t>
            </a:r>
            <a:r>
              <a:rPr lang="en-US" dirty="0" smtClean="0"/>
              <a:t>)</a:t>
            </a:r>
            <a:r>
              <a:rPr lang="ru-RU" dirty="0" smtClean="0"/>
              <a:t> – прямое преобразование времени в структуру</a:t>
            </a:r>
          </a:p>
          <a:p>
            <a:pPr marL="0">
              <a:buNone/>
            </a:pPr>
            <a:r>
              <a:rPr lang="en-US" dirty="0" err="1" smtClean="0"/>
              <a:t>time_t</a:t>
            </a:r>
            <a:r>
              <a:rPr lang="en-US" dirty="0" smtClean="0"/>
              <a:t> </a:t>
            </a:r>
            <a:r>
              <a:rPr lang="en-US" b="1" dirty="0" err="1" smtClean="0"/>
              <a:t>mktime</a:t>
            </a:r>
            <a:r>
              <a:rPr lang="en-US" dirty="0" smtClean="0"/>
              <a:t>(</a:t>
            </a:r>
            <a:r>
              <a:rPr lang="en-US" dirty="0" err="1" smtClean="0"/>
              <a:t>struct</a:t>
            </a:r>
            <a:r>
              <a:rPr lang="en-US" dirty="0" smtClean="0"/>
              <a:t> tm *</a:t>
            </a:r>
            <a:r>
              <a:rPr lang="en-US" dirty="0" err="1" smtClean="0"/>
              <a:t>timeptr</a:t>
            </a:r>
            <a:r>
              <a:rPr lang="en-US" dirty="0" smtClean="0"/>
              <a:t>)</a:t>
            </a:r>
            <a:r>
              <a:rPr lang="ru-RU" dirty="0" smtClean="0"/>
              <a:t> – обратное преобразование времени </a:t>
            </a:r>
          </a:p>
          <a:p>
            <a:pPr marL="0">
              <a:buNone/>
            </a:pPr>
            <a:r>
              <a:rPr lang="en-GB" dirty="0" err="1" smtClean="0"/>
              <a:t>Struct</a:t>
            </a:r>
            <a:r>
              <a:rPr lang="en-GB" dirty="0" smtClean="0"/>
              <a:t> tm {</a:t>
            </a:r>
          </a:p>
          <a:p>
            <a:pPr marL="0">
              <a:buNone/>
            </a:pPr>
            <a:r>
              <a:rPr lang="en-US" dirty="0" err="1" smtClean="0"/>
              <a:t>int</a:t>
            </a:r>
            <a:r>
              <a:rPr lang="en-US" dirty="0" smtClean="0"/>
              <a:t> </a:t>
            </a:r>
            <a:r>
              <a:rPr lang="en-US" dirty="0" err="1" smtClean="0"/>
              <a:t>tm_sec</a:t>
            </a:r>
            <a:r>
              <a:rPr lang="en-US" dirty="0" smtClean="0"/>
              <a:t>     </a:t>
            </a:r>
            <a:r>
              <a:rPr lang="ru-RU" dirty="0" smtClean="0"/>
              <a:t>Секунды, 0–61 (</a:t>
            </a:r>
            <a:r>
              <a:rPr lang="en-GB" dirty="0" smtClean="0"/>
              <a:t>2 </a:t>
            </a:r>
            <a:r>
              <a:rPr lang="ru-RU" dirty="0" smtClean="0"/>
              <a:t>високосны</a:t>
            </a:r>
            <a:r>
              <a:rPr lang="en-GB" dirty="0" smtClean="0"/>
              <a:t>t</a:t>
            </a:r>
            <a:r>
              <a:rPr lang="ru-RU" dirty="0" smtClean="0"/>
              <a:t> секунды)</a:t>
            </a:r>
          </a:p>
          <a:p>
            <a:pPr marL="0">
              <a:buNone/>
            </a:pPr>
            <a:r>
              <a:rPr lang="en-US" dirty="0" err="1" smtClean="0"/>
              <a:t>int</a:t>
            </a:r>
            <a:r>
              <a:rPr lang="en-US" dirty="0" smtClean="0"/>
              <a:t> </a:t>
            </a:r>
            <a:r>
              <a:rPr lang="en-US" dirty="0" err="1" smtClean="0"/>
              <a:t>tm_min</a:t>
            </a:r>
            <a:r>
              <a:rPr lang="en-US" dirty="0" smtClean="0"/>
              <a:t>    </a:t>
            </a:r>
            <a:r>
              <a:rPr lang="ru-RU" dirty="0" smtClean="0"/>
              <a:t>Минуты, 0–59 </a:t>
            </a:r>
          </a:p>
          <a:p>
            <a:pPr marL="0">
              <a:buNone/>
            </a:pPr>
            <a:r>
              <a:rPr lang="en-US" dirty="0" err="1" smtClean="0"/>
              <a:t>int</a:t>
            </a:r>
            <a:r>
              <a:rPr lang="en-US" dirty="0" smtClean="0"/>
              <a:t> </a:t>
            </a:r>
            <a:r>
              <a:rPr lang="en-US" dirty="0" err="1" smtClean="0"/>
              <a:t>tm_hour</a:t>
            </a:r>
            <a:r>
              <a:rPr lang="en-US" dirty="0" smtClean="0"/>
              <a:t>   </a:t>
            </a:r>
            <a:r>
              <a:rPr lang="ru-RU" dirty="0" smtClean="0"/>
              <a:t>Часы, 0–23 </a:t>
            </a:r>
          </a:p>
          <a:p>
            <a:pPr marL="0">
              <a:buNone/>
            </a:pPr>
            <a:r>
              <a:rPr lang="en-US" dirty="0" err="1" smtClean="0"/>
              <a:t>int</a:t>
            </a:r>
            <a:r>
              <a:rPr lang="en-US" dirty="0" smtClean="0"/>
              <a:t> </a:t>
            </a:r>
            <a:r>
              <a:rPr lang="en-US" dirty="0" err="1" smtClean="0"/>
              <a:t>tm_mday</a:t>
            </a:r>
            <a:r>
              <a:rPr lang="en-US" dirty="0" smtClean="0"/>
              <a:t>  </a:t>
            </a:r>
            <a:r>
              <a:rPr lang="ru-RU" dirty="0" smtClean="0"/>
              <a:t>День в месяце, 1–31 </a:t>
            </a:r>
          </a:p>
          <a:p>
            <a:pPr marL="0">
              <a:buNone/>
            </a:pPr>
            <a:r>
              <a:rPr lang="en-US" dirty="0" err="1" smtClean="0"/>
              <a:t>int</a:t>
            </a:r>
            <a:r>
              <a:rPr lang="en-US" dirty="0" smtClean="0"/>
              <a:t> </a:t>
            </a:r>
            <a:r>
              <a:rPr lang="en-US" dirty="0" err="1" smtClean="0"/>
              <a:t>tm_mon</a:t>
            </a:r>
            <a:r>
              <a:rPr lang="en-US" dirty="0" smtClean="0"/>
              <a:t>   </a:t>
            </a:r>
            <a:r>
              <a:rPr lang="ru-RU" dirty="0" smtClean="0"/>
              <a:t>Месяц в году, 0–11 </a:t>
            </a:r>
          </a:p>
          <a:p>
            <a:pPr marL="0">
              <a:buNone/>
            </a:pPr>
            <a:r>
              <a:rPr lang="en-US" dirty="0" err="1" smtClean="0"/>
              <a:t>int</a:t>
            </a:r>
            <a:r>
              <a:rPr lang="en-US" dirty="0" smtClean="0"/>
              <a:t> </a:t>
            </a:r>
            <a:r>
              <a:rPr lang="en-US" dirty="0" err="1" smtClean="0"/>
              <a:t>tm_year</a:t>
            </a:r>
            <a:r>
              <a:rPr lang="en-US" dirty="0" smtClean="0"/>
              <a:t>    </a:t>
            </a:r>
            <a:r>
              <a:rPr lang="ru-RU" dirty="0" smtClean="0"/>
              <a:t>Годы, начиная с 1900 г. </a:t>
            </a:r>
          </a:p>
          <a:p>
            <a:pPr marL="0">
              <a:buNone/>
            </a:pPr>
            <a:r>
              <a:rPr lang="en-US" dirty="0" err="1" smtClean="0"/>
              <a:t>int</a:t>
            </a:r>
            <a:r>
              <a:rPr lang="en-US" dirty="0" smtClean="0"/>
              <a:t> </a:t>
            </a:r>
            <a:r>
              <a:rPr lang="en-US" dirty="0" err="1" smtClean="0"/>
              <a:t>tm_wday</a:t>
            </a:r>
            <a:r>
              <a:rPr lang="en-US" dirty="0" smtClean="0"/>
              <a:t>   </a:t>
            </a:r>
            <a:r>
              <a:rPr lang="ru-RU" dirty="0" smtClean="0"/>
              <a:t>День недели, 0–6 (воскресенье соответствует 0) </a:t>
            </a:r>
          </a:p>
          <a:p>
            <a:pPr marL="0">
              <a:buNone/>
            </a:pPr>
            <a:r>
              <a:rPr lang="en-US" dirty="0" err="1" smtClean="0"/>
              <a:t>int</a:t>
            </a:r>
            <a:r>
              <a:rPr lang="en-US" dirty="0" smtClean="0"/>
              <a:t> </a:t>
            </a:r>
            <a:r>
              <a:rPr lang="en-US" dirty="0" err="1" smtClean="0"/>
              <a:t>tm_yday</a:t>
            </a:r>
            <a:r>
              <a:rPr lang="en-US" dirty="0" smtClean="0"/>
              <a:t>   </a:t>
            </a:r>
            <a:r>
              <a:rPr lang="ru-RU" dirty="0" smtClean="0"/>
              <a:t>День в году, 0–365 </a:t>
            </a:r>
            <a:endParaRPr lang="en-US" dirty="0" smtClean="0"/>
          </a:p>
          <a:p>
            <a:pPr marL="0">
              <a:buNone/>
            </a:pPr>
            <a:r>
              <a:rPr lang="en-US" dirty="0" err="1" smtClean="0"/>
              <a:t>int</a:t>
            </a:r>
            <a:r>
              <a:rPr lang="en-US" dirty="0" smtClean="0"/>
              <a:t> </a:t>
            </a:r>
            <a:r>
              <a:rPr lang="en-US" dirty="0" err="1" smtClean="0"/>
              <a:t>tm_isdst</a:t>
            </a:r>
            <a:r>
              <a:rPr lang="en-US" dirty="0" smtClean="0"/>
              <a:t>   </a:t>
            </a:r>
            <a:r>
              <a:rPr lang="ru-RU" dirty="0" smtClean="0"/>
              <a:t>Действующее летнее время</a:t>
            </a:r>
          </a:p>
          <a:p>
            <a:pPr marL="0">
              <a:buNone/>
            </a:pPr>
            <a:r>
              <a:rPr lang="en-GB" dirty="0" smtClean="0"/>
              <a:t>}</a:t>
            </a:r>
            <a:endParaRPr lang="ru-RU" dirty="0"/>
          </a:p>
        </p:txBody>
      </p:sp>
    </p:spTree>
    <p:extLst>
      <p:ext uri="{BB962C8B-B14F-4D97-AF65-F5344CB8AC3E}">
        <p14:creationId xmlns:p14="http://schemas.microsoft.com/office/powerpoint/2010/main" val="37773131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a:bodyPr>
          <a:lstStyle/>
          <a:p>
            <a:r>
              <a:rPr lang="ru-RU" sz="3600" dirty="0" smtClean="0"/>
              <a:t>Системные вызовы времени</a:t>
            </a:r>
            <a:endParaRPr lang="ru-RU" sz="3600" dirty="0"/>
          </a:p>
        </p:txBody>
      </p:sp>
      <p:sp>
        <p:nvSpPr>
          <p:cNvPr id="3" name="Содержимое 2"/>
          <p:cNvSpPr>
            <a:spLocks noGrp="1"/>
          </p:cNvSpPr>
          <p:nvPr>
            <p:ph idx="1"/>
          </p:nvPr>
        </p:nvSpPr>
        <p:spPr>
          <a:xfrm>
            <a:off x="395536" y="1052736"/>
            <a:ext cx="8229600" cy="5256584"/>
          </a:xfrm>
        </p:spPr>
        <p:txBody>
          <a:bodyPr>
            <a:normAutofit fontScale="70000" lnSpcReduction="20000"/>
          </a:bodyPr>
          <a:lstStyle/>
          <a:p>
            <a:pPr marL="0">
              <a:buNone/>
            </a:pPr>
            <a:r>
              <a:rPr lang="en-US" dirty="0" smtClean="0"/>
              <a:t>char *</a:t>
            </a:r>
            <a:r>
              <a:rPr lang="en-US" b="1" dirty="0" err="1" smtClean="0"/>
              <a:t>ctime</a:t>
            </a:r>
            <a:r>
              <a:rPr lang="en-US" dirty="0" smtClean="0"/>
              <a:t>(const </a:t>
            </a:r>
            <a:r>
              <a:rPr lang="en-US" dirty="0" err="1" smtClean="0"/>
              <a:t>time_t</a:t>
            </a:r>
            <a:r>
              <a:rPr lang="en-US" dirty="0" smtClean="0"/>
              <a:t> *</a:t>
            </a:r>
            <a:r>
              <a:rPr lang="en-US" dirty="0" err="1" smtClean="0"/>
              <a:t>timeval</a:t>
            </a:r>
            <a:r>
              <a:rPr lang="en-US" dirty="0" smtClean="0"/>
              <a:t>)</a:t>
            </a:r>
            <a:r>
              <a:rPr lang="ru-RU" dirty="0" smtClean="0"/>
              <a:t> - строковое представление даты и времени;</a:t>
            </a:r>
          </a:p>
          <a:p>
            <a:pPr marL="0">
              <a:buNone/>
            </a:pPr>
            <a:r>
              <a:rPr lang="en-US" dirty="0" err="1" smtClean="0"/>
              <a:t>size_t</a:t>
            </a:r>
            <a:r>
              <a:rPr lang="en-US" dirty="0" smtClean="0"/>
              <a:t> </a:t>
            </a:r>
            <a:r>
              <a:rPr lang="en-US" b="1" dirty="0" err="1" smtClean="0"/>
              <a:t>strftime</a:t>
            </a:r>
            <a:r>
              <a:rPr lang="en-US" dirty="0" smtClean="0"/>
              <a:t>(char *s, </a:t>
            </a:r>
            <a:r>
              <a:rPr lang="en-US" dirty="0" err="1" smtClean="0"/>
              <a:t>size_t</a:t>
            </a:r>
            <a:r>
              <a:rPr lang="en-US" dirty="0" smtClean="0"/>
              <a:t> </a:t>
            </a:r>
            <a:r>
              <a:rPr lang="en-US" dirty="0" err="1" smtClean="0"/>
              <a:t>maxsize</a:t>
            </a:r>
            <a:r>
              <a:rPr lang="en-US" dirty="0" smtClean="0"/>
              <a:t>, const char *format, </a:t>
            </a:r>
            <a:r>
              <a:rPr lang="en-US" dirty="0" err="1" smtClean="0"/>
              <a:t>struct</a:t>
            </a:r>
            <a:r>
              <a:rPr lang="en-US" dirty="0" smtClean="0"/>
              <a:t> tm *</a:t>
            </a:r>
            <a:r>
              <a:rPr lang="en-US" dirty="0" err="1" smtClean="0"/>
              <a:t>timeptr</a:t>
            </a:r>
            <a:r>
              <a:rPr lang="en-US" dirty="0" smtClean="0"/>
              <a:t>)</a:t>
            </a:r>
            <a:r>
              <a:rPr lang="ru-RU" dirty="0" smtClean="0"/>
              <a:t> – форматированное представление даты и времени;</a:t>
            </a:r>
          </a:p>
          <a:p>
            <a:pPr marL="0">
              <a:buNone/>
            </a:pPr>
            <a:r>
              <a:rPr lang="en-US" dirty="0" err="1" smtClean="0"/>
              <a:t>clock_t</a:t>
            </a:r>
            <a:r>
              <a:rPr lang="en-US" dirty="0" smtClean="0"/>
              <a:t> </a:t>
            </a:r>
            <a:r>
              <a:rPr lang="en-US" b="1" dirty="0" smtClean="0"/>
              <a:t>clock</a:t>
            </a:r>
            <a:r>
              <a:rPr lang="en-US" dirty="0" smtClean="0"/>
              <a:t> ()</a:t>
            </a:r>
            <a:r>
              <a:rPr lang="ru-RU" dirty="0" smtClean="0"/>
              <a:t> - количество временных тактов, прошедших с начала запуска программы ( в секундах </a:t>
            </a:r>
            <a:r>
              <a:rPr lang="en-US" dirty="0" smtClean="0"/>
              <a:t>clock ()</a:t>
            </a:r>
            <a:r>
              <a:rPr lang="ru-RU" dirty="0" smtClean="0"/>
              <a:t> </a:t>
            </a:r>
            <a:r>
              <a:rPr lang="en-US" dirty="0" smtClean="0"/>
              <a:t>/ CLOCKS_PER_SEC</a:t>
            </a:r>
            <a:r>
              <a:rPr lang="ru-RU" dirty="0" smtClean="0"/>
              <a:t>);</a:t>
            </a:r>
          </a:p>
          <a:p>
            <a:pPr marL="0">
              <a:buNone/>
            </a:pPr>
            <a:r>
              <a:rPr lang="en-US" dirty="0" err="1" smtClean="0"/>
              <a:t>clock_t</a:t>
            </a:r>
            <a:r>
              <a:rPr lang="en-US" dirty="0" smtClean="0"/>
              <a:t> times(</a:t>
            </a:r>
            <a:r>
              <a:rPr lang="en-US" dirty="0" err="1" smtClean="0"/>
              <a:t>struct</a:t>
            </a:r>
            <a:r>
              <a:rPr lang="en-US" dirty="0" smtClean="0"/>
              <a:t> </a:t>
            </a:r>
            <a:r>
              <a:rPr lang="en-US" dirty="0" err="1" smtClean="0"/>
              <a:t>tms</a:t>
            </a:r>
            <a:r>
              <a:rPr lang="en-US" dirty="0" smtClean="0"/>
              <a:t> *</a:t>
            </a:r>
            <a:r>
              <a:rPr lang="en-US" i="1" dirty="0" err="1" smtClean="0"/>
              <a:t>buf</a:t>
            </a:r>
            <a:r>
              <a:rPr lang="en-US" dirty="0" smtClean="0"/>
              <a:t>);   </a:t>
            </a:r>
          </a:p>
          <a:p>
            <a:pPr marL="0">
              <a:buNone/>
            </a:pPr>
            <a:r>
              <a:rPr lang="en-US" dirty="0" err="1" smtClean="0"/>
              <a:t>struct</a:t>
            </a:r>
            <a:r>
              <a:rPr lang="en-US" dirty="0" smtClean="0"/>
              <a:t> </a:t>
            </a:r>
            <a:r>
              <a:rPr lang="en-US" b="1" dirty="0" err="1" smtClean="0"/>
              <a:t>tms</a:t>
            </a:r>
            <a:r>
              <a:rPr lang="en-US" dirty="0" smtClean="0"/>
              <a:t> { </a:t>
            </a:r>
            <a:endParaRPr lang="ru-RU" dirty="0" smtClean="0"/>
          </a:p>
          <a:p>
            <a:pPr marL="0">
              <a:buNone/>
            </a:pPr>
            <a:r>
              <a:rPr lang="en-US" dirty="0" err="1" smtClean="0"/>
              <a:t>time_t</a:t>
            </a:r>
            <a:r>
              <a:rPr lang="en-US" dirty="0" smtClean="0"/>
              <a:t> </a:t>
            </a:r>
            <a:r>
              <a:rPr lang="en-US" dirty="0" err="1" smtClean="0"/>
              <a:t>tms_utime</a:t>
            </a:r>
            <a:r>
              <a:rPr lang="en-US" dirty="0" smtClean="0"/>
              <a:t>;  </a:t>
            </a:r>
            <a:r>
              <a:rPr lang="ru-RU" dirty="0" smtClean="0"/>
              <a:t>число тактов выполнения процесса в режиме задачи  </a:t>
            </a:r>
          </a:p>
          <a:p>
            <a:pPr marL="0">
              <a:buNone/>
            </a:pPr>
            <a:r>
              <a:rPr lang="en-US" dirty="0" err="1" smtClean="0"/>
              <a:t>time_t</a:t>
            </a:r>
            <a:r>
              <a:rPr lang="en-US" dirty="0" smtClean="0"/>
              <a:t> </a:t>
            </a:r>
            <a:r>
              <a:rPr lang="en-US" dirty="0" err="1" smtClean="0"/>
              <a:t>tms_stime</a:t>
            </a:r>
            <a:r>
              <a:rPr lang="en-US" dirty="0" smtClean="0"/>
              <a:t>;  </a:t>
            </a:r>
            <a:r>
              <a:rPr lang="ru-RU" dirty="0" smtClean="0"/>
              <a:t>число тактов выполнения процесса в режиме ядра  </a:t>
            </a:r>
          </a:p>
          <a:p>
            <a:pPr marL="0">
              <a:buNone/>
            </a:pPr>
            <a:r>
              <a:rPr lang="en-US" dirty="0" err="1" smtClean="0"/>
              <a:t>time_t</a:t>
            </a:r>
            <a:r>
              <a:rPr lang="en-US" dirty="0" smtClean="0"/>
              <a:t> </a:t>
            </a:r>
            <a:r>
              <a:rPr lang="en-US" dirty="0" err="1" smtClean="0"/>
              <a:t>tms_cutime</a:t>
            </a:r>
            <a:r>
              <a:rPr lang="en-US" dirty="0" smtClean="0"/>
              <a:t>;  </a:t>
            </a:r>
            <a:r>
              <a:rPr lang="ru-RU" dirty="0" smtClean="0"/>
              <a:t>число тактов выполнения потомков в режиме задачи </a:t>
            </a:r>
          </a:p>
          <a:p>
            <a:pPr marL="0">
              <a:buNone/>
            </a:pPr>
            <a:r>
              <a:rPr lang="en-US" dirty="0" err="1" smtClean="0"/>
              <a:t>time_t</a:t>
            </a:r>
            <a:r>
              <a:rPr lang="en-US" dirty="0" smtClean="0"/>
              <a:t> </a:t>
            </a:r>
            <a:r>
              <a:rPr lang="en-US" dirty="0" err="1" smtClean="0"/>
              <a:t>tms_cstime</a:t>
            </a:r>
            <a:r>
              <a:rPr lang="en-US" dirty="0" smtClean="0"/>
              <a:t>;  </a:t>
            </a:r>
            <a:r>
              <a:rPr lang="ru-RU" dirty="0" smtClean="0"/>
              <a:t>число тактов выполнения потомков в режиме ядра </a:t>
            </a:r>
          </a:p>
          <a:p>
            <a:pPr marL="0">
              <a:buNone/>
            </a:pPr>
            <a:r>
              <a:rPr lang="ru-RU" dirty="0" smtClean="0"/>
              <a:t> };</a:t>
            </a:r>
          </a:p>
          <a:p>
            <a:pPr marL="0">
              <a:buNone/>
            </a:pPr>
            <a:endParaRPr lang="ru-RU" dirty="0"/>
          </a:p>
        </p:txBody>
      </p:sp>
    </p:spTree>
    <p:extLst>
      <p:ext uri="{BB962C8B-B14F-4D97-AF65-F5344CB8AC3E}">
        <p14:creationId xmlns:p14="http://schemas.microsoft.com/office/powerpoint/2010/main" val="1218653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Рабочий стол </a:t>
            </a:r>
            <a:r>
              <a:rPr lang="en-US" dirty="0" err="1" smtClean="0"/>
              <a:t>Ubuntu</a:t>
            </a:r>
            <a:endParaRPr lang="ru-RU" dirty="0"/>
          </a:p>
        </p:txBody>
      </p:sp>
      <p:pic>
        <p:nvPicPr>
          <p:cNvPr id="1026" name="Picture 2" descr="&amp;Rcy;&amp;acy;&amp;bcy;&amp;ocy;&amp;chcy;&amp;icy;&amp;jcy; &amp;scy;&amp;tcy;&amp;ocy;&amp;lcy; Ubuntu Unity"/>
          <p:cNvPicPr>
            <a:picLocks noChangeAspect="1" noChangeArrowheads="1"/>
          </p:cNvPicPr>
          <p:nvPr/>
        </p:nvPicPr>
        <p:blipFill>
          <a:blip r:embed="rId2" cstate="print"/>
          <a:srcRect/>
          <a:stretch>
            <a:fillRect/>
          </a:stretch>
        </p:blipFill>
        <p:spPr bwMode="auto">
          <a:xfrm>
            <a:off x="251520" y="1268760"/>
            <a:ext cx="8572500" cy="5362576"/>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fontScale="90000"/>
          </a:bodyPr>
          <a:lstStyle/>
          <a:p>
            <a:r>
              <a:rPr lang="ru-RU" sz="4000" dirty="0" smtClean="0"/>
              <a:t>Программные интервальные таймеры</a:t>
            </a:r>
            <a:endParaRPr lang="ru-RU" sz="4000" dirty="0"/>
          </a:p>
        </p:txBody>
      </p:sp>
      <p:sp>
        <p:nvSpPr>
          <p:cNvPr id="3" name="Содержимое 2"/>
          <p:cNvSpPr>
            <a:spLocks noGrp="1"/>
          </p:cNvSpPr>
          <p:nvPr>
            <p:ph idx="1"/>
          </p:nvPr>
        </p:nvSpPr>
        <p:spPr>
          <a:xfrm>
            <a:off x="457200" y="1052736"/>
            <a:ext cx="8363272" cy="5073427"/>
          </a:xfrm>
        </p:spPr>
        <p:txBody>
          <a:bodyPr>
            <a:normAutofit fontScale="62500" lnSpcReduction="20000"/>
          </a:bodyPr>
          <a:lstStyle/>
          <a:p>
            <a:pPr>
              <a:buNone/>
            </a:pPr>
            <a:r>
              <a:rPr lang="ru-RU" sz="2600" dirty="0" smtClean="0"/>
              <a:t>Установка интервальных таймеров</a:t>
            </a:r>
          </a:p>
          <a:p>
            <a:pPr>
              <a:buNone/>
            </a:pPr>
            <a:r>
              <a:rPr lang="en-US" sz="2300" b="1" dirty="0" err="1" smtClean="0"/>
              <a:t>int</a:t>
            </a:r>
            <a:r>
              <a:rPr lang="en-US" sz="2300" b="1" dirty="0" smtClean="0"/>
              <a:t> </a:t>
            </a:r>
            <a:r>
              <a:rPr lang="en-US" sz="2300" b="1" dirty="0" err="1" smtClean="0"/>
              <a:t>setitimer</a:t>
            </a:r>
            <a:r>
              <a:rPr lang="en-US" sz="2300" b="1" dirty="0" smtClean="0"/>
              <a:t>(</a:t>
            </a:r>
            <a:r>
              <a:rPr lang="en-US" sz="2300" b="1" dirty="0" err="1" smtClean="0"/>
              <a:t>int</a:t>
            </a:r>
            <a:r>
              <a:rPr lang="en-US" sz="2300" dirty="0" smtClean="0"/>
              <a:t> </a:t>
            </a:r>
            <a:r>
              <a:rPr lang="en-US" sz="2300" i="1" dirty="0" smtClean="0"/>
              <a:t>which</a:t>
            </a:r>
            <a:r>
              <a:rPr lang="en-US" sz="2300" b="1" dirty="0" smtClean="0"/>
              <a:t>,</a:t>
            </a:r>
            <a:r>
              <a:rPr lang="en-US" sz="2300" dirty="0" smtClean="0"/>
              <a:t> </a:t>
            </a:r>
            <a:r>
              <a:rPr lang="en-US" sz="2300" b="1" dirty="0" smtClean="0"/>
              <a:t>const </a:t>
            </a:r>
            <a:r>
              <a:rPr lang="en-US" sz="2300" b="1" dirty="0" err="1" smtClean="0"/>
              <a:t>struct</a:t>
            </a:r>
            <a:r>
              <a:rPr lang="en-US" sz="2300" b="1" dirty="0" smtClean="0"/>
              <a:t> </a:t>
            </a:r>
            <a:r>
              <a:rPr lang="en-US" sz="2300" b="1" dirty="0" err="1" smtClean="0"/>
              <a:t>itimerval</a:t>
            </a:r>
            <a:r>
              <a:rPr lang="en-US" sz="2300" dirty="0" smtClean="0"/>
              <a:t> </a:t>
            </a:r>
            <a:r>
              <a:rPr lang="en-US" sz="2300" b="1" dirty="0" smtClean="0"/>
              <a:t>*</a:t>
            </a:r>
            <a:r>
              <a:rPr lang="en-US" sz="2300" i="1" dirty="0" smtClean="0"/>
              <a:t>value</a:t>
            </a:r>
            <a:r>
              <a:rPr lang="en-US" sz="2300" b="1" dirty="0" smtClean="0"/>
              <a:t>,</a:t>
            </a:r>
            <a:r>
              <a:rPr lang="en-US" sz="2300" dirty="0" smtClean="0"/>
              <a:t> </a:t>
            </a:r>
            <a:r>
              <a:rPr lang="en-US" sz="2300" b="1" dirty="0" err="1" smtClean="0"/>
              <a:t>struct</a:t>
            </a:r>
            <a:r>
              <a:rPr lang="en-US" sz="2300" b="1" dirty="0" smtClean="0"/>
              <a:t> </a:t>
            </a:r>
            <a:r>
              <a:rPr lang="en-US" sz="2300" b="1" dirty="0" err="1" smtClean="0"/>
              <a:t>itimerval</a:t>
            </a:r>
            <a:r>
              <a:rPr lang="en-US" sz="2300" dirty="0" smtClean="0"/>
              <a:t> </a:t>
            </a:r>
            <a:r>
              <a:rPr lang="en-US" sz="2300" b="1" dirty="0" smtClean="0"/>
              <a:t>*</a:t>
            </a:r>
            <a:r>
              <a:rPr lang="en-US" sz="2300" i="1" dirty="0" err="1" smtClean="0"/>
              <a:t>ovalue</a:t>
            </a:r>
            <a:r>
              <a:rPr lang="en-US" sz="2300" b="1" dirty="0" smtClean="0"/>
              <a:t>);</a:t>
            </a:r>
          </a:p>
          <a:p>
            <a:pPr>
              <a:buNone/>
            </a:pPr>
            <a:r>
              <a:rPr lang="ru-RU" sz="2000" b="1" dirty="0" smtClean="0"/>
              <a:t>                        </a:t>
            </a:r>
            <a:r>
              <a:rPr lang="en-US" sz="2000" b="1" dirty="0" smtClean="0"/>
              <a:t>ITIMER_REAL</a:t>
            </a:r>
            <a:r>
              <a:rPr lang="ru-RU" sz="2000" b="1" dirty="0" smtClean="0"/>
              <a:t>   </a:t>
            </a:r>
            <a:r>
              <a:rPr lang="ru-RU" sz="2000" dirty="0" smtClean="0"/>
              <a:t>подает сигнал </a:t>
            </a:r>
            <a:r>
              <a:rPr lang="ru-RU" sz="2000" b="1" dirty="0" smtClean="0"/>
              <a:t>SIGALRM</a:t>
            </a:r>
            <a:r>
              <a:rPr lang="ru-RU" sz="2000" dirty="0" smtClean="0"/>
              <a:t>, когда значение таймера становится равным 0,                       		      уменьшается постоянно</a:t>
            </a:r>
          </a:p>
          <a:p>
            <a:pPr>
              <a:buNone/>
            </a:pPr>
            <a:r>
              <a:rPr lang="en-US" sz="2600" i="1" dirty="0" smtClean="0"/>
              <a:t>which</a:t>
            </a:r>
            <a:r>
              <a:rPr lang="ru-RU" sz="2600" i="1" dirty="0" smtClean="0"/>
              <a:t>=</a:t>
            </a:r>
            <a:r>
              <a:rPr lang="en-US" sz="2000" b="1" dirty="0" smtClean="0"/>
              <a:t> </a:t>
            </a:r>
            <a:r>
              <a:rPr lang="ru-RU" sz="2000" b="1" dirty="0" smtClean="0"/>
              <a:t>       </a:t>
            </a:r>
            <a:r>
              <a:rPr lang="en-US" sz="2000" b="1" dirty="0" smtClean="0"/>
              <a:t>ITIMER_VIRTUAL</a:t>
            </a:r>
            <a:r>
              <a:rPr lang="ru-RU" sz="2000" b="1" dirty="0" smtClean="0"/>
              <a:t>   </a:t>
            </a:r>
            <a:r>
              <a:rPr lang="ru-RU" sz="2000" dirty="0" smtClean="0"/>
              <a:t>подает сигнал </a:t>
            </a:r>
            <a:r>
              <a:rPr lang="ru-RU" sz="2000" b="1" dirty="0" smtClean="0"/>
              <a:t>SIGVTALRM</a:t>
            </a:r>
            <a:r>
              <a:rPr lang="ru-RU" sz="2000" dirty="0" smtClean="0"/>
              <a:t>, когда значение таймера становится равным 0, 		             уменьшается во время работы программы процесса</a:t>
            </a:r>
          </a:p>
          <a:p>
            <a:pPr>
              <a:buNone/>
            </a:pPr>
            <a:r>
              <a:rPr lang="ru-RU" sz="2000" b="1" dirty="0" smtClean="0"/>
              <a:t>                        </a:t>
            </a:r>
            <a:r>
              <a:rPr lang="en-US" sz="2000" b="1" dirty="0" smtClean="0"/>
              <a:t>ITIMER_PROF</a:t>
            </a:r>
            <a:r>
              <a:rPr lang="ru-RU" sz="2000" b="1" dirty="0" smtClean="0"/>
              <a:t> </a:t>
            </a:r>
            <a:r>
              <a:rPr lang="ru-RU" sz="2000" dirty="0" smtClean="0"/>
              <a:t>подает сигнал</a:t>
            </a:r>
            <a:r>
              <a:rPr lang="ru-RU" sz="2000" b="1" dirty="0" smtClean="0"/>
              <a:t> </a:t>
            </a:r>
            <a:r>
              <a:rPr lang="en-US" sz="2000" b="1" dirty="0" smtClean="0"/>
              <a:t>SIGPROF</a:t>
            </a:r>
            <a:r>
              <a:rPr lang="ru-RU" sz="2000" dirty="0" smtClean="0"/>
              <a:t>, когда значение таймера становится равным 0, </a:t>
            </a:r>
          </a:p>
          <a:p>
            <a:pPr>
              <a:buNone/>
            </a:pPr>
            <a:r>
              <a:rPr lang="ru-RU" sz="2000" dirty="0" smtClean="0"/>
              <a:t>			    уменьшается во время работы программы и ядра</a:t>
            </a:r>
          </a:p>
          <a:p>
            <a:pPr>
              <a:buNone/>
            </a:pPr>
            <a:endParaRPr lang="en-US" sz="2600" dirty="0" smtClean="0"/>
          </a:p>
          <a:p>
            <a:pPr>
              <a:buNone/>
            </a:pPr>
            <a:r>
              <a:rPr lang="en-US" sz="2600" dirty="0" err="1" smtClean="0"/>
              <a:t>struct</a:t>
            </a:r>
            <a:r>
              <a:rPr lang="en-US" sz="2600" dirty="0" smtClean="0"/>
              <a:t> </a:t>
            </a:r>
            <a:r>
              <a:rPr lang="ru-RU" sz="2600" dirty="0" smtClean="0"/>
              <a:t> </a:t>
            </a:r>
            <a:r>
              <a:rPr lang="en-US" sz="2600" dirty="0" err="1" smtClean="0"/>
              <a:t>itimerval</a:t>
            </a:r>
            <a:r>
              <a:rPr lang="en-US" sz="2600" dirty="0" smtClean="0"/>
              <a:t> { </a:t>
            </a:r>
            <a:endParaRPr lang="ru-RU" sz="2600" dirty="0" smtClean="0"/>
          </a:p>
          <a:p>
            <a:pPr>
              <a:buNone/>
            </a:pPr>
            <a:r>
              <a:rPr lang="en-US" sz="2600" dirty="0" err="1" smtClean="0"/>
              <a:t>struct</a:t>
            </a:r>
            <a:r>
              <a:rPr lang="en-US" sz="2600" dirty="0" smtClean="0"/>
              <a:t> </a:t>
            </a:r>
            <a:r>
              <a:rPr lang="ru-RU" sz="2600" dirty="0" smtClean="0"/>
              <a:t> </a:t>
            </a:r>
            <a:r>
              <a:rPr lang="en-US" sz="2600" dirty="0" err="1" smtClean="0"/>
              <a:t>timeval</a:t>
            </a:r>
            <a:r>
              <a:rPr lang="en-US" sz="2600" dirty="0" smtClean="0"/>
              <a:t> </a:t>
            </a:r>
            <a:r>
              <a:rPr lang="en-US" sz="2600" dirty="0" err="1" smtClean="0"/>
              <a:t>it_interval</a:t>
            </a:r>
            <a:r>
              <a:rPr lang="en-US" sz="2600" dirty="0" smtClean="0"/>
              <a:t>;  </a:t>
            </a:r>
            <a:r>
              <a:rPr lang="ru-RU" sz="2600" dirty="0" smtClean="0"/>
              <a:t>следующее значение  таймера</a:t>
            </a:r>
          </a:p>
          <a:p>
            <a:pPr>
              <a:buNone/>
            </a:pPr>
            <a:r>
              <a:rPr lang="en-US" sz="2600" dirty="0" err="1" smtClean="0"/>
              <a:t>struct</a:t>
            </a:r>
            <a:r>
              <a:rPr lang="en-US" sz="2600" dirty="0" smtClean="0"/>
              <a:t> </a:t>
            </a:r>
            <a:r>
              <a:rPr lang="ru-RU" sz="2600" dirty="0" smtClean="0"/>
              <a:t> </a:t>
            </a:r>
            <a:r>
              <a:rPr lang="en-US" sz="2600" dirty="0" err="1" smtClean="0"/>
              <a:t>timeval</a:t>
            </a:r>
            <a:r>
              <a:rPr lang="en-US" sz="2600" dirty="0" smtClean="0"/>
              <a:t> </a:t>
            </a:r>
            <a:r>
              <a:rPr lang="en-US" sz="2600" dirty="0" err="1" smtClean="0"/>
              <a:t>it_value</a:t>
            </a:r>
            <a:r>
              <a:rPr lang="en-US" sz="2600" dirty="0" smtClean="0"/>
              <a:t>;  </a:t>
            </a:r>
            <a:r>
              <a:rPr lang="ru-RU" sz="2600" dirty="0" smtClean="0"/>
              <a:t>текущее значение таймера</a:t>
            </a:r>
          </a:p>
          <a:p>
            <a:pPr>
              <a:buNone/>
            </a:pPr>
            <a:r>
              <a:rPr lang="ru-RU" sz="2600" dirty="0" smtClean="0"/>
              <a:t> }; </a:t>
            </a:r>
          </a:p>
          <a:p>
            <a:pPr>
              <a:buNone/>
            </a:pPr>
            <a:r>
              <a:rPr lang="en-US" sz="2600" dirty="0" err="1" smtClean="0"/>
              <a:t>struct</a:t>
            </a:r>
            <a:r>
              <a:rPr lang="en-US" sz="2600" dirty="0" smtClean="0"/>
              <a:t> </a:t>
            </a:r>
            <a:r>
              <a:rPr lang="ru-RU" sz="2600" dirty="0" smtClean="0"/>
              <a:t> </a:t>
            </a:r>
            <a:r>
              <a:rPr lang="en-US" sz="2600" dirty="0" err="1" smtClean="0"/>
              <a:t>timeval</a:t>
            </a:r>
            <a:r>
              <a:rPr lang="en-US" sz="2600" dirty="0" smtClean="0"/>
              <a:t> { </a:t>
            </a:r>
            <a:endParaRPr lang="ru-RU" sz="2600" dirty="0" smtClean="0"/>
          </a:p>
          <a:p>
            <a:pPr>
              <a:buNone/>
            </a:pPr>
            <a:r>
              <a:rPr lang="en-US" sz="2600" dirty="0" smtClean="0"/>
              <a:t>long</a:t>
            </a:r>
            <a:r>
              <a:rPr lang="ru-RU" sz="2600" dirty="0" smtClean="0"/>
              <a:t> </a:t>
            </a:r>
            <a:r>
              <a:rPr lang="en-US" sz="2600" dirty="0" err="1" smtClean="0"/>
              <a:t>tv_sec</a:t>
            </a:r>
            <a:r>
              <a:rPr lang="en-US" sz="2600" dirty="0" smtClean="0"/>
              <a:t>; </a:t>
            </a:r>
            <a:r>
              <a:rPr lang="ru-RU" sz="2600" dirty="0" smtClean="0"/>
              <a:t>секунды </a:t>
            </a:r>
            <a:endParaRPr lang="en-US" sz="2600" dirty="0" smtClean="0"/>
          </a:p>
          <a:p>
            <a:pPr>
              <a:buNone/>
            </a:pPr>
            <a:r>
              <a:rPr lang="en-US" sz="2600" dirty="0" smtClean="0"/>
              <a:t>long</a:t>
            </a:r>
            <a:r>
              <a:rPr lang="ru-RU" sz="2600" dirty="0" smtClean="0"/>
              <a:t> </a:t>
            </a:r>
            <a:r>
              <a:rPr lang="en-US" sz="2600" dirty="0" err="1" smtClean="0"/>
              <a:t>tv_usec</a:t>
            </a:r>
            <a:r>
              <a:rPr lang="en-US" sz="2600" dirty="0" smtClean="0"/>
              <a:t>; </a:t>
            </a:r>
            <a:r>
              <a:rPr lang="ru-RU" sz="2600" dirty="0" smtClean="0"/>
              <a:t>микросекунды</a:t>
            </a:r>
            <a:endParaRPr lang="en-US" sz="2600" dirty="0" smtClean="0"/>
          </a:p>
          <a:p>
            <a:pPr>
              <a:buNone/>
            </a:pPr>
            <a:r>
              <a:rPr lang="ru-RU" sz="2600" dirty="0" smtClean="0"/>
              <a:t> };</a:t>
            </a:r>
          </a:p>
          <a:p>
            <a:pPr>
              <a:buNone/>
            </a:pPr>
            <a:r>
              <a:rPr lang="ru-RU" sz="2600" dirty="0" smtClean="0"/>
              <a:t>Значения таймеров уменьшаются от величины </a:t>
            </a:r>
            <a:r>
              <a:rPr lang="ru-RU" sz="2600" i="1" dirty="0" err="1" smtClean="0"/>
              <a:t>it_value</a:t>
            </a:r>
            <a:r>
              <a:rPr lang="ru-RU" sz="2600" dirty="0" smtClean="0"/>
              <a:t> до нуля, подается сигнал, и значения вновь устанавливаются равными </a:t>
            </a:r>
            <a:r>
              <a:rPr lang="ru-RU" sz="2600" i="1" dirty="0" err="1" smtClean="0"/>
              <a:t>it_interval</a:t>
            </a:r>
            <a:r>
              <a:rPr lang="ru-RU" sz="2600" dirty="0" smtClean="0"/>
              <a:t>. </a:t>
            </a:r>
          </a:p>
          <a:p>
            <a:pPr>
              <a:buNone/>
            </a:pPr>
            <a:endParaRPr lang="ru-RU" sz="2600" dirty="0" smtClean="0"/>
          </a:p>
          <a:p>
            <a:pPr>
              <a:buNone/>
            </a:pPr>
            <a:r>
              <a:rPr lang="ru-RU" sz="2600" dirty="0" smtClean="0"/>
              <a:t>Посылка процессу сигнала </a:t>
            </a:r>
            <a:r>
              <a:rPr lang="en-US" sz="2600" dirty="0" smtClean="0"/>
              <a:t>SIGALRM </a:t>
            </a:r>
            <a:r>
              <a:rPr lang="ru-RU" sz="2600" dirty="0" smtClean="0"/>
              <a:t>через </a:t>
            </a:r>
            <a:r>
              <a:rPr lang="en-US" sz="2600" i="1" dirty="0" smtClean="0"/>
              <a:t>seconds</a:t>
            </a:r>
            <a:r>
              <a:rPr lang="en-US" sz="2600" dirty="0" smtClean="0"/>
              <a:t> </a:t>
            </a:r>
            <a:r>
              <a:rPr lang="ru-RU" sz="2600" dirty="0" smtClean="0"/>
              <a:t>секунд</a:t>
            </a:r>
          </a:p>
          <a:p>
            <a:pPr>
              <a:buNone/>
            </a:pPr>
            <a:r>
              <a:rPr lang="en-US" sz="2600" dirty="0" smtClean="0"/>
              <a:t>unsigned </a:t>
            </a:r>
            <a:r>
              <a:rPr lang="en-US" sz="2600" dirty="0" err="1" smtClean="0"/>
              <a:t>int</a:t>
            </a:r>
            <a:r>
              <a:rPr lang="ru-RU" sz="2600" dirty="0" smtClean="0"/>
              <a:t> </a:t>
            </a:r>
            <a:r>
              <a:rPr lang="en-US" sz="2600" dirty="0" smtClean="0"/>
              <a:t> alarm(unsigned </a:t>
            </a:r>
            <a:r>
              <a:rPr lang="en-US" sz="2600" dirty="0" err="1" smtClean="0"/>
              <a:t>int</a:t>
            </a:r>
            <a:r>
              <a:rPr lang="en-US" sz="2600" dirty="0" smtClean="0"/>
              <a:t> </a:t>
            </a:r>
            <a:r>
              <a:rPr lang="ru-RU" sz="2600" dirty="0" smtClean="0"/>
              <a:t> </a:t>
            </a:r>
            <a:r>
              <a:rPr lang="en-US" sz="2600" i="1" dirty="0" smtClean="0"/>
              <a:t>seconds</a:t>
            </a:r>
            <a:r>
              <a:rPr lang="en-US" sz="2600" dirty="0" smtClean="0"/>
              <a:t>);</a:t>
            </a:r>
            <a:endParaRPr lang="ru-RU" sz="2600" dirty="0" smtClean="0"/>
          </a:p>
          <a:p>
            <a:pPr>
              <a:buNone/>
            </a:pPr>
            <a:endParaRPr lang="ru-RU" dirty="0"/>
          </a:p>
        </p:txBody>
      </p:sp>
      <p:sp>
        <p:nvSpPr>
          <p:cNvPr id="4" name="Левая фигурная скобка 3"/>
          <p:cNvSpPr/>
          <p:nvPr/>
        </p:nvSpPr>
        <p:spPr>
          <a:xfrm>
            <a:off x="1259632" y="1628800"/>
            <a:ext cx="288032" cy="10081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4258435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634082"/>
          </a:xfrm>
        </p:spPr>
        <p:txBody>
          <a:bodyPr>
            <a:noAutofit/>
          </a:bodyPr>
          <a:lstStyle/>
          <a:p>
            <a:r>
              <a:rPr lang="ru-RU" sz="2400" dirty="0" smtClean="0"/>
              <a:t>Запуск периодических процессов с помощью интервальных таймеров</a:t>
            </a:r>
            <a:endParaRPr lang="ru-RU" sz="2400" dirty="0"/>
          </a:p>
        </p:txBody>
      </p:sp>
      <p:sp>
        <p:nvSpPr>
          <p:cNvPr id="3" name="Содержимое 2"/>
          <p:cNvSpPr>
            <a:spLocks noGrp="1"/>
          </p:cNvSpPr>
          <p:nvPr>
            <p:ph idx="1"/>
          </p:nvPr>
        </p:nvSpPr>
        <p:spPr>
          <a:xfrm>
            <a:off x="457200" y="836712"/>
            <a:ext cx="8229600" cy="5904656"/>
          </a:xfrm>
        </p:spPr>
        <p:txBody>
          <a:bodyPr>
            <a:normAutofit fontScale="55000" lnSpcReduction="20000"/>
          </a:bodyPr>
          <a:lstStyle/>
          <a:p>
            <a:pPr hangingPunct="0">
              <a:buNone/>
            </a:pPr>
            <a:r>
              <a:rPr lang="en-US" b="1" dirty="0" smtClean="0"/>
              <a:t>#include &lt;sys/</a:t>
            </a:r>
            <a:r>
              <a:rPr lang="en-US" b="1" dirty="0" err="1" smtClean="0"/>
              <a:t>time.h</a:t>
            </a:r>
            <a:r>
              <a:rPr lang="en-US" b="1" dirty="0" smtClean="0"/>
              <a:t>&gt;</a:t>
            </a:r>
            <a:endParaRPr lang="ru-RU" dirty="0" smtClean="0"/>
          </a:p>
          <a:p>
            <a:pPr hangingPunct="0">
              <a:buNone/>
            </a:pPr>
            <a:r>
              <a:rPr lang="en-US" b="1" dirty="0" smtClean="0"/>
              <a:t>#include &lt;</a:t>
            </a:r>
            <a:r>
              <a:rPr lang="en-US" b="1" dirty="0" err="1" smtClean="0"/>
              <a:t>signal.h</a:t>
            </a:r>
            <a:r>
              <a:rPr lang="en-US" b="1" dirty="0" smtClean="0"/>
              <a:t>&gt;</a:t>
            </a:r>
            <a:endParaRPr lang="ru-RU" dirty="0" smtClean="0"/>
          </a:p>
          <a:p>
            <a:pPr hangingPunct="0">
              <a:buNone/>
            </a:pPr>
            <a:r>
              <a:rPr lang="ru-RU" b="1" dirty="0" err="1" smtClean="0"/>
              <a:t>void</a:t>
            </a:r>
            <a:r>
              <a:rPr lang="ru-RU" b="1" dirty="0" smtClean="0"/>
              <a:t> F( ) </a:t>
            </a:r>
            <a:endParaRPr lang="ru-RU" dirty="0" smtClean="0"/>
          </a:p>
          <a:p>
            <a:pPr hangingPunct="0">
              <a:buNone/>
            </a:pPr>
            <a:r>
              <a:rPr lang="ru-RU" b="1" dirty="0" smtClean="0"/>
              <a:t>{ </a:t>
            </a:r>
            <a:r>
              <a:rPr lang="ru-RU" dirty="0" smtClean="0"/>
              <a:t>/* функция, которая периодически запускается*/</a:t>
            </a:r>
          </a:p>
          <a:p>
            <a:pPr hangingPunct="0">
              <a:buNone/>
            </a:pPr>
            <a:r>
              <a:rPr lang="en-US" b="1" dirty="0" smtClean="0"/>
              <a:t>}</a:t>
            </a:r>
            <a:endParaRPr lang="ru-RU" dirty="0" smtClean="0"/>
          </a:p>
          <a:p>
            <a:pPr hangingPunct="0">
              <a:buNone/>
            </a:pPr>
            <a:r>
              <a:rPr lang="en-US" b="1" dirty="0" smtClean="0"/>
              <a:t>main()</a:t>
            </a:r>
            <a:endParaRPr lang="ru-RU" dirty="0" smtClean="0"/>
          </a:p>
          <a:p>
            <a:pPr hangingPunct="0">
              <a:buNone/>
            </a:pPr>
            <a:r>
              <a:rPr lang="en-US" b="1" dirty="0" smtClean="0"/>
              <a:t>{ </a:t>
            </a:r>
            <a:r>
              <a:rPr lang="en-US" b="1" dirty="0" err="1" smtClean="0"/>
              <a:t>struct</a:t>
            </a:r>
            <a:r>
              <a:rPr lang="en-US" b="1" dirty="0" smtClean="0"/>
              <a:t> </a:t>
            </a:r>
            <a:r>
              <a:rPr lang="en-US" b="1" dirty="0" err="1" smtClean="0"/>
              <a:t>itimerval</a:t>
            </a:r>
            <a:r>
              <a:rPr lang="en-US" b="1" dirty="0" smtClean="0"/>
              <a:t>  A,B;</a:t>
            </a:r>
            <a:endParaRPr lang="ru-RU" dirty="0" smtClean="0"/>
          </a:p>
          <a:p>
            <a:pPr hangingPunct="0">
              <a:buNone/>
            </a:pPr>
            <a:r>
              <a:rPr lang="en-US" b="1" dirty="0" smtClean="0"/>
              <a:t>   </a:t>
            </a:r>
            <a:r>
              <a:rPr lang="en-US" b="1" dirty="0" err="1" smtClean="0"/>
              <a:t>struct</a:t>
            </a:r>
            <a:r>
              <a:rPr lang="en-US" b="1" dirty="0" smtClean="0"/>
              <a:t> </a:t>
            </a:r>
            <a:r>
              <a:rPr lang="en-US" b="1" dirty="0" err="1" smtClean="0"/>
              <a:t>sigaction</a:t>
            </a:r>
            <a:r>
              <a:rPr lang="en-US" b="1" dirty="0" smtClean="0"/>
              <a:t> act;</a:t>
            </a:r>
            <a:endParaRPr lang="ru-RU" dirty="0" smtClean="0"/>
          </a:p>
          <a:p>
            <a:pPr hangingPunct="0">
              <a:buNone/>
            </a:pPr>
            <a:r>
              <a:rPr lang="en-US" dirty="0" smtClean="0"/>
              <a:t>    /* </a:t>
            </a:r>
            <a:r>
              <a:rPr lang="ru-RU" dirty="0" smtClean="0"/>
              <a:t>установка реакции на сигнал</a:t>
            </a:r>
            <a:r>
              <a:rPr lang="en-US" dirty="0" smtClean="0"/>
              <a:t> SIGALRM*/</a:t>
            </a:r>
            <a:endParaRPr lang="ru-RU" dirty="0" smtClean="0"/>
          </a:p>
          <a:p>
            <a:pPr hangingPunct="0">
              <a:buNone/>
            </a:pPr>
            <a:r>
              <a:rPr lang="en-US" b="1" dirty="0" smtClean="0"/>
              <a:t>	   </a:t>
            </a:r>
            <a:r>
              <a:rPr lang="en-US" b="1" dirty="0" err="1" smtClean="0"/>
              <a:t>act.sa_handler</a:t>
            </a:r>
            <a:r>
              <a:rPr lang="en-US" b="1" dirty="0" smtClean="0"/>
              <a:t>=F; </a:t>
            </a:r>
            <a:endParaRPr lang="ru-RU" dirty="0" smtClean="0"/>
          </a:p>
          <a:p>
            <a:pPr hangingPunct="0">
              <a:buNone/>
            </a:pPr>
            <a:r>
              <a:rPr lang="en-US" b="1" dirty="0" smtClean="0"/>
              <a:t>      </a:t>
            </a:r>
            <a:r>
              <a:rPr lang="en-US" b="1" dirty="0" err="1" smtClean="0"/>
              <a:t>sigemptyset</a:t>
            </a:r>
            <a:r>
              <a:rPr lang="ru-RU" b="1" dirty="0" smtClean="0"/>
              <a:t>(</a:t>
            </a:r>
            <a:r>
              <a:rPr lang="en-GB" b="1" dirty="0" smtClean="0"/>
              <a:t>&amp;</a:t>
            </a:r>
            <a:r>
              <a:rPr lang="en-US" b="1" dirty="0" err="1" smtClean="0"/>
              <a:t>act.sa_mask</a:t>
            </a:r>
            <a:r>
              <a:rPr lang="ru-RU" b="1" dirty="0" smtClean="0"/>
              <a:t>)</a:t>
            </a:r>
            <a:r>
              <a:rPr lang="en-US" b="1" dirty="0" smtClean="0"/>
              <a:t>;</a:t>
            </a:r>
            <a:endParaRPr lang="ru-RU" b="1" dirty="0" smtClean="0"/>
          </a:p>
          <a:p>
            <a:pPr hangingPunct="0">
              <a:buNone/>
            </a:pPr>
            <a:r>
              <a:rPr lang="en-US" b="1" dirty="0" smtClean="0"/>
              <a:t>	   </a:t>
            </a:r>
            <a:r>
              <a:rPr lang="en-US" b="1" dirty="0" err="1" smtClean="0"/>
              <a:t>act.sa_flags</a:t>
            </a:r>
            <a:r>
              <a:rPr lang="en-US" b="1" dirty="0" smtClean="0"/>
              <a:t>=0;</a:t>
            </a:r>
            <a:endParaRPr lang="ru-RU" b="1" dirty="0" smtClean="0"/>
          </a:p>
          <a:p>
            <a:pPr hangingPunct="0">
              <a:buNone/>
            </a:pPr>
            <a:r>
              <a:rPr lang="en-US" b="1" dirty="0" smtClean="0"/>
              <a:t>  </a:t>
            </a:r>
            <a:r>
              <a:rPr lang="ru-RU" b="1" dirty="0" err="1" smtClean="0"/>
              <a:t>sigaction</a:t>
            </a:r>
            <a:r>
              <a:rPr lang="ru-RU" b="1" dirty="0" smtClean="0"/>
              <a:t>(SIGALRM,&amp;act,0);</a:t>
            </a:r>
            <a:endParaRPr lang="ru-RU" dirty="0" smtClean="0"/>
          </a:p>
          <a:p>
            <a:pPr hangingPunct="0">
              <a:buNone/>
            </a:pPr>
            <a:r>
              <a:rPr lang="ru-RU" dirty="0" smtClean="0"/>
              <a:t>  /* установка периода перезапуска программы*/</a:t>
            </a:r>
          </a:p>
          <a:p>
            <a:pPr hangingPunct="0">
              <a:buNone/>
            </a:pPr>
            <a:r>
              <a:rPr lang="ru-RU" b="1" dirty="0" smtClean="0"/>
              <a:t> </a:t>
            </a:r>
            <a:r>
              <a:rPr lang="en-US" b="1" dirty="0" err="1" smtClean="0"/>
              <a:t>A.it_interval.tv_sec</a:t>
            </a:r>
            <a:r>
              <a:rPr lang="en-US" b="1" dirty="0" smtClean="0"/>
              <a:t>=0;</a:t>
            </a:r>
            <a:endParaRPr lang="ru-RU" dirty="0" smtClean="0"/>
          </a:p>
          <a:p>
            <a:pPr hangingPunct="0">
              <a:buNone/>
            </a:pPr>
            <a:r>
              <a:rPr lang="en-US" b="1" dirty="0" smtClean="0"/>
              <a:t> </a:t>
            </a:r>
            <a:r>
              <a:rPr lang="en-US" b="1" dirty="0" err="1" smtClean="0"/>
              <a:t>A.it_interval.tv_usec</a:t>
            </a:r>
            <a:r>
              <a:rPr lang="en-US" b="1" dirty="0" smtClean="0"/>
              <a:t>=100000;</a:t>
            </a:r>
            <a:r>
              <a:rPr lang="ru-RU" b="1" dirty="0" smtClean="0"/>
              <a:t> </a:t>
            </a:r>
            <a:r>
              <a:rPr lang="en-US" b="1" dirty="0" smtClean="0"/>
              <a:t>// </a:t>
            </a:r>
            <a:r>
              <a:rPr lang="ru-RU" b="1" dirty="0" smtClean="0"/>
              <a:t>период перезапуска 100 мс</a:t>
            </a:r>
            <a:endParaRPr lang="ru-RU" dirty="0" smtClean="0"/>
          </a:p>
          <a:p>
            <a:pPr hangingPunct="0">
              <a:buNone/>
            </a:pPr>
            <a:r>
              <a:rPr lang="en-US" b="1" dirty="0" smtClean="0"/>
              <a:t> </a:t>
            </a:r>
            <a:r>
              <a:rPr lang="en-US" b="1" dirty="0" err="1" smtClean="0"/>
              <a:t>A.it_value.tv_usec</a:t>
            </a:r>
            <a:r>
              <a:rPr lang="en-US" b="1" dirty="0" smtClean="0"/>
              <a:t>=0;</a:t>
            </a:r>
            <a:endParaRPr lang="ru-RU" dirty="0" smtClean="0"/>
          </a:p>
          <a:p>
            <a:pPr hangingPunct="0">
              <a:buNone/>
            </a:pPr>
            <a:r>
              <a:rPr lang="en-US" b="1" dirty="0" smtClean="0"/>
              <a:t> </a:t>
            </a:r>
            <a:r>
              <a:rPr lang="en-US" b="1" dirty="0" err="1" smtClean="0"/>
              <a:t>A.it_value.tv_sec</a:t>
            </a:r>
            <a:r>
              <a:rPr lang="en-US" b="1" dirty="0" smtClean="0"/>
              <a:t>=2;</a:t>
            </a:r>
            <a:r>
              <a:rPr lang="ru-RU" b="1" dirty="0" smtClean="0"/>
              <a:t> </a:t>
            </a:r>
            <a:r>
              <a:rPr lang="en-US" b="1" dirty="0" smtClean="0"/>
              <a:t>// </a:t>
            </a:r>
            <a:r>
              <a:rPr lang="ru-RU" b="1" dirty="0" smtClean="0"/>
              <a:t>первый запуск через 2 сек</a:t>
            </a:r>
            <a:endParaRPr lang="ru-RU" dirty="0" smtClean="0"/>
          </a:p>
          <a:p>
            <a:pPr hangingPunct="0">
              <a:buNone/>
            </a:pPr>
            <a:r>
              <a:rPr lang="en-US" b="1" dirty="0" smtClean="0"/>
              <a:t> </a:t>
            </a:r>
            <a:r>
              <a:rPr lang="en-US" b="1" dirty="0" err="1" smtClean="0"/>
              <a:t>setitimer</a:t>
            </a:r>
            <a:r>
              <a:rPr lang="en-US" b="1" dirty="0" smtClean="0"/>
              <a:t>(ITIMER_REAL, &amp;A,  &amp;B);</a:t>
            </a:r>
            <a:endParaRPr lang="ru-RU" dirty="0" smtClean="0"/>
          </a:p>
          <a:p>
            <a:pPr hangingPunct="0">
              <a:buNone/>
            </a:pPr>
            <a:r>
              <a:rPr lang="en-US" b="1" dirty="0" smtClean="0"/>
              <a:t> </a:t>
            </a:r>
            <a:r>
              <a:rPr lang="ru-RU" b="1" dirty="0" err="1" smtClean="0"/>
              <a:t>for</a:t>
            </a:r>
            <a:r>
              <a:rPr lang="ru-RU" b="1" dirty="0" smtClean="0"/>
              <a:t> (;;) </a:t>
            </a:r>
            <a:r>
              <a:rPr lang="ru-RU" b="1" dirty="0" err="1" smtClean="0"/>
              <a:t>pause</a:t>
            </a:r>
            <a:r>
              <a:rPr lang="ru-RU" b="1" dirty="0" smtClean="0"/>
              <a:t>(); </a:t>
            </a:r>
            <a:r>
              <a:rPr lang="ru-RU" dirty="0" smtClean="0"/>
              <a:t>/* бесконечный цикл ожидания  сигнала SIGALRM*/</a:t>
            </a:r>
          </a:p>
          <a:p>
            <a:pPr hangingPunct="0">
              <a:buNone/>
            </a:pPr>
            <a:r>
              <a:rPr lang="ru-RU" b="1" dirty="0" smtClean="0"/>
              <a:t> }</a:t>
            </a:r>
            <a:endParaRPr lang="ru-RU" dirty="0" smtClean="0"/>
          </a:p>
          <a:p>
            <a:pPr>
              <a:buNone/>
            </a:pPr>
            <a:endParaRPr lang="ru-RU" dirty="0"/>
          </a:p>
        </p:txBody>
      </p:sp>
    </p:spTree>
    <p:extLst>
      <p:ext uri="{BB962C8B-B14F-4D97-AF65-F5344CB8AC3E}">
        <p14:creationId xmlns:p14="http://schemas.microsoft.com/office/powerpoint/2010/main" val="1859065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200" dirty="0" smtClean="0"/>
              <a:t>Запуск периодических процессов с помощью сервиса </a:t>
            </a:r>
            <a:r>
              <a:rPr lang="en-US" sz="3200" dirty="0" smtClean="0"/>
              <a:t>CRON</a:t>
            </a:r>
            <a:endParaRPr lang="ru-RU" sz="3200" dirty="0"/>
          </a:p>
        </p:txBody>
      </p:sp>
      <p:sp>
        <p:nvSpPr>
          <p:cNvPr id="3" name="Содержимое 2"/>
          <p:cNvSpPr>
            <a:spLocks noGrp="1"/>
          </p:cNvSpPr>
          <p:nvPr>
            <p:ph idx="1"/>
          </p:nvPr>
        </p:nvSpPr>
        <p:spPr/>
        <p:txBody>
          <a:bodyPr>
            <a:normAutofit fontScale="77500" lnSpcReduction="20000"/>
          </a:bodyPr>
          <a:lstStyle/>
          <a:p>
            <a:pPr>
              <a:buNone/>
            </a:pPr>
            <a:r>
              <a:rPr lang="ru-RU" b="1" dirty="0" smtClean="0"/>
              <a:t>Демон </a:t>
            </a:r>
            <a:r>
              <a:rPr lang="ru-RU" b="1" dirty="0" err="1" smtClean="0"/>
              <a:t>cron</a:t>
            </a:r>
            <a:r>
              <a:rPr lang="ru-RU" dirty="0" smtClean="0"/>
              <a:t> запускается процессом </a:t>
            </a:r>
            <a:r>
              <a:rPr lang="ru-RU" dirty="0" err="1" smtClean="0"/>
              <a:t>init</a:t>
            </a:r>
            <a:r>
              <a:rPr lang="ru-RU" dirty="0" smtClean="0"/>
              <a:t> в момент запуска системы. После запуска, он</a:t>
            </a:r>
            <a:r>
              <a:rPr lang="ru-RU" b="1" dirty="0" smtClean="0"/>
              <a:t> </a:t>
            </a:r>
            <a:r>
              <a:rPr lang="ru-RU" dirty="0" smtClean="0"/>
              <a:t>ежеминутно просматривает файл </a:t>
            </a:r>
            <a:r>
              <a:rPr lang="ru-RU" i="1" dirty="0" smtClean="0"/>
              <a:t>/</a:t>
            </a:r>
            <a:r>
              <a:rPr lang="ru-RU" i="1" dirty="0" err="1" smtClean="0"/>
              <a:t>etc</a:t>
            </a:r>
            <a:r>
              <a:rPr lang="ru-RU" i="1" dirty="0" smtClean="0"/>
              <a:t>/</a:t>
            </a:r>
            <a:r>
              <a:rPr lang="ru-RU" i="1" dirty="0" err="1" smtClean="0"/>
              <a:t>crontab</a:t>
            </a:r>
            <a:r>
              <a:rPr lang="ru-RU" dirty="0" smtClean="0"/>
              <a:t>, каталог</a:t>
            </a:r>
            <a:r>
              <a:rPr lang="ru-RU" i="1" dirty="0" smtClean="0"/>
              <a:t> /</a:t>
            </a:r>
            <a:r>
              <a:rPr lang="ru-RU" i="1" dirty="0" err="1" smtClean="0"/>
              <a:t>etc</a:t>
            </a:r>
            <a:r>
              <a:rPr lang="ru-RU" i="1" dirty="0" smtClean="0"/>
              <a:t>/</a:t>
            </a:r>
            <a:r>
              <a:rPr lang="ru-RU" i="1" dirty="0" err="1" smtClean="0"/>
              <a:t>cron.d</a:t>
            </a:r>
            <a:r>
              <a:rPr lang="ru-RU" i="1" dirty="0" smtClean="0"/>
              <a:t>/</a:t>
            </a:r>
            <a:r>
              <a:rPr lang="ru-RU" dirty="0" smtClean="0"/>
              <a:t> и каталог с пользовательскими таблицами заданий (</a:t>
            </a:r>
            <a:r>
              <a:rPr lang="ru-RU" i="1" dirty="0" smtClean="0"/>
              <a:t>/</a:t>
            </a:r>
            <a:r>
              <a:rPr lang="ru-RU" i="1" dirty="0" err="1" smtClean="0"/>
              <a:t>var</a:t>
            </a:r>
            <a:r>
              <a:rPr lang="ru-RU" i="1" dirty="0" smtClean="0"/>
              <a:t>/</a:t>
            </a:r>
            <a:r>
              <a:rPr lang="ru-RU" i="1" dirty="0" err="1" smtClean="0"/>
              <a:t>spool</a:t>
            </a:r>
            <a:r>
              <a:rPr lang="ru-RU" i="1" dirty="0" smtClean="0"/>
              <a:t>/</a:t>
            </a:r>
            <a:r>
              <a:rPr lang="ru-RU" i="1" dirty="0" err="1" smtClean="0"/>
              <a:t>cron</a:t>
            </a:r>
            <a:r>
              <a:rPr lang="ru-RU" i="1" dirty="0" smtClean="0"/>
              <a:t>/</a:t>
            </a:r>
            <a:r>
              <a:rPr lang="ru-RU" i="1" dirty="0" err="1" smtClean="0"/>
              <a:t>crontabs</a:t>
            </a:r>
            <a:r>
              <a:rPr lang="ru-RU" dirty="0" smtClean="0"/>
              <a:t>) , в которых содержатся информация о периодичности запуска команд и запускает команды, когда значения полей  совпадают с текущим временем.</a:t>
            </a:r>
          </a:p>
          <a:p>
            <a:pPr>
              <a:buNone/>
            </a:pPr>
            <a:r>
              <a:rPr lang="ru-RU" dirty="0" smtClean="0"/>
              <a:t>Начальный пользовательский конфигурационный файл создается командой </a:t>
            </a:r>
            <a:r>
              <a:rPr lang="ru-RU" b="1" dirty="0" err="1" smtClean="0"/>
              <a:t>crontab</a:t>
            </a:r>
            <a:r>
              <a:rPr lang="ru-RU" dirty="0" smtClean="0"/>
              <a:t> &lt;</a:t>
            </a:r>
            <a:r>
              <a:rPr lang="ru-RU" i="1" dirty="0" smtClean="0"/>
              <a:t>имя файла расписания</a:t>
            </a:r>
            <a:r>
              <a:rPr lang="ru-RU" dirty="0" smtClean="0"/>
              <a:t>&gt;. </a:t>
            </a:r>
            <a:endParaRPr lang="ru-RU" smtClean="0"/>
          </a:p>
          <a:p>
            <a:pPr>
              <a:buNone/>
            </a:pPr>
            <a:r>
              <a:rPr lang="ru-RU" smtClean="0"/>
              <a:t>Затем </a:t>
            </a:r>
            <a:r>
              <a:rPr lang="ru-RU" dirty="0" smtClean="0"/>
              <a:t>его можно отредактировать просмотреть и удалить соответственно командами </a:t>
            </a:r>
            <a:r>
              <a:rPr lang="ru-RU" b="1" dirty="0" err="1" smtClean="0"/>
              <a:t>crontab</a:t>
            </a:r>
            <a:r>
              <a:rPr lang="ru-RU" b="1" i="1" dirty="0" smtClean="0"/>
              <a:t> –</a:t>
            </a:r>
            <a:r>
              <a:rPr lang="ru-RU" b="1" i="1" dirty="0" err="1" smtClean="0"/>
              <a:t>e</a:t>
            </a:r>
            <a:r>
              <a:rPr lang="ru-RU" dirty="0" smtClean="0"/>
              <a:t>,</a:t>
            </a:r>
            <a:r>
              <a:rPr lang="ru-RU" b="1" i="1" dirty="0" smtClean="0"/>
              <a:t> </a:t>
            </a:r>
            <a:r>
              <a:rPr lang="ru-RU" dirty="0" smtClean="0"/>
              <a:t> </a:t>
            </a:r>
            <a:r>
              <a:rPr lang="ru-RU" b="1" dirty="0" err="1" smtClean="0"/>
              <a:t>crontab</a:t>
            </a:r>
            <a:r>
              <a:rPr lang="ru-RU" b="1" i="1" dirty="0" smtClean="0"/>
              <a:t> –</a:t>
            </a:r>
            <a:r>
              <a:rPr lang="en-GB" b="1" i="1" dirty="0" smtClean="0"/>
              <a:t>l</a:t>
            </a:r>
            <a:r>
              <a:rPr lang="ru-RU" dirty="0" smtClean="0"/>
              <a:t> и </a:t>
            </a:r>
            <a:r>
              <a:rPr lang="ru-RU" b="1" dirty="0" err="1" smtClean="0"/>
              <a:t>crontab</a:t>
            </a:r>
            <a:r>
              <a:rPr lang="ru-RU" b="1" i="1" dirty="0" smtClean="0"/>
              <a:t> -</a:t>
            </a:r>
            <a:r>
              <a:rPr lang="en-GB" b="1" i="1" dirty="0" smtClean="0"/>
              <a:t>r</a:t>
            </a:r>
            <a:r>
              <a:rPr lang="ru-RU" dirty="0" smtClean="0"/>
              <a:t>.</a:t>
            </a:r>
          </a:p>
          <a:p>
            <a:pPr>
              <a:buNone/>
            </a:pPr>
            <a:endParaRPr lang="ru-RU" dirty="0"/>
          </a:p>
        </p:txBody>
      </p:sp>
    </p:spTree>
    <p:extLst>
      <p:ext uri="{BB962C8B-B14F-4D97-AF65-F5344CB8AC3E}">
        <p14:creationId xmlns:p14="http://schemas.microsoft.com/office/powerpoint/2010/main" val="6180870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Задание 1 к лабораторной работе 6</a:t>
            </a:r>
            <a:endParaRPr lang="ru-RU" dirty="0"/>
          </a:p>
        </p:txBody>
      </p:sp>
      <p:sp>
        <p:nvSpPr>
          <p:cNvPr id="3" name="Содержимое 2"/>
          <p:cNvSpPr>
            <a:spLocks noGrp="1"/>
          </p:cNvSpPr>
          <p:nvPr>
            <p:ph idx="1"/>
          </p:nvPr>
        </p:nvSpPr>
        <p:spPr/>
        <p:txBody>
          <a:bodyPr/>
          <a:lstStyle/>
          <a:p>
            <a:pPr lvl="0">
              <a:buNone/>
            </a:pPr>
            <a:r>
              <a:rPr lang="ru-RU" dirty="0" smtClean="0"/>
              <a:t>Создайте пользовательский файл конфигурации сервиса  </a:t>
            </a:r>
            <a:r>
              <a:rPr lang="ru-RU" i="1" dirty="0" err="1" smtClean="0"/>
              <a:t>cron</a:t>
            </a:r>
            <a:r>
              <a:rPr lang="ru-RU" dirty="0" smtClean="0"/>
              <a:t>, в котором содержаться команды периодического запуска одной из программ, разработанных в предыдущих лабораторных работах. Результаты работы этой программы должны выводиться или </a:t>
            </a:r>
            <a:r>
              <a:rPr lang="ru-RU" dirty="0" err="1" smtClean="0"/>
              <a:t>переадресоваться</a:t>
            </a:r>
            <a:r>
              <a:rPr lang="ru-RU" dirty="0" smtClean="0"/>
              <a:t> в файл. </a:t>
            </a:r>
          </a:p>
          <a:p>
            <a:pPr>
              <a:buNone/>
            </a:pPr>
            <a:endParaRPr lang="ru-RU" dirty="0"/>
          </a:p>
        </p:txBody>
      </p:sp>
    </p:spTree>
    <p:extLst>
      <p:ext uri="{BB962C8B-B14F-4D97-AF65-F5344CB8AC3E}">
        <p14:creationId xmlns:p14="http://schemas.microsoft.com/office/powerpoint/2010/main" val="29380434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Задание 2 к лабораторной работе 6</a:t>
            </a:r>
            <a:endParaRPr lang="ru-RU" dirty="0"/>
          </a:p>
        </p:txBody>
      </p:sp>
      <p:sp>
        <p:nvSpPr>
          <p:cNvPr id="3" name="Содержимое 2"/>
          <p:cNvSpPr>
            <a:spLocks noGrp="1"/>
          </p:cNvSpPr>
          <p:nvPr>
            <p:ph idx="1"/>
          </p:nvPr>
        </p:nvSpPr>
        <p:spPr>
          <a:xfrm>
            <a:off x="457200" y="1340768"/>
            <a:ext cx="8229600" cy="4785395"/>
          </a:xfrm>
        </p:spPr>
        <p:txBody>
          <a:bodyPr>
            <a:normAutofit fontScale="92500" lnSpcReduction="20000"/>
          </a:bodyPr>
          <a:lstStyle/>
          <a:p>
            <a:pPr lvl="0">
              <a:buNone/>
            </a:pPr>
            <a:r>
              <a:rPr lang="ru-RU" dirty="0" smtClean="0"/>
              <a:t>Напишите периодическую программу, в которой период запуска и количество запусков должны задаваться в качестве ее параметров. При каждом очередном запуске программа должна порождать новый процесс, который выводить на экран свой идентификатор, дату и время  старта. Программа и ее дочерний процесс должны быть заблокированы от завершения при нажатии клавиш </a:t>
            </a:r>
            <a:r>
              <a:rPr lang="en-US" dirty="0" smtClean="0"/>
              <a:t>Ctrl</a:t>
            </a:r>
            <a:r>
              <a:rPr lang="ru-RU" dirty="0" smtClean="0"/>
              <a:t>/</a:t>
            </a:r>
            <a:r>
              <a:rPr lang="en-US" dirty="0" smtClean="0"/>
              <a:t>z</a:t>
            </a:r>
            <a:r>
              <a:rPr lang="ru-RU" dirty="0" smtClean="0"/>
              <a:t>. После завершения дочернего процесса программа должна вывести на экран информацию о времени своей работы и дочернего процесса.</a:t>
            </a:r>
            <a:endParaRPr lang="ru-RU" dirty="0"/>
          </a:p>
        </p:txBody>
      </p:sp>
    </p:spTree>
    <p:extLst>
      <p:ext uri="{BB962C8B-B14F-4D97-AF65-F5344CB8AC3E}">
        <p14:creationId xmlns:p14="http://schemas.microsoft.com/office/powerpoint/2010/main" val="40157967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2400" dirty="0" smtClean="0"/>
              <a:t>Пример использования системных функций времени  </a:t>
            </a:r>
            <a:endParaRPr lang="ru-RU" sz="2400" dirty="0"/>
          </a:p>
        </p:txBody>
      </p:sp>
      <p:sp>
        <p:nvSpPr>
          <p:cNvPr id="3" name="Содержимое 2"/>
          <p:cNvSpPr>
            <a:spLocks noGrp="1"/>
          </p:cNvSpPr>
          <p:nvPr>
            <p:ph idx="1"/>
          </p:nvPr>
        </p:nvSpPr>
        <p:spPr>
          <a:xfrm>
            <a:off x="457200" y="1071546"/>
            <a:ext cx="8229600" cy="5054617"/>
          </a:xfrm>
        </p:spPr>
        <p:txBody>
          <a:bodyPr>
            <a:normAutofit fontScale="55000" lnSpcReduction="20000"/>
          </a:bodyPr>
          <a:lstStyle/>
          <a:p>
            <a:pPr>
              <a:buNone/>
            </a:pPr>
            <a:r>
              <a:rPr lang="en-US" dirty="0" smtClean="0"/>
              <a:t>#include &lt;sys/</a:t>
            </a:r>
            <a:r>
              <a:rPr lang="en-US" dirty="0" err="1" smtClean="0"/>
              <a:t>types.h</a:t>
            </a:r>
            <a:r>
              <a:rPr lang="en-US" dirty="0" smtClean="0"/>
              <a:t>&gt; </a:t>
            </a:r>
            <a:endParaRPr lang="ru-RU" dirty="0" smtClean="0"/>
          </a:p>
          <a:p>
            <a:pPr>
              <a:buNone/>
            </a:pPr>
            <a:r>
              <a:rPr lang="en-US" dirty="0" smtClean="0"/>
              <a:t>#include &lt;sys/</a:t>
            </a:r>
            <a:r>
              <a:rPr lang="en-US" dirty="0" err="1" smtClean="0"/>
              <a:t>times.h</a:t>
            </a:r>
            <a:r>
              <a:rPr lang="en-US" dirty="0" smtClean="0"/>
              <a:t>&gt; </a:t>
            </a:r>
            <a:endParaRPr lang="ru-RU" dirty="0" smtClean="0"/>
          </a:p>
          <a:p>
            <a:pPr>
              <a:buNone/>
            </a:pPr>
            <a:r>
              <a:rPr lang="en-US" dirty="0" smtClean="0"/>
              <a:t>extern long times(); </a:t>
            </a:r>
            <a:endParaRPr lang="ru-RU" dirty="0" smtClean="0"/>
          </a:p>
          <a:p>
            <a:pPr>
              <a:buNone/>
            </a:pPr>
            <a:r>
              <a:rPr lang="en-US" dirty="0" smtClean="0"/>
              <a:t>main() { </a:t>
            </a:r>
            <a:r>
              <a:rPr lang="en-US" dirty="0" err="1" smtClean="0"/>
              <a:t>int</a:t>
            </a:r>
            <a:r>
              <a:rPr lang="en-US" dirty="0" smtClean="0"/>
              <a:t> </a:t>
            </a:r>
            <a:r>
              <a:rPr lang="en-US" dirty="0" err="1" smtClean="0"/>
              <a:t>i</a:t>
            </a:r>
            <a:r>
              <a:rPr lang="en-US" dirty="0" smtClean="0"/>
              <a:t>; </a:t>
            </a:r>
            <a:endParaRPr lang="ru-RU" dirty="0" smtClean="0"/>
          </a:p>
          <a:p>
            <a:pPr>
              <a:buNone/>
            </a:pPr>
            <a:r>
              <a:rPr lang="en-US" dirty="0" smtClean="0"/>
              <a:t>/* </a:t>
            </a:r>
            <a:r>
              <a:rPr lang="en-US" dirty="0" err="1" smtClean="0"/>
              <a:t>tms</a:t>
            </a:r>
            <a:r>
              <a:rPr lang="en-US" dirty="0" smtClean="0"/>
              <a:t> - </a:t>
            </a:r>
            <a:r>
              <a:rPr lang="ru-RU" dirty="0" smtClean="0"/>
              <a:t>имя структуры данных, состоящей из 4 </a:t>
            </a:r>
            <a:r>
              <a:rPr lang="ru-RU" dirty="0" err="1" smtClean="0"/>
              <a:t>элемен</a:t>
            </a:r>
            <a:r>
              <a:rPr lang="ru-RU" dirty="0" smtClean="0"/>
              <a:t>- </a:t>
            </a:r>
            <a:r>
              <a:rPr lang="ru-RU" dirty="0" err="1" smtClean="0"/>
              <a:t>тов</a:t>
            </a:r>
            <a:r>
              <a:rPr lang="ru-RU" dirty="0" smtClean="0"/>
              <a:t> */ </a:t>
            </a:r>
          </a:p>
          <a:p>
            <a:pPr>
              <a:buNone/>
            </a:pPr>
            <a:r>
              <a:rPr lang="en-US" dirty="0" err="1" smtClean="0"/>
              <a:t>struct</a:t>
            </a:r>
            <a:r>
              <a:rPr lang="en-US" dirty="0" smtClean="0"/>
              <a:t> </a:t>
            </a:r>
            <a:r>
              <a:rPr lang="en-US" dirty="0" err="1" smtClean="0"/>
              <a:t>tms</a:t>
            </a:r>
            <a:r>
              <a:rPr lang="en-US" dirty="0" smtClean="0"/>
              <a:t> pb1,pb2; long pt1,pt2; pt1 = times(&amp;pb1); </a:t>
            </a:r>
            <a:endParaRPr lang="ru-RU" dirty="0" smtClean="0"/>
          </a:p>
          <a:p>
            <a:pPr>
              <a:buNone/>
            </a:pPr>
            <a:r>
              <a:rPr lang="en-US" dirty="0" smtClean="0"/>
              <a:t>for (</a:t>
            </a:r>
            <a:r>
              <a:rPr lang="en-US" dirty="0" err="1" smtClean="0"/>
              <a:t>i</a:t>
            </a:r>
            <a:r>
              <a:rPr lang="en-US" dirty="0" smtClean="0"/>
              <a:t> = 0; </a:t>
            </a:r>
            <a:r>
              <a:rPr lang="en-US" dirty="0" err="1" smtClean="0"/>
              <a:t>i</a:t>
            </a:r>
            <a:r>
              <a:rPr lang="en-US" dirty="0" smtClean="0"/>
              <a:t> &lt; 10; </a:t>
            </a:r>
            <a:r>
              <a:rPr lang="en-US" dirty="0" err="1" smtClean="0"/>
              <a:t>i</a:t>
            </a:r>
            <a:r>
              <a:rPr lang="en-US" dirty="0" smtClean="0"/>
              <a:t>++) if (fork() == 0) child(</a:t>
            </a:r>
            <a:r>
              <a:rPr lang="en-US" dirty="0" err="1" smtClean="0"/>
              <a:t>i</a:t>
            </a:r>
            <a:r>
              <a:rPr lang="en-US" dirty="0" smtClean="0"/>
              <a:t>); </a:t>
            </a:r>
            <a:endParaRPr lang="ru-RU" dirty="0" smtClean="0"/>
          </a:p>
          <a:p>
            <a:pPr>
              <a:buNone/>
            </a:pPr>
            <a:r>
              <a:rPr lang="en-US" dirty="0" smtClean="0"/>
              <a:t>for (</a:t>
            </a:r>
            <a:r>
              <a:rPr lang="en-US" dirty="0" err="1" smtClean="0"/>
              <a:t>i</a:t>
            </a:r>
            <a:r>
              <a:rPr lang="en-US" dirty="0" smtClean="0"/>
              <a:t> = 0; </a:t>
            </a:r>
            <a:r>
              <a:rPr lang="en-US" dirty="0" err="1" smtClean="0"/>
              <a:t>i</a:t>
            </a:r>
            <a:r>
              <a:rPr lang="en-US" dirty="0" smtClean="0"/>
              <a:t> &lt; 10; </a:t>
            </a:r>
            <a:r>
              <a:rPr lang="en-US" dirty="0" err="1" smtClean="0"/>
              <a:t>i</a:t>
            </a:r>
            <a:r>
              <a:rPr lang="en-US" dirty="0" smtClean="0"/>
              <a:t>++) wait((</a:t>
            </a:r>
            <a:r>
              <a:rPr lang="en-US" dirty="0" err="1" smtClean="0"/>
              <a:t>int</a:t>
            </a:r>
            <a:r>
              <a:rPr lang="en-US" dirty="0" smtClean="0"/>
              <a:t>*) 0); pt2 = times(&amp;pb2); </a:t>
            </a:r>
            <a:endParaRPr lang="ru-RU" dirty="0" smtClean="0"/>
          </a:p>
          <a:p>
            <a:pPr>
              <a:buNone/>
            </a:pPr>
            <a:r>
              <a:rPr lang="en-US" dirty="0" err="1" smtClean="0"/>
              <a:t>printf</a:t>
            </a:r>
            <a:r>
              <a:rPr lang="en-US" dirty="0" smtClean="0"/>
              <a:t>("</a:t>
            </a:r>
            <a:r>
              <a:rPr lang="ru-RU" dirty="0" smtClean="0"/>
              <a:t>процесс-родитель: реальное время %</a:t>
            </a:r>
            <a:r>
              <a:rPr lang="en-US" dirty="0" smtClean="0"/>
              <a:t>u </a:t>
            </a:r>
            <a:r>
              <a:rPr lang="ru-RU" dirty="0" smtClean="0"/>
              <a:t>в режиме задачи %</a:t>
            </a:r>
            <a:r>
              <a:rPr lang="en-US" dirty="0" smtClean="0"/>
              <a:t>u </a:t>
            </a:r>
            <a:r>
              <a:rPr lang="ru-RU" dirty="0" smtClean="0"/>
              <a:t>в режиме ядра %</a:t>
            </a:r>
            <a:r>
              <a:rPr lang="en-US" dirty="0" smtClean="0"/>
              <a:t>u </a:t>
            </a:r>
            <a:r>
              <a:rPr lang="ru-RU" dirty="0" smtClean="0"/>
              <a:t>потомки: в режиме задачи %</a:t>
            </a:r>
            <a:r>
              <a:rPr lang="en-US" dirty="0" smtClean="0"/>
              <a:t>u </a:t>
            </a:r>
            <a:r>
              <a:rPr lang="ru-RU" dirty="0" smtClean="0"/>
              <a:t>в режиме ядра %</a:t>
            </a:r>
            <a:r>
              <a:rPr lang="en-US" dirty="0" smtClean="0"/>
              <a:t>u\n", pt2 - pt1,pb2.tms_utime - pb1.tms_utime, pb2.tms_stime - pb1.tms_stime, pb2.tms_cutime - pb1.tms_cutime, pb2.tms_cstime - pb1.tms_cstime); </a:t>
            </a:r>
            <a:endParaRPr lang="ru-RU" dirty="0" smtClean="0"/>
          </a:p>
          <a:p>
            <a:pPr>
              <a:buNone/>
            </a:pPr>
            <a:r>
              <a:rPr lang="en-US" dirty="0" smtClean="0"/>
              <a:t>} </a:t>
            </a:r>
            <a:endParaRPr lang="ru-RU" dirty="0" smtClean="0"/>
          </a:p>
          <a:p>
            <a:pPr>
              <a:buNone/>
            </a:pPr>
            <a:r>
              <a:rPr lang="en-US" dirty="0" smtClean="0"/>
              <a:t>child(n); </a:t>
            </a:r>
            <a:r>
              <a:rPr lang="en-US" dirty="0" err="1" smtClean="0"/>
              <a:t>int</a:t>
            </a:r>
            <a:r>
              <a:rPr lang="en-US" dirty="0" smtClean="0"/>
              <a:t> n; { </a:t>
            </a:r>
            <a:r>
              <a:rPr lang="en-US" dirty="0" err="1" smtClean="0"/>
              <a:t>int</a:t>
            </a:r>
            <a:r>
              <a:rPr lang="en-US" dirty="0" smtClean="0"/>
              <a:t> </a:t>
            </a:r>
            <a:r>
              <a:rPr lang="en-US" dirty="0" err="1" smtClean="0"/>
              <a:t>i</a:t>
            </a:r>
            <a:r>
              <a:rPr lang="en-US" dirty="0" smtClean="0"/>
              <a:t>; </a:t>
            </a:r>
            <a:r>
              <a:rPr lang="en-US" dirty="0" err="1" smtClean="0"/>
              <a:t>struct</a:t>
            </a:r>
            <a:r>
              <a:rPr lang="en-US" dirty="0" smtClean="0"/>
              <a:t> </a:t>
            </a:r>
            <a:r>
              <a:rPr lang="en-US" dirty="0" err="1" smtClean="0"/>
              <a:t>tms</a:t>
            </a:r>
            <a:r>
              <a:rPr lang="en-US" dirty="0" smtClean="0"/>
              <a:t> cb1,cb2; long t1,t2; t1 = times(&amp;cb1); for (</a:t>
            </a:r>
            <a:r>
              <a:rPr lang="en-US" dirty="0" err="1" smtClean="0"/>
              <a:t>i</a:t>
            </a:r>
            <a:r>
              <a:rPr lang="en-US" dirty="0" smtClean="0"/>
              <a:t> = 0; </a:t>
            </a:r>
            <a:r>
              <a:rPr lang="en-US" dirty="0" err="1" smtClean="0"/>
              <a:t>i</a:t>
            </a:r>
            <a:r>
              <a:rPr lang="en-US" dirty="0" smtClean="0"/>
              <a:t> &lt; 10000; </a:t>
            </a:r>
            <a:r>
              <a:rPr lang="en-US" dirty="0" err="1" smtClean="0"/>
              <a:t>i</a:t>
            </a:r>
            <a:r>
              <a:rPr lang="en-US" dirty="0" smtClean="0"/>
              <a:t>++) ; t2 = times(&amp;cb2); </a:t>
            </a:r>
            <a:endParaRPr lang="ru-RU" dirty="0" smtClean="0"/>
          </a:p>
          <a:p>
            <a:pPr>
              <a:buNone/>
            </a:pPr>
            <a:r>
              <a:rPr lang="en-US" dirty="0" err="1" smtClean="0"/>
              <a:t>printf</a:t>
            </a:r>
            <a:r>
              <a:rPr lang="en-US" dirty="0" smtClean="0"/>
              <a:t>("</a:t>
            </a:r>
            <a:r>
              <a:rPr lang="ru-RU" dirty="0" smtClean="0"/>
              <a:t>потомок %</a:t>
            </a:r>
            <a:r>
              <a:rPr lang="en-US" dirty="0" smtClean="0"/>
              <a:t>d: </a:t>
            </a:r>
            <a:r>
              <a:rPr lang="ru-RU" dirty="0" smtClean="0"/>
              <a:t>реальное время %</a:t>
            </a:r>
            <a:r>
              <a:rPr lang="en-US" dirty="0" smtClean="0"/>
              <a:t>u </a:t>
            </a:r>
            <a:r>
              <a:rPr lang="ru-RU" dirty="0" smtClean="0"/>
              <a:t>в режиме задачи %</a:t>
            </a:r>
            <a:r>
              <a:rPr lang="en-US" dirty="0" smtClean="0"/>
              <a:t>u </a:t>
            </a:r>
            <a:r>
              <a:rPr lang="ru-RU" dirty="0" smtClean="0"/>
              <a:t>в режиме ядра %</a:t>
            </a:r>
            <a:r>
              <a:rPr lang="en-US" dirty="0" smtClean="0"/>
              <a:t>u\n",n,t2 - t1, cb2.tms_utime - cb1.tms_utime, cb2.tms_stime - cb1.tms_stime); exit(); </a:t>
            </a:r>
            <a:endParaRPr lang="ru-RU" dirty="0" smtClean="0"/>
          </a:p>
          <a:p>
            <a:pPr>
              <a:buNone/>
            </a:pPr>
            <a:r>
              <a:rPr lang="en-US" dirty="0" smtClean="0"/>
              <a:t>}</a:t>
            </a:r>
            <a:endParaRPr lang="ru-RU" dirty="0"/>
          </a:p>
        </p:txBody>
      </p:sp>
    </p:spTree>
    <p:extLst>
      <p:ext uri="{BB962C8B-B14F-4D97-AF65-F5344CB8AC3E}">
        <p14:creationId xmlns:p14="http://schemas.microsoft.com/office/powerpoint/2010/main" val="26959332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4000" dirty="0" err="1" smtClean="0"/>
              <a:t>Межпроцессное</a:t>
            </a:r>
            <a:r>
              <a:rPr lang="ru-RU" sz="4000" dirty="0" smtClean="0"/>
              <a:t> взаимодействие</a:t>
            </a:r>
            <a:endParaRPr lang="ru-RU" sz="4000" dirty="0"/>
          </a:p>
        </p:txBody>
      </p:sp>
      <p:sp>
        <p:nvSpPr>
          <p:cNvPr id="4" name="TextBox 3"/>
          <p:cNvSpPr txBox="1"/>
          <p:nvPr/>
        </p:nvSpPr>
        <p:spPr>
          <a:xfrm>
            <a:off x="2987824" y="1340768"/>
            <a:ext cx="2520280" cy="369332"/>
          </a:xfrm>
          <a:prstGeom prst="rect">
            <a:avLst/>
          </a:prstGeom>
          <a:noFill/>
          <a:ln>
            <a:solidFill>
              <a:schemeClr val="tx1"/>
            </a:solidFill>
          </a:ln>
        </p:spPr>
        <p:txBody>
          <a:bodyPr wrap="square" rtlCol="0">
            <a:spAutoFit/>
          </a:bodyPr>
          <a:lstStyle/>
          <a:p>
            <a:r>
              <a:rPr lang="ru-RU" dirty="0" smtClean="0"/>
              <a:t>Виды взаимодействия</a:t>
            </a:r>
            <a:endParaRPr lang="ru-RU" dirty="0"/>
          </a:p>
        </p:txBody>
      </p:sp>
      <p:sp>
        <p:nvSpPr>
          <p:cNvPr id="5" name="TextBox 4"/>
          <p:cNvSpPr txBox="1"/>
          <p:nvPr/>
        </p:nvSpPr>
        <p:spPr>
          <a:xfrm>
            <a:off x="467544" y="2123564"/>
            <a:ext cx="3960440" cy="369332"/>
          </a:xfrm>
          <a:prstGeom prst="rect">
            <a:avLst/>
          </a:prstGeom>
          <a:noFill/>
          <a:ln>
            <a:solidFill>
              <a:schemeClr val="tx1"/>
            </a:solidFill>
          </a:ln>
        </p:spPr>
        <p:txBody>
          <a:bodyPr wrap="square" rtlCol="0">
            <a:spAutoFit/>
          </a:bodyPr>
          <a:lstStyle/>
          <a:p>
            <a:r>
              <a:rPr lang="ru-RU" dirty="0" smtClean="0"/>
              <a:t>Внутри процессорное взаимодействия</a:t>
            </a:r>
            <a:endParaRPr lang="ru-RU" dirty="0"/>
          </a:p>
        </p:txBody>
      </p:sp>
      <p:sp>
        <p:nvSpPr>
          <p:cNvPr id="6" name="TextBox 5"/>
          <p:cNvSpPr txBox="1"/>
          <p:nvPr/>
        </p:nvSpPr>
        <p:spPr>
          <a:xfrm>
            <a:off x="5364088" y="2132856"/>
            <a:ext cx="3024336" cy="369332"/>
          </a:xfrm>
          <a:prstGeom prst="rect">
            <a:avLst/>
          </a:prstGeom>
          <a:noFill/>
          <a:ln>
            <a:solidFill>
              <a:schemeClr val="tx1"/>
            </a:solidFill>
          </a:ln>
        </p:spPr>
        <p:txBody>
          <a:bodyPr wrap="square" rtlCol="0">
            <a:spAutoFit/>
          </a:bodyPr>
          <a:lstStyle/>
          <a:p>
            <a:pPr algn="ctr"/>
            <a:r>
              <a:rPr lang="ru-RU" dirty="0" smtClean="0"/>
              <a:t>Сетевое взаимодействия</a:t>
            </a:r>
            <a:endParaRPr lang="ru-RU" dirty="0"/>
          </a:p>
        </p:txBody>
      </p:sp>
      <p:sp>
        <p:nvSpPr>
          <p:cNvPr id="7" name="TextBox 6"/>
          <p:cNvSpPr txBox="1"/>
          <p:nvPr/>
        </p:nvSpPr>
        <p:spPr>
          <a:xfrm>
            <a:off x="467544" y="2852936"/>
            <a:ext cx="936104" cy="369332"/>
          </a:xfrm>
          <a:prstGeom prst="rect">
            <a:avLst/>
          </a:prstGeom>
          <a:noFill/>
          <a:ln>
            <a:solidFill>
              <a:schemeClr val="tx1"/>
            </a:solidFill>
          </a:ln>
        </p:spPr>
        <p:txBody>
          <a:bodyPr wrap="square" rtlCol="0">
            <a:spAutoFit/>
          </a:bodyPr>
          <a:lstStyle/>
          <a:p>
            <a:r>
              <a:rPr lang="ru-RU" dirty="0" smtClean="0"/>
              <a:t>Каналы</a:t>
            </a:r>
            <a:endParaRPr lang="ru-RU" dirty="0"/>
          </a:p>
        </p:txBody>
      </p:sp>
      <p:sp>
        <p:nvSpPr>
          <p:cNvPr id="8" name="TextBox 7"/>
          <p:cNvSpPr txBox="1"/>
          <p:nvPr/>
        </p:nvSpPr>
        <p:spPr>
          <a:xfrm>
            <a:off x="1043608" y="3717032"/>
            <a:ext cx="1440160" cy="369332"/>
          </a:xfrm>
          <a:prstGeom prst="rect">
            <a:avLst/>
          </a:prstGeom>
          <a:noFill/>
          <a:ln>
            <a:solidFill>
              <a:schemeClr val="tx1"/>
            </a:solidFill>
          </a:ln>
        </p:spPr>
        <p:txBody>
          <a:bodyPr wrap="square" rtlCol="0">
            <a:spAutoFit/>
          </a:bodyPr>
          <a:lstStyle/>
          <a:p>
            <a:r>
              <a:rPr lang="ru-RU" dirty="0" smtClean="0"/>
              <a:t>Сообщения</a:t>
            </a:r>
            <a:endParaRPr lang="ru-RU" dirty="0"/>
          </a:p>
        </p:txBody>
      </p:sp>
      <p:sp>
        <p:nvSpPr>
          <p:cNvPr id="9" name="TextBox 8"/>
          <p:cNvSpPr txBox="1"/>
          <p:nvPr/>
        </p:nvSpPr>
        <p:spPr>
          <a:xfrm>
            <a:off x="755576" y="4581128"/>
            <a:ext cx="2304256" cy="369332"/>
          </a:xfrm>
          <a:prstGeom prst="rect">
            <a:avLst/>
          </a:prstGeom>
          <a:noFill/>
          <a:ln>
            <a:solidFill>
              <a:schemeClr val="tx1"/>
            </a:solidFill>
          </a:ln>
        </p:spPr>
        <p:txBody>
          <a:bodyPr wrap="square" rtlCol="0">
            <a:spAutoFit/>
          </a:bodyPr>
          <a:lstStyle/>
          <a:p>
            <a:r>
              <a:rPr lang="ru-RU" dirty="0" smtClean="0"/>
              <a:t>Разделяемая память</a:t>
            </a:r>
            <a:endParaRPr lang="ru-RU" dirty="0"/>
          </a:p>
        </p:txBody>
      </p:sp>
      <p:sp>
        <p:nvSpPr>
          <p:cNvPr id="10" name="TextBox 9"/>
          <p:cNvSpPr txBox="1"/>
          <p:nvPr/>
        </p:nvSpPr>
        <p:spPr>
          <a:xfrm>
            <a:off x="2627784" y="5517232"/>
            <a:ext cx="1296144" cy="369332"/>
          </a:xfrm>
          <a:prstGeom prst="rect">
            <a:avLst/>
          </a:prstGeom>
          <a:noFill/>
          <a:ln>
            <a:solidFill>
              <a:schemeClr val="tx1"/>
            </a:solidFill>
          </a:ln>
        </p:spPr>
        <p:txBody>
          <a:bodyPr wrap="square" rtlCol="0">
            <a:spAutoFit/>
          </a:bodyPr>
          <a:lstStyle/>
          <a:p>
            <a:r>
              <a:rPr lang="ru-RU" dirty="0" smtClean="0"/>
              <a:t>Семафоры</a:t>
            </a:r>
            <a:endParaRPr lang="ru-RU" dirty="0"/>
          </a:p>
        </p:txBody>
      </p:sp>
      <p:sp>
        <p:nvSpPr>
          <p:cNvPr id="11" name="TextBox 10"/>
          <p:cNvSpPr txBox="1"/>
          <p:nvPr/>
        </p:nvSpPr>
        <p:spPr>
          <a:xfrm>
            <a:off x="4716016" y="2924944"/>
            <a:ext cx="1512168" cy="369332"/>
          </a:xfrm>
          <a:prstGeom prst="rect">
            <a:avLst/>
          </a:prstGeom>
          <a:noFill/>
          <a:ln>
            <a:solidFill>
              <a:schemeClr val="tx1"/>
            </a:solidFill>
          </a:ln>
        </p:spPr>
        <p:txBody>
          <a:bodyPr wrap="square" rtlCol="0">
            <a:spAutoFit/>
          </a:bodyPr>
          <a:lstStyle/>
          <a:p>
            <a:r>
              <a:rPr lang="ru-RU" dirty="0" err="1" smtClean="0"/>
              <a:t>Датаграммы</a:t>
            </a:r>
            <a:endParaRPr lang="ru-RU" dirty="0"/>
          </a:p>
        </p:txBody>
      </p:sp>
      <p:sp>
        <p:nvSpPr>
          <p:cNvPr id="12" name="TextBox 11"/>
          <p:cNvSpPr txBox="1"/>
          <p:nvPr/>
        </p:nvSpPr>
        <p:spPr>
          <a:xfrm>
            <a:off x="5220072" y="3645024"/>
            <a:ext cx="2016224" cy="369332"/>
          </a:xfrm>
          <a:prstGeom prst="rect">
            <a:avLst/>
          </a:prstGeom>
          <a:noFill/>
          <a:ln>
            <a:solidFill>
              <a:schemeClr val="tx1"/>
            </a:solidFill>
          </a:ln>
        </p:spPr>
        <p:txBody>
          <a:bodyPr wrap="square" rtlCol="0">
            <a:spAutoFit/>
          </a:bodyPr>
          <a:lstStyle/>
          <a:p>
            <a:r>
              <a:rPr lang="ru-RU" dirty="0" smtClean="0"/>
              <a:t>Потоковые </a:t>
            </a:r>
            <a:r>
              <a:rPr lang="ru-RU" dirty="0" err="1" smtClean="0"/>
              <a:t>сокеты</a:t>
            </a:r>
            <a:endParaRPr lang="ru-RU" dirty="0"/>
          </a:p>
        </p:txBody>
      </p:sp>
      <p:sp>
        <p:nvSpPr>
          <p:cNvPr id="13" name="TextBox 12"/>
          <p:cNvSpPr txBox="1"/>
          <p:nvPr/>
        </p:nvSpPr>
        <p:spPr>
          <a:xfrm>
            <a:off x="4932040" y="4509120"/>
            <a:ext cx="2952328" cy="369332"/>
          </a:xfrm>
          <a:prstGeom prst="rect">
            <a:avLst/>
          </a:prstGeom>
          <a:noFill/>
          <a:ln>
            <a:solidFill>
              <a:schemeClr val="tx1"/>
            </a:solidFill>
          </a:ln>
        </p:spPr>
        <p:txBody>
          <a:bodyPr wrap="square" rtlCol="0">
            <a:spAutoFit/>
          </a:bodyPr>
          <a:lstStyle/>
          <a:p>
            <a:r>
              <a:rPr lang="ru-RU" dirty="0" smtClean="0"/>
              <a:t>Удаленный вызов процедур </a:t>
            </a:r>
            <a:endParaRPr lang="ru-RU" dirty="0"/>
          </a:p>
        </p:txBody>
      </p:sp>
      <p:sp>
        <p:nvSpPr>
          <p:cNvPr id="14" name="TextBox 13"/>
          <p:cNvSpPr txBox="1"/>
          <p:nvPr/>
        </p:nvSpPr>
        <p:spPr>
          <a:xfrm>
            <a:off x="7596336" y="5517232"/>
            <a:ext cx="936104" cy="369332"/>
          </a:xfrm>
          <a:prstGeom prst="rect">
            <a:avLst/>
          </a:prstGeom>
          <a:noFill/>
          <a:ln>
            <a:solidFill>
              <a:schemeClr val="tx1"/>
            </a:solidFill>
          </a:ln>
        </p:spPr>
        <p:txBody>
          <a:bodyPr wrap="square" rtlCol="0">
            <a:spAutoFit/>
          </a:bodyPr>
          <a:lstStyle/>
          <a:p>
            <a:r>
              <a:rPr lang="en-US" dirty="0" smtClean="0"/>
              <a:t>CORBA</a:t>
            </a:r>
            <a:endParaRPr lang="ru-RU" dirty="0"/>
          </a:p>
        </p:txBody>
      </p:sp>
      <p:cxnSp>
        <p:nvCxnSpPr>
          <p:cNvPr id="16" name="Прямая со стрелкой 15"/>
          <p:cNvCxnSpPr/>
          <p:nvPr/>
        </p:nvCxnSpPr>
        <p:spPr>
          <a:xfrm flipH="1">
            <a:off x="2843808" y="1700808"/>
            <a:ext cx="93610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a:off x="5076056" y="1700808"/>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a:off x="971600" y="2492896"/>
            <a:ext cx="0"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endCxn id="8" idx="0"/>
          </p:cNvCxnSpPr>
          <p:nvPr/>
        </p:nvCxnSpPr>
        <p:spPr>
          <a:xfrm>
            <a:off x="1763688" y="2492896"/>
            <a:ext cx="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a:off x="2699792" y="2492896"/>
            <a:ext cx="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a:off x="3419872" y="2492896"/>
            <a:ext cx="0" cy="3024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p:cNvCxnSpPr/>
          <p:nvPr/>
        </p:nvCxnSpPr>
        <p:spPr>
          <a:xfrm>
            <a:off x="5652120" y="2492896"/>
            <a:ext cx="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p:cNvCxnSpPr/>
          <p:nvPr/>
        </p:nvCxnSpPr>
        <p:spPr>
          <a:xfrm>
            <a:off x="6516216" y="2492896"/>
            <a:ext cx="0"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p:cNvCxnSpPr/>
          <p:nvPr/>
        </p:nvCxnSpPr>
        <p:spPr>
          <a:xfrm>
            <a:off x="7452320" y="2564904"/>
            <a:ext cx="0" cy="194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p:cNvCxnSpPr>
            <a:endCxn id="14" idx="0"/>
          </p:cNvCxnSpPr>
          <p:nvPr/>
        </p:nvCxnSpPr>
        <p:spPr>
          <a:xfrm>
            <a:off x="8028384" y="2492896"/>
            <a:ext cx="36004" cy="3024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2572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Схема передачи </a:t>
            </a:r>
            <a:r>
              <a:rPr lang="ru-RU" smtClean="0"/>
              <a:t>через канал</a:t>
            </a:r>
            <a:endParaRPr lang="ru-RU"/>
          </a:p>
        </p:txBody>
      </p:sp>
      <p:pic>
        <p:nvPicPr>
          <p:cNvPr id="1026" name="Picture 2" descr="https://habrastorage.org/storage/43fa1283/ad0ff2c4/dbcf15db/3c2f2fac.png"/>
          <p:cNvPicPr>
            <a:picLocks noChangeAspect="1" noChangeArrowheads="1"/>
          </p:cNvPicPr>
          <p:nvPr/>
        </p:nvPicPr>
        <p:blipFill>
          <a:blip r:embed="rId2"/>
          <a:srcRect/>
          <a:stretch>
            <a:fillRect/>
          </a:stretch>
        </p:blipFill>
        <p:spPr bwMode="auto">
          <a:xfrm>
            <a:off x="785786" y="1928802"/>
            <a:ext cx="7524750" cy="3305175"/>
          </a:xfrm>
          <a:prstGeom prst="rect">
            <a:avLst/>
          </a:prstGeom>
          <a:noFill/>
        </p:spPr>
      </p:pic>
    </p:spTree>
    <p:extLst>
      <p:ext uri="{BB962C8B-B14F-4D97-AF65-F5344CB8AC3E}">
        <p14:creationId xmlns:p14="http://schemas.microsoft.com/office/powerpoint/2010/main" val="10594791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11560" y="260648"/>
            <a:ext cx="7772400" cy="792088"/>
          </a:xfrm>
        </p:spPr>
        <p:txBody>
          <a:bodyPr/>
          <a:lstStyle/>
          <a:p>
            <a:r>
              <a:rPr lang="ru-RU" dirty="0" smtClean="0"/>
              <a:t>Программные каналы</a:t>
            </a:r>
            <a:endParaRPr lang="ru-RU" dirty="0"/>
          </a:p>
        </p:txBody>
      </p:sp>
      <p:sp>
        <p:nvSpPr>
          <p:cNvPr id="5" name="Блок-схема: память с прямым доступом 4"/>
          <p:cNvSpPr/>
          <p:nvPr/>
        </p:nvSpPr>
        <p:spPr>
          <a:xfrm flipH="1">
            <a:off x="3131840" y="1772815"/>
            <a:ext cx="3024336" cy="1080120"/>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smtClean="0">
                <a:solidFill>
                  <a:schemeClr val="tx1"/>
                </a:solidFill>
              </a:rPr>
              <a:t>Буфер канала</a:t>
            </a:r>
            <a:endParaRPr lang="en-US" sz="2400" dirty="0" smtClean="0">
              <a:solidFill>
                <a:schemeClr val="tx1"/>
              </a:solidFill>
            </a:endParaRPr>
          </a:p>
          <a:p>
            <a:pPr algn="ctr"/>
            <a:r>
              <a:rPr lang="en-US" sz="2400" dirty="0" smtClean="0">
                <a:solidFill>
                  <a:schemeClr val="tx1"/>
                </a:solidFill>
              </a:rPr>
              <a:t>4 </a:t>
            </a:r>
            <a:r>
              <a:rPr lang="ru-RU" sz="2400" dirty="0" smtClean="0">
                <a:solidFill>
                  <a:schemeClr val="tx1"/>
                </a:solidFill>
              </a:rPr>
              <a:t>– 256 Кб</a:t>
            </a:r>
            <a:endParaRPr lang="ru-RU" sz="2400" dirty="0">
              <a:solidFill>
                <a:schemeClr val="tx1"/>
              </a:solidFill>
            </a:endParaRPr>
          </a:p>
        </p:txBody>
      </p:sp>
      <p:sp>
        <p:nvSpPr>
          <p:cNvPr id="6" name="Овал 5"/>
          <p:cNvSpPr/>
          <p:nvPr/>
        </p:nvSpPr>
        <p:spPr>
          <a:xfrm>
            <a:off x="611560" y="1916831"/>
            <a:ext cx="2016224"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Родительский процесс</a:t>
            </a:r>
            <a:endParaRPr lang="ru-RU" sz="1600" dirty="0"/>
          </a:p>
        </p:txBody>
      </p:sp>
      <p:sp>
        <p:nvSpPr>
          <p:cNvPr id="7" name="Овал 6"/>
          <p:cNvSpPr/>
          <p:nvPr/>
        </p:nvSpPr>
        <p:spPr>
          <a:xfrm>
            <a:off x="6660232" y="1844823"/>
            <a:ext cx="2016224"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Дочерний процесс</a:t>
            </a:r>
            <a:endParaRPr lang="ru-RU" sz="1600" dirty="0"/>
          </a:p>
        </p:txBody>
      </p:sp>
      <p:cxnSp>
        <p:nvCxnSpPr>
          <p:cNvPr id="9" name="Прямая со стрелкой 8"/>
          <p:cNvCxnSpPr>
            <a:stCxn id="6" idx="6"/>
          </p:cNvCxnSpPr>
          <p:nvPr/>
        </p:nvCxnSpPr>
        <p:spPr>
          <a:xfrm flipV="1">
            <a:off x="2627784" y="2348879"/>
            <a:ext cx="1152128" cy="360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a:stCxn id="5" idx="1"/>
            <a:endCxn id="7" idx="2"/>
          </p:cNvCxnSpPr>
          <p:nvPr/>
        </p:nvCxnSpPr>
        <p:spPr>
          <a:xfrm>
            <a:off x="6156176" y="2312875"/>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Скругленный прямоугольник 11"/>
          <p:cNvSpPr/>
          <p:nvPr/>
        </p:nvSpPr>
        <p:spPr>
          <a:xfrm>
            <a:off x="2428860" y="3645024"/>
            <a:ext cx="1357322" cy="10801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solidFill>
                  <a:schemeClr val="tx1"/>
                </a:solidFill>
              </a:rPr>
              <a:t>Дескриптор файла для записи</a:t>
            </a:r>
            <a:endParaRPr lang="ru-RU" sz="1600" dirty="0">
              <a:solidFill>
                <a:schemeClr val="tx1"/>
              </a:solidFill>
            </a:endParaRPr>
          </a:p>
        </p:txBody>
      </p:sp>
      <p:sp>
        <p:nvSpPr>
          <p:cNvPr id="13" name="Скругленный прямоугольник 12"/>
          <p:cNvSpPr/>
          <p:nvPr/>
        </p:nvSpPr>
        <p:spPr>
          <a:xfrm>
            <a:off x="5796136" y="3645024"/>
            <a:ext cx="1347632" cy="10801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solidFill>
                  <a:schemeClr val="tx1"/>
                </a:solidFill>
              </a:rPr>
              <a:t>Дескриптор файла для чтения</a:t>
            </a:r>
            <a:endParaRPr lang="ru-RU" sz="1600" dirty="0">
              <a:solidFill>
                <a:schemeClr val="tx1"/>
              </a:solidFill>
            </a:endParaRPr>
          </a:p>
        </p:txBody>
      </p:sp>
      <p:cxnSp>
        <p:nvCxnSpPr>
          <p:cNvPr id="15" name="Прямая со стрелкой 14"/>
          <p:cNvCxnSpPr/>
          <p:nvPr/>
        </p:nvCxnSpPr>
        <p:spPr>
          <a:xfrm flipV="1">
            <a:off x="4788024" y="2852936"/>
            <a:ext cx="0"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91680" y="3068960"/>
            <a:ext cx="1440160" cy="369332"/>
          </a:xfrm>
          <a:prstGeom prst="rect">
            <a:avLst/>
          </a:prstGeom>
          <a:noFill/>
        </p:spPr>
        <p:txBody>
          <a:bodyPr wrap="square" rtlCol="0">
            <a:spAutoFit/>
          </a:bodyPr>
          <a:lstStyle/>
          <a:p>
            <a:r>
              <a:rPr lang="en-US" dirty="0" err="1" smtClean="0"/>
              <a:t>file_pipes</a:t>
            </a:r>
            <a:r>
              <a:rPr lang="en-US" dirty="0" smtClean="0"/>
              <a:t>[1]</a:t>
            </a:r>
            <a:endParaRPr lang="ru-RU" dirty="0"/>
          </a:p>
        </p:txBody>
      </p:sp>
      <p:sp>
        <p:nvSpPr>
          <p:cNvPr id="20" name="TextBox 19"/>
          <p:cNvSpPr txBox="1"/>
          <p:nvPr/>
        </p:nvSpPr>
        <p:spPr>
          <a:xfrm>
            <a:off x="6156176" y="3068960"/>
            <a:ext cx="1440160" cy="369332"/>
          </a:xfrm>
          <a:prstGeom prst="rect">
            <a:avLst/>
          </a:prstGeom>
          <a:noFill/>
        </p:spPr>
        <p:txBody>
          <a:bodyPr wrap="square" rtlCol="0">
            <a:spAutoFit/>
          </a:bodyPr>
          <a:lstStyle/>
          <a:p>
            <a:r>
              <a:rPr lang="en-US" dirty="0" err="1" smtClean="0"/>
              <a:t>file_pipes</a:t>
            </a:r>
            <a:r>
              <a:rPr lang="en-US" dirty="0" smtClean="0"/>
              <a:t>[0]</a:t>
            </a:r>
            <a:endParaRPr lang="ru-RU" dirty="0"/>
          </a:p>
        </p:txBody>
      </p:sp>
      <p:sp>
        <p:nvSpPr>
          <p:cNvPr id="21" name="TextBox 20"/>
          <p:cNvSpPr txBox="1"/>
          <p:nvPr/>
        </p:nvSpPr>
        <p:spPr>
          <a:xfrm>
            <a:off x="2339752" y="1700808"/>
            <a:ext cx="936104" cy="369332"/>
          </a:xfrm>
          <a:prstGeom prst="rect">
            <a:avLst/>
          </a:prstGeom>
          <a:noFill/>
        </p:spPr>
        <p:txBody>
          <a:bodyPr wrap="square" rtlCol="0">
            <a:spAutoFit/>
          </a:bodyPr>
          <a:lstStyle/>
          <a:p>
            <a:r>
              <a:rPr lang="en-US" dirty="0" smtClean="0"/>
              <a:t>write</a:t>
            </a:r>
            <a:endParaRPr lang="ru-RU" dirty="0"/>
          </a:p>
        </p:txBody>
      </p:sp>
      <p:sp>
        <p:nvSpPr>
          <p:cNvPr id="22" name="TextBox 21"/>
          <p:cNvSpPr txBox="1"/>
          <p:nvPr/>
        </p:nvSpPr>
        <p:spPr>
          <a:xfrm>
            <a:off x="6228184" y="1628800"/>
            <a:ext cx="648072" cy="369332"/>
          </a:xfrm>
          <a:prstGeom prst="rect">
            <a:avLst/>
          </a:prstGeom>
          <a:noFill/>
        </p:spPr>
        <p:txBody>
          <a:bodyPr wrap="square" rtlCol="0">
            <a:spAutoFit/>
          </a:bodyPr>
          <a:lstStyle/>
          <a:p>
            <a:r>
              <a:rPr lang="en-US" dirty="0" smtClean="0"/>
              <a:t>read</a:t>
            </a:r>
            <a:endParaRPr lang="ru-RU" dirty="0"/>
          </a:p>
        </p:txBody>
      </p:sp>
      <p:sp>
        <p:nvSpPr>
          <p:cNvPr id="34" name="Скругленный прямоугольник 33"/>
          <p:cNvSpPr/>
          <p:nvPr/>
        </p:nvSpPr>
        <p:spPr>
          <a:xfrm>
            <a:off x="4067944" y="4653136"/>
            <a:ext cx="1584176" cy="10801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Дескриптор канала</a:t>
            </a:r>
            <a:endParaRPr lang="ru-RU" dirty="0">
              <a:solidFill>
                <a:schemeClr val="tx1"/>
              </a:solidFill>
            </a:endParaRPr>
          </a:p>
        </p:txBody>
      </p:sp>
      <p:cxnSp>
        <p:nvCxnSpPr>
          <p:cNvPr id="37" name="Shape 36"/>
          <p:cNvCxnSpPr>
            <a:stCxn id="12" idx="2"/>
            <a:endCxn id="34" idx="1"/>
          </p:cNvCxnSpPr>
          <p:nvPr/>
        </p:nvCxnSpPr>
        <p:spPr>
          <a:xfrm rot="16200000" flipH="1">
            <a:off x="3353706" y="4478958"/>
            <a:ext cx="468052" cy="96042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hape 38"/>
          <p:cNvCxnSpPr>
            <a:stCxn id="13" idx="2"/>
            <a:endCxn id="34" idx="3"/>
          </p:cNvCxnSpPr>
          <p:nvPr/>
        </p:nvCxnSpPr>
        <p:spPr>
          <a:xfrm rot="5400000">
            <a:off x="5827010" y="4550254"/>
            <a:ext cx="468052" cy="81783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Прямоугольник 39"/>
          <p:cNvSpPr/>
          <p:nvPr/>
        </p:nvSpPr>
        <p:spPr>
          <a:xfrm>
            <a:off x="827584" y="5877272"/>
            <a:ext cx="1080120"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p:nvSpPr>
        <p:spPr>
          <a:xfrm>
            <a:off x="2483768" y="5877272"/>
            <a:ext cx="1080120" cy="4320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2" name="Прямая со стрелкой 51"/>
          <p:cNvCxnSpPr/>
          <p:nvPr/>
        </p:nvCxnSpPr>
        <p:spPr>
          <a:xfrm flipH="1">
            <a:off x="1907704" y="6173688"/>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Прямая со стрелкой 52"/>
          <p:cNvCxnSpPr/>
          <p:nvPr/>
        </p:nvCxnSpPr>
        <p:spPr>
          <a:xfrm>
            <a:off x="1907704" y="6029672"/>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Соединительная линия уступом 54"/>
          <p:cNvCxnSpPr>
            <a:endCxn id="41" idx="3"/>
          </p:cNvCxnSpPr>
          <p:nvPr/>
        </p:nvCxnSpPr>
        <p:spPr>
          <a:xfrm rot="10800000" flipV="1">
            <a:off x="3563888" y="5733256"/>
            <a:ext cx="1008112" cy="360040"/>
          </a:xfrm>
          <a:prstGeom prst="bentConnector3">
            <a:avLst>
              <a:gd name="adj1" fmla="val 99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hape 65"/>
          <p:cNvCxnSpPr>
            <a:stCxn id="12" idx="1"/>
          </p:cNvCxnSpPr>
          <p:nvPr/>
        </p:nvCxnSpPr>
        <p:spPr>
          <a:xfrm rot="10800000">
            <a:off x="1714480" y="2857498"/>
            <a:ext cx="714380" cy="132758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hape 68"/>
          <p:cNvCxnSpPr>
            <a:stCxn id="13" idx="3"/>
          </p:cNvCxnSpPr>
          <p:nvPr/>
        </p:nvCxnSpPr>
        <p:spPr>
          <a:xfrm flipV="1">
            <a:off x="7143768" y="2786058"/>
            <a:ext cx="312542" cy="139902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23528" y="5229200"/>
            <a:ext cx="3240360" cy="584775"/>
          </a:xfrm>
          <a:prstGeom prst="rect">
            <a:avLst/>
          </a:prstGeom>
          <a:noFill/>
        </p:spPr>
        <p:txBody>
          <a:bodyPr wrap="square" rtlCol="0">
            <a:spAutoFit/>
          </a:bodyPr>
          <a:lstStyle/>
          <a:p>
            <a:r>
              <a:rPr lang="ru-RU" sz="1600" dirty="0" smtClean="0"/>
              <a:t>Очередь процессов, ожидающих чтение и запись в канал</a:t>
            </a:r>
            <a:endParaRPr lang="ru-RU" sz="1600" dirty="0"/>
          </a:p>
        </p:txBody>
      </p:sp>
      <p:sp>
        <p:nvSpPr>
          <p:cNvPr id="31" name="Скругленный прямоугольник 30"/>
          <p:cNvSpPr/>
          <p:nvPr/>
        </p:nvSpPr>
        <p:spPr>
          <a:xfrm>
            <a:off x="214282" y="3571876"/>
            <a:ext cx="1357322" cy="10801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solidFill>
                  <a:schemeClr val="tx1"/>
                </a:solidFill>
              </a:rPr>
              <a:t>Дескриптор файла для чтения</a:t>
            </a:r>
            <a:endParaRPr lang="ru-RU" sz="1600" dirty="0">
              <a:solidFill>
                <a:schemeClr val="tx1"/>
              </a:solidFill>
            </a:endParaRPr>
          </a:p>
        </p:txBody>
      </p:sp>
      <p:sp>
        <p:nvSpPr>
          <p:cNvPr id="47" name="Скругленный прямоугольник 46"/>
          <p:cNvSpPr/>
          <p:nvPr/>
        </p:nvSpPr>
        <p:spPr>
          <a:xfrm>
            <a:off x="7572396" y="3571876"/>
            <a:ext cx="1357322" cy="10801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solidFill>
                  <a:schemeClr val="tx1"/>
                </a:solidFill>
              </a:rPr>
              <a:t>Дескриптор файла для записи</a:t>
            </a:r>
            <a:endParaRPr lang="ru-RU" sz="1600" dirty="0">
              <a:solidFill>
                <a:schemeClr val="tx1"/>
              </a:solidFill>
            </a:endParaRPr>
          </a:p>
        </p:txBody>
      </p:sp>
      <p:cxnSp>
        <p:nvCxnSpPr>
          <p:cNvPr id="50" name="Прямая со стрелкой 49"/>
          <p:cNvCxnSpPr>
            <a:stCxn id="31" idx="0"/>
          </p:cNvCxnSpPr>
          <p:nvPr/>
        </p:nvCxnSpPr>
        <p:spPr>
          <a:xfrm rot="5400000" flipH="1" flipV="1">
            <a:off x="732207" y="3018232"/>
            <a:ext cx="714380" cy="3929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Прямая со стрелкой 53"/>
          <p:cNvCxnSpPr>
            <a:stCxn id="47" idx="0"/>
          </p:cNvCxnSpPr>
          <p:nvPr/>
        </p:nvCxnSpPr>
        <p:spPr>
          <a:xfrm rot="16200000" flipV="1">
            <a:off x="7697413" y="3018231"/>
            <a:ext cx="785818" cy="321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8693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p:spPr>
        <p:txBody>
          <a:bodyPr/>
          <a:lstStyle/>
          <a:p>
            <a:r>
              <a:rPr lang="ru-RU" dirty="0" smtClean="0"/>
              <a:t>Операции с каналом</a:t>
            </a:r>
            <a:endParaRPr lang="ru-RU" dirty="0"/>
          </a:p>
        </p:txBody>
      </p:sp>
      <p:sp>
        <p:nvSpPr>
          <p:cNvPr id="3" name="Содержимое 2"/>
          <p:cNvSpPr>
            <a:spLocks noGrp="1"/>
          </p:cNvSpPr>
          <p:nvPr>
            <p:ph idx="1"/>
          </p:nvPr>
        </p:nvSpPr>
        <p:spPr>
          <a:xfrm>
            <a:off x="457200" y="1196752"/>
            <a:ext cx="8229600" cy="4929411"/>
          </a:xfrm>
        </p:spPr>
        <p:txBody>
          <a:bodyPr>
            <a:normAutofit fontScale="92500" lnSpcReduction="20000"/>
          </a:bodyPr>
          <a:lstStyle/>
          <a:p>
            <a:pPr>
              <a:buNone/>
            </a:pPr>
            <a:r>
              <a:rPr lang="ru-RU" dirty="0" smtClean="0"/>
              <a:t>Открытие канала</a:t>
            </a:r>
            <a:r>
              <a:rPr lang="en-US" dirty="0" smtClean="0"/>
              <a:t> </a:t>
            </a:r>
            <a:endParaRPr lang="ru-RU" dirty="0" smtClean="0"/>
          </a:p>
          <a:p>
            <a:pPr>
              <a:buNone/>
            </a:pPr>
            <a:r>
              <a:rPr lang="en-US" dirty="0" err="1" smtClean="0"/>
              <a:t>int</a:t>
            </a:r>
            <a:r>
              <a:rPr lang="en-US" dirty="0" smtClean="0"/>
              <a:t> pipe(</a:t>
            </a:r>
            <a:r>
              <a:rPr lang="en-US" dirty="0" err="1" smtClean="0"/>
              <a:t>int</a:t>
            </a:r>
            <a:r>
              <a:rPr lang="en-US" dirty="0" smtClean="0"/>
              <a:t> </a:t>
            </a:r>
            <a:r>
              <a:rPr lang="en-US" dirty="0" err="1" smtClean="0"/>
              <a:t>pipe_fd</a:t>
            </a:r>
            <a:r>
              <a:rPr lang="en-US" dirty="0" smtClean="0"/>
              <a:t>[2]); </a:t>
            </a:r>
          </a:p>
          <a:p>
            <a:pPr>
              <a:buNone/>
            </a:pPr>
            <a:r>
              <a:rPr lang="ru-RU" dirty="0" smtClean="0"/>
              <a:t>Запись в канал </a:t>
            </a:r>
          </a:p>
          <a:p>
            <a:pPr>
              <a:buNone/>
            </a:pPr>
            <a:r>
              <a:rPr lang="en-US" dirty="0" err="1" smtClean="0"/>
              <a:t>int</a:t>
            </a:r>
            <a:r>
              <a:rPr lang="en-US" dirty="0" smtClean="0"/>
              <a:t> write(</a:t>
            </a:r>
            <a:r>
              <a:rPr lang="en-US" dirty="0" err="1" smtClean="0"/>
              <a:t>int</a:t>
            </a:r>
            <a:r>
              <a:rPr lang="en-US" dirty="0" smtClean="0"/>
              <a:t> </a:t>
            </a:r>
            <a:r>
              <a:rPr lang="en-US" dirty="0" err="1" smtClean="0"/>
              <a:t>pipe_fd</a:t>
            </a:r>
            <a:r>
              <a:rPr lang="en-US" dirty="0" smtClean="0"/>
              <a:t>[1], void *area, </a:t>
            </a:r>
            <a:r>
              <a:rPr lang="en-US" dirty="0" err="1" smtClean="0"/>
              <a:t>int</a:t>
            </a:r>
            <a:r>
              <a:rPr lang="en-US" dirty="0" smtClean="0"/>
              <a:t> </a:t>
            </a:r>
            <a:r>
              <a:rPr lang="en-US" dirty="0" err="1" smtClean="0"/>
              <a:t>cnt</a:t>
            </a:r>
            <a:r>
              <a:rPr lang="en-US" dirty="0" smtClean="0"/>
              <a:t>);</a:t>
            </a:r>
            <a:endParaRPr lang="ru-RU" dirty="0" smtClean="0"/>
          </a:p>
          <a:p>
            <a:pPr>
              <a:buNone/>
            </a:pPr>
            <a:r>
              <a:rPr lang="ru-RU" dirty="0" smtClean="0"/>
              <a:t>Чтение из канала </a:t>
            </a:r>
            <a:endParaRPr lang="en-US" dirty="0" smtClean="0"/>
          </a:p>
          <a:p>
            <a:pPr>
              <a:buNone/>
            </a:pPr>
            <a:r>
              <a:rPr lang="en-US" dirty="0" err="1" smtClean="0"/>
              <a:t>int</a:t>
            </a:r>
            <a:r>
              <a:rPr lang="en-US" dirty="0" smtClean="0"/>
              <a:t> read(</a:t>
            </a:r>
            <a:r>
              <a:rPr lang="en-US" dirty="0" err="1" smtClean="0"/>
              <a:t>int</a:t>
            </a:r>
            <a:r>
              <a:rPr lang="en-US" dirty="0" smtClean="0"/>
              <a:t> </a:t>
            </a:r>
            <a:r>
              <a:rPr lang="en-US" dirty="0" err="1" smtClean="0"/>
              <a:t>pipe_fd</a:t>
            </a:r>
            <a:r>
              <a:rPr lang="en-US" dirty="0" smtClean="0"/>
              <a:t>[0], void *area, </a:t>
            </a:r>
            <a:r>
              <a:rPr lang="en-US" dirty="0" err="1" smtClean="0"/>
              <a:t>int</a:t>
            </a:r>
            <a:r>
              <a:rPr lang="en-US" dirty="0" smtClean="0"/>
              <a:t> </a:t>
            </a:r>
            <a:r>
              <a:rPr lang="en-US" dirty="0" err="1" smtClean="0"/>
              <a:t>cnt</a:t>
            </a:r>
            <a:r>
              <a:rPr lang="en-US" dirty="0" smtClean="0"/>
              <a:t>);</a:t>
            </a:r>
            <a:endParaRPr lang="ru-RU" dirty="0" smtClean="0"/>
          </a:p>
          <a:p>
            <a:pPr>
              <a:buNone/>
            </a:pPr>
            <a:r>
              <a:rPr lang="ru-RU" dirty="0" smtClean="0"/>
              <a:t>Закрытие канала</a:t>
            </a:r>
            <a:r>
              <a:rPr lang="en-US" dirty="0" smtClean="0"/>
              <a:t> </a:t>
            </a:r>
          </a:p>
          <a:p>
            <a:pPr>
              <a:buNone/>
            </a:pPr>
            <a:r>
              <a:rPr lang="en-US" dirty="0" err="1" smtClean="0"/>
              <a:t>int</a:t>
            </a:r>
            <a:r>
              <a:rPr lang="en-US" dirty="0" smtClean="0"/>
              <a:t> close(</a:t>
            </a:r>
            <a:r>
              <a:rPr lang="en-US" dirty="0" err="1" smtClean="0"/>
              <a:t>int</a:t>
            </a:r>
            <a:r>
              <a:rPr lang="en-US" dirty="0" smtClean="0"/>
              <a:t> </a:t>
            </a:r>
            <a:r>
              <a:rPr lang="en-US" dirty="0" err="1" smtClean="0"/>
              <a:t>pipe_fd</a:t>
            </a:r>
            <a:r>
              <a:rPr lang="en-US" dirty="0" smtClean="0"/>
              <a:t>);</a:t>
            </a:r>
          </a:p>
          <a:p>
            <a:pPr>
              <a:buNone/>
            </a:pPr>
            <a:r>
              <a:rPr lang="ru-RU" dirty="0" smtClean="0"/>
              <a:t>Запрет блокировки чтения или записи </a:t>
            </a:r>
          </a:p>
          <a:p>
            <a:pPr>
              <a:buNone/>
            </a:pPr>
            <a:r>
              <a:rPr lang="en-US" dirty="0" err="1" smtClean="0"/>
              <a:t>fcntl</a:t>
            </a:r>
            <a:r>
              <a:rPr lang="en-US" dirty="0" smtClean="0"/>
              <a:t>(</a:t>
            </a:r>
            <a:r>
              <a:rPr lang="en-US" dirty="0" err="1" smtClean="0"/>
              <a:t>pipe_fd</a:t>
            </a:r>
            <a:r>
              <a:rPr lang="en-US" dirty="0"/>
              <a:t>, F_SETFL, O_NONBLOCK</a:t>
            </a:r>
            <a:r>
              <a:rPr lang="en-US" dirty="0" smtClean="0"/>
              <a:t>); </a:t>
            </a:r>
          </a:p>
        </p:txBody>
      </p:sp>
    </p:spTree>
    <p:extLst>
      <p:ext uri="{BB962C8B-B14F-4D97-AF65-F5344CB8AC3E}">
        <p14:creationId xmlns:p14="http://schemas.microsoft.com/office/powerpoint/2010/main" val="3983249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dirty="0" smtClean="0"/>
              <a:t>Среды разработки программ </a:t>
            </a:r>
            <a:r>
              <a:rPr lang="en-US" dirty="0" err="1" smtClean="0"/>
              <a:t>Unbutu</a:t>
            </a:r>
            <a:endParaRPr lang="ru-RU" dirty="0"/>
          </a:p>
        </p:txBody>
      </p:sp>
      <p:pic>
        <p:nvPicPr>
          <p:cNvPr id="11265" name="Picture 1"/>
          <p:cNvPicPr>
            <a:picLocks noChangeAspect="1" noChangeArrowheads="1"/>
          </p:cNvPicPr>
          <p:nvPr/>
        </p:nvPicPr>
        <p:blipFill>
          <a:blip r:embed="rId2" cstate="print"/>
          <a:srcRect/>
          <a:stretch>
            <a:fillRect/>
          </a:stretch>
        </p:blipFill>
        <p:spPr bwMode="auto">
          <a:xfrm>
            <a:off x="714348" y="1000108"/>
            <a:ext cx="7929618" cy="5715040"/>
          </a:xfrm>
          <a:prstGeom prst="rect">
            <a:avLst/>
          </a:prstGeom>
          <a:noFill/>
          <a:ln w="9525">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fontScale="90000"/>
          </a:bodyPr>
          <a:lstStyle/>
          <a:p>
            <a:r>
              <a:rPr lang="ru-RU" dirty="0" smtClean="0"/>
              <a:t>Алгоритм записи в канал</a:t>
            </a:r>
            <a:endParaRPr lang="ru-RU" dirty="0"/>
          </a:p>
        </p:txBody>
      </p:sp>
      <p:sp>
        <p:nvSpPr>
          <p:cNvPr id="3" name="Содержимое 2"/>
          <p:cNvSpPr>
            <a:spLocks noGrp="1"/>
          </p:cNvSpPr>
          <p:nvPr>
            <p:ph idx="1"/>
          </p:nvPr>
        </p:nvSpPr>
        <p:spPr>
          <a:xfrm>
            <a:off x="457200" y="1268760"/>
            <a:ext cx="8229600" cy="5472608"/>
          </a:xfrm>
        </p:spPr>
        <p:txBody>
          <a:bodyPr>
            <a:normAutofit fontScale="77500" lnSpcReduction="20000"/>
          </a:bodyPr>
          <a:lstStyle/>
          <a:p>
            <a:pPr marL="514350" indent="-514350">
              <a:buFont typeface="Arial" pitchFamily="34" charset="0"/>
              <a:buAutoNum type="arabicPeriod"/>
            </a:pPr>
            <a:r>
              <a:rPr lang="ru-RU" dirty="0" smtClean="0"/>
              <a:t>Запись в канал разрешена, если канал открыт для чтения. Если процесс пробует записать в канал, не имеющий читателя, то будет послан сигнал SIGPIPE.</a:t>
            </a:r>
          </a:p>
          <a:p>
            <a:pPr marL="514350" indent="-514350">
              <a:buAutoNum type="arabicPeriod"/>
            </a:pPr>
            <a:r>
              <a:rPr lang="ru-RU" dirty="0" smtClean="0"/>
              <a:t>Запись в канал осуществляется, если имеется достаточно места для всех данных и их объем не превышает размер буфера.</a:t>
            </a:r>
          </a:p>
          <a:p>
            <a:pPr marL="514350" indent="-514350">
              <a:buAutoNum type="arabicPeriod"/>
            </a:pPr>
            <a:r>
              <a:rPr lang="ru-RU" dirty="0" smtClean="0"/>
              <a:t>Если места нет, то процесс приостанавливается и помещается в очередь к каналу (не установлен флаг </a:t>
            </a:r>
            <a:r>
              <a:rPr lang="en-US" dirty="0" smtClean="0"/>
              <a:t>O_NONBLOCK</a:t>
            </a:r>
            <a:r>
              <a:rPr lang="ru-RU" dirty="0" smtClean="0"/>
              <a:t>).</a:t>
            </a:r>
          </a:p>
          <a:p>
            <a:pPr marL="514350" indent="-514350">
              <a:buAutoNum type="arabicPeriod"/>
            </a:pPr>
            <a:r>
              <a:rPr lang="ru-RU" dirty="0" smtClean="0"/>
              <a:t>Если записываются в канал данные, объем которых превышает емкость буфера, то в канал записываются столько данных, сколько он может вместить в себя, и процесс помещается в очередь до тех пор, пока не освободится дополнительное место (возможно перемешивание данных).</a:t>
            </a:r>
          </a:p>
          <a:p>
            <a:pPr marL="514350" indent="-514350">
              <a:buAutoNum type="arabicPeriod"/>
            </a:pPr>
            <a:endParaRPr lang="ru-RU" dirty="0" smtClean="0"/>
          </a:p>
          <a:p>
            <a:pPr marL="514350" indent="-514350">
              <a:buAutoNum type="arabicPeriod"/>
            </a:pPr>
            <a:endParaRPr lang="ru-RU" dirty="0"/>
          </a:p>
        </p:txBody>
      </p:sp>
    </p:spTree>
    <p:extLst>
      <p:ext uri="{BB962C8B-B14F-4D97-AF65-F5344CB8AC3E}">
        <p14:creationId xmlns:p14="http://schemas.microsoft.com/office/powerpoint/2010/main" val="24732263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922114"/>
          </a:xfrm>
        </p:spPr>
        <p:txBody>
          <a:bodyPr>
            <a:normAutofit/>
          </a:bodyPr>
          <a:lstStyle/>
          <a:p>
            <a:r>
              <a:rPr lang="ru-RU" sz="4000" dirty="0" smtClean="0"/>
              <a:t>Алгоритм чтения данных  из канала</a:t>
            </a:r>
            <a:endParaRPr lang="ru-RU" sz="4000" dirty="0"/>
          </a:p>
        </p:txBody>
      </p:sp>
      <p:sp>
        <p:nvSpPr>
          <p:cNvPr id="3" name="Содержимое 2"/>
          <p:cNvSpPr>
            <a:spLocks noGrp="1"/>
          </p:cNvSpPr>
          <p:nvPr>
            <p:ph idx="1"/>
          </p:nvPr>
        </p:nvSpPr>
        <p:spPr>
          <a:xfrm>
            <a:off x="457200" y="1268760"/>
            <a:ext cx="8229600" cy="5089198"/>
          </a:xfrm>
        </p:spPr>
        <p:txBody>
          <a:bodyPr>
            <a:normAutofit fontScale="77500" lnSpcReduction="20000"/>
          </a:bodyPr>
          <a:lstStyle/>
          <a:p>
            <a:pPr marL="514350" indent="-514350">
              <a:buAutoNum type="arabicPeriod"/>
            </a:pPr>
            <a:r>
              <a:rPr lang="ru-RU" dirty="0" smtClean="0"/>
              <a:t>Если канал не открыт для записи, возвращается 0.</a:t>
            </a:r>
            <a:r>
              <a:rPr lang="en-US" dirty="0" smtClean="0"/>
              <a:t> </a:t>
            </a:r>
            <a:r>
              <a:rPr lang="ru-RU" dirty="0" smtClean="0"/>
              <a:t>Если канал используется для записи в родительском и в дочернем процессах, то необходимо закрыть файловые дескрипторы записи в канал в обоих этих процессах, прежде чем канал будет считаться закрытым.</a:t>
            </a:r>
          </a:p>
          <a:p>
            <a:pPr marL="514350" indent="-514350">
              <a:buAutoNum type="arabicPeriod"/>
            </a:pPr>
            <a:r>
              <a:rPr lang="ru-RU" dirty="0" smtClean="0"/>
              <a:t>Если процесс пытается считать больше данных, чем фактически есть в канале, то будут прочитаны все данные, находящиеся в данный момент в канале.</a:t>
            </a:r>
          </a:p>
          <a:p>
            <a:pPr marL="514350" indent="-514350">
              <a:buAutoNum type="arabicPeriod"/>
            </a:pPr>
            <a:r>
              <a:rPr lang="ru-RU" dirty="0" smtClean="0"/>
              <a:t>Если канал пуст, то процесс приостанавливается и помещается в очередь к каналу (не установлен флаг </a:t>
            </a:r>
            <a:r>
              <a:rPr lang="en-US" dirty="0" smtClean="0"/>
              <a:t>O_NONBLOCK</a:t>
            </a:r>
            <a:r>
              <a:rPr lang="ru-RU" dirty="0" smtClean="0"/>
              <a:t>).</a:t>
            </a:r>
          </a:p>
          <a:p>
            <a:pPr marL="514350" indent="-514350">
              <a:buFont typeface="Arial" pitchFamily="34" charset="0"/>
              <a:buAutoNum type="arabicPeriod"/>
            </a:pPr>
            <a:r>
              <a:rPr lang="ru-RU" dirty="0" smtClean="0"/>
              <a:t>На время выполнения операции доступ другим процессам к каналу запрещен, после завершения операции все процессы из очереди активизируются.</a:t>
            </a:r>
            <a:endParaRPr lang="en-US" dirty="0" smtClean="0"/>
          </a:p>
          <a:p>
            <a:pPr marL="514350" indent="-514350">
              <a:buNone/>
            </a:pPr>
            <a:endParaRPr lang="ru-RU" dirty="0" smtClean="0"/>
          </a:p>
          <a:p>
            <a:pPr marL="514350" indent="-514350">
              <a:buAutoNum type="arabicPeriod"/>
            </a:pPr>
            <a:endParaRPr lang="ru-RU" dirty="0"/>
          </a:p>
        </p:txBody>
      </p:sp>
    </p:spTree>
    <p:extLst>
      <p:ext uri="{BB962C8B-B14F-4D97-AF65-F5344CB8AC3E}">
        <p14:creationId xmlns:p14="http://schemas.microsoft.com/office/powerpoint/2010/main" val="36496666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fontScale="90000"/>
          </a:bodyPr>
          <a:lstStyle/>
          <a:p>
            <a:r>
              <a:rPr lang="ru-RU" dirty="0" smtClean="0"/>
              <a:t>Алгоритм закрытия канала</a:t>
            </a:r>
            <a:endParaRPr lang="ru-RU" dirty="0"/>
          </a:p>
        </p:txBody>
      </p:sp>
      <p:sp>
        <p:nvSpPr>
          <p:cNvPr id="3" name="Содержимое 2"/>
          <p:cNvSpPr>
            <a:spLocks noGrp="1"/>
          </p:cNvSpPr>
          <p:nvPr>
            <p:ph idx="1"/>
          </p:nvPr>
        </p:nvSpPr>
        <p:spPr>
          <a:xfrm>
            <a:off x="457200" y="1340768"/>
            <a:ext cx="8229600" cy="5112568"/>
          </a:xfrm>
        </p:spPr>
        <p:txBody>
          <a:bodyPr>
            <a:normAutofit fontScale="70000" lnSpcReduction="20000"/>
          </a:bodyPr>
          <a:lstStyle/>
          <a:p>
            <a:pPr marL="514350" indent="-514350">
              <a:buAutoNum type="arabicPeriod"/>
            </a:pPr>
            <a:r>
              <a:rPr lang="ru-RU" dirty="0" smtClean="0"/>
              <a:t>Уменьшается на 1 количество процессов чтения из канала или записи в канал в зависимости от типа закрываемого файлового дескриптора.</a:t>
            </a:r>
          </a:p>
          <a:p>
            <a:pPr marL="514350" indent="-514350">
              <a:buAutoNum type="arabicPeriod"/>
            </a:pPr>
            <a:r>
              <a:rPr lang="ru-RU" dirty="0" smtClean="0"/>
              <a:t>Если значение счетчика числа записывающих в канал процессов становится равным 0 и имеются процессы, приостановленные в ожидании чтения данных из канала, ядро возобновляет выполнение последних и они завершают свои операции чтения без возврата каких-либо данных.</a:t>
            </a:r>
          </a:p>
          <a:p>
            <a:pPr marL="514350" indent="-514350">
              <a:buAutoNum type="arabicPeriod"/>
            </a:pPr>
            <a:r>
              <a:rPr lang="ru-RU" dirty="0" smtClean="0"/>
              <a:t>Если становится равным 0 значение счетчика числа считывающих из канала процессов и имеются процессы, приостановленные в ожидании возможности записи данных в канал, ядро возобновляет выполнение последних и посылает им сигнал SIGPIPE.</a:t>
            </a:r>
          </a:p>
          <a:p>
            <a:pPr marL="514350" indent="-514350">
              <a:buAutoNum type="arabicPeriod"/>
            </a:pPr>
            <a:r>
              <a:rPr lang="ru-RU" dirty="0" smtClean="0"/>
              <a:t>Если к каналу не обращается ни один записывающий или считывающий процесс, ядро освобождает все информационные блоки канала и переустанавливает индекс таким образом, чтобы он указывал на то, что канал пуст.</a:t>
            </a:r>
            <a:endParaRPr lang="ru-RU" dirty="0"/>
          </a:p>
        </p:txBody>
      </p:sp>
    </p:spTree>
    <p:extLst>
      <p:ext uri="{BB962C8B-B14F-4D97-AF65-F5344CB8AC3E}">
        <p14:creationId xmlns:p14="http://schemas.microsoft.com/office/powerpoint/2010/main" val="1304414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0"/>
            <a:ext cx="8229600" cy="654032"/>
          </a:xfrm>
        </p:spPr>
        <p:txBody>
          <a:bodyPr>
            <a:normAutofit/>
          </a:bodyPr>
          <a:lstStyle/>
          <a:p>
            <a:r>
              <a:rPr lang="ru-RU" sz="3600" dirty="0" smtClean="0"/>
              <a:t>Пример обмена данными через канал</a:t>
            </a:r>
            <a:endParaRPr lang="ru-RU" sz="3600" dirty="0"/>
          </a:p>
        </p:txBody>
      </p:sp>
      <p:sp>
        <p:nvSpPr>
          <p:cNvPr id="3" name="Содержимое 2"/>
          <p:cNvSpPr>
            <a:spLocks noGrp="1"/>
          </p:cNvSpPr>
          <p:nvPr>
            <p:ph idx="1"/>
          </p:nvPr>
        </p:nvSpPr>
        <p:spPr>
          <a:xfrm>
            <a:off x="600044" y="785794"/>
            <a:ext cx="8543956" cy="5857892"/>
          </a:xfrm>
        </p:spPr>
        <p:txBody>
          <a:bodyPr>
            <a:noAutofit/>
          </a:bodyPr>
          <a:lstStyle/>
          <a:p>
            <a:pPr hangingPunct="0">
              <a:buNone/>
            </a:pPr>
            <a:r>
              <a:rPr lang="ru-RU" sz="1400" dirty="0"/>
              <a:t>/* ПРОГРАММА ПРОЦЕССА ПРЕДКА*/</a:t>
            </a:r>
          </a:p>
          <a:p>
            <a:pPr hangingPunct="0">
              <a:buNone/>
            </a:pPr>
            <a:r>
              <a:rPr lang="ru-RU" sz="1400" b="1" dirty="0"/>
              <a:t>#</a:t>
            </a:r>
            <a:r>
              <a:rPr lang="ru-RU" sz="1400" b="1" dirty="0" err="1"/>
              <a:t>include</a:t>
            </a:r>
            <a:r>
              <a:rPr lang="ru-RU" sz="1400" b="1" dirty="0"/>
              <a:t> &lt;</a:t>
            </a:r>
            <a:r>
              <a:rPr lang="ru-RU" sz="1400" b="1" dirty="0" err="1"/>
              <a:t>stdio.h</a:t>
            </a:r>
            <a:r>
              <a:rPr lang="ru-RU" sz="1400" b="1" dirty="0"/>
              <a:t>&gt;</a:t>
            </a:r>
            <a:endParaRPr lang="ru-RU" sz="1400" dirty="0"/>
          </a:p>
          <a:p>
            <a:pPr hangingPunct="0">
              <a:buNone/>
            </a:pPr>
            <a:r>
              <a:rPr lang="en-US" sz="1400" b="1" dirty="0"/>
              <a:t>main(</a:t>
            </a:r>
            <a:r>
              <a:rPr lang="en-US" sz="1400" b="1" dirty="0" err="1"/>
              <a:t>int</a:t>
            </a:r>
            <a:r>
              <a:rPr lang="en-US" sz="1400" b="1" dirty="0"/>
              <a:t> </a:t>
            </a:r>
            <a:r>
              <a:rPr lang="en-US" sz="1400" b="1" dirty="0" err="1"/>
              <a:t>argc</a:t>
            </a:r>
            <a:r>
              <a:rPr lang="en-US" sz="1400" b="1" dirty="0"/>
              <a:t>, char** </a:t>
            </a:r>
            <a:r>
              <a:rPr lang="en-US" sz="1400" b="1" dirty="0" err="1"/>
              <a:t>argv</a:t>
            </a:r>
            <a:r>
              <a:rPr lang="en-US" sz="1400" b="1" dirty="0"/>
              <a:t>)</a:t>
            </a:r>
            <a:endParaRPr lang="ru-RU" sz="1400" dirty="0"/>
          </a:p>
          <a:p>
            <a:pPr hangingPunct="0">
              <a:buNone/>
            </a:pPr>
            <a:r>
              <a:rPr lang="ru-RU" sz="1400" b="1" dirty="0" smtClean="0"/>
              <a:t>{</a:t>
            </a:r>
            <a:r>
              <a:rPr lang="en-US" sz="1400" b="1" dirty="0" smtClean="0"/>
              <a:t> </a:t>
            </a:r>
            <a:r>
              <a:rPr lang="ru-RU" sz="1400" b="1" dirty="0" smtClean="0"/>
              <a:t>   </a:t>
            </a:r>
            <a:r>
              <a:rPr lang="ru-RU" sz="1400" b="1" dirty="0" err="1"/>
              <a:t>int</a:t>
            </a:r>
            <a:r>
              <a:rPr lang="ru-RU" sz="1400" b="1" dirty="0"/>
              <a:t> </a:t>
            </a:r>
            <a:r>
              <a:rPr lang="ru-RU" sz="1400" b="1" dirty="0" err="1"/>
              <a:t>fildes</a:t>
            </a:r>
            <a:r>
              <a:rPr lang="ru-RU" sz="1400" b="1" dirty="0"/>
              <a:t>[2]; </a:t>
            </a:r>
            <a:r>
              <a:rPr lang="ru-RU" sz="1400" dirty="0" smtClean="0"/>
              <a:t>/* </a:t>
            </a:r>
            <a:r>
              <a:rPr lang="ru-RU" sz="1400" dirty="0"/>
              <a:t>дескрипторы файлов канала: </a:t>
            </a:r>
            <a:r>
              <a:rPr lang="ru-RU" sz="1400" dirty="0" err="1"/>
              <a:t>fildes</a:t>
            </a:r>
            <a:r>
              <a:rPr lang="ru-RU" sz="1400" dirty="0"/>
              <a:t>[0] - для  чтения из канала и </a:t>
            </a:r>
            <a:r>
              <a:rPr lang="ru-RU" sz="1400" dirty="0" err="1"/>
              <a:t>fildes</a:t>
            </a:r>
            <a:r>
              <a:rPr lang="ru-RU" sz="1400" dirty="0"/>
              <a:t>[1] - для записи в канал*/</a:t>
            </a:r>
          </a:p>
          <a:p>
            <a:pPr hangingPunct="0">
              <a:buNone/>
            </a:pPr>
            <a:r>
              <a:rPr lang="ru-RU" sz="1400" b="1" dirty="0"/>
              <a:t>   </a:t>
            </a:r>
            <a:r>
              <a:rPr lang="en-US" sz="1400" b="1" dirty="0"/>
              <a:t>char </a:t>
            </a:r>
            <a:r>
              <a:rPr lang="en-US" sz="1400" b="1" dirty="0" err="1"/>
              <a:t>ch</a:t>
            </a:r>
            <a:r>
              <a:rPr lang="en-US" sz="1400" b="1" dirty="0"/>
              <a:t>;</a:t>
            </a:r>
            <a:endParaRPr lang="ru-RU" sz="1400" dirty="0"/>
          </a:p>
          <a:p>
            <a:pPr hangingPunct="0">
              <a:buNone/>
            </a:pPr>
            <a:r>
              <a:rPr lang="en-US" sz="1400" b="1" dirty="0"/>
              <a:t>   FILE *</a:t>
            </a:r>
            <a:r>
              <a:rPr lang="en-US" sz="1400" b="1" dirty="0" err="1"/>
              <a:t>fp</a:t>
            </a:r>
            <a:r>
              <a:rPr lang="en-US" sz="1400" b="1" dirty="0"/>
              <a:t>;</a:t>
            </a:r>
            <a:endParaRPr lang="ru-RU" sz="1400" dirty="0"/>
          </a:p>
          <a:p>
            <a:pPr hangingPunct="0">
              <a:buNone/>
            </a:pPr>
            <a:r>
              <a:rPr lang="en-US" sz="1400" b="1" dirty="0"/>
              <a:t>   </a:t>
            </a:r>
            <a:r>
              <a:rPr lang="en-US" sz="1400" b="1" dirty="0" err="1"/>
              <a:t>int</a:t>
            </a:r>
            <a:r>
              <a:rPr lang="en-US" sz="1400" b="1" dirty="0"/>
              <a:t> stat;</a:t>
            </a:r>
            <a:endParaRPr lang="ru-RU" sz="1400" dirty="0"/>
          </a:p>
          <a:p>
            <a:pPr hangingPunct="0">
              <a:buNone/>
            </a:pPr>
            <a:r>
              <a:rPr lang="en-US" sz="1400" b="1" dirty="0"/>
              <a:t>   </a:t>
            </a:r>
            <a:r>
              <a:rPr lang="ru-RU" sz="1400" b="1" dirty="0" err="1"/>
              <a:t>pipe</a:t>
            </a:r>
            <a:r>
              <a:rPr lang="ru-RU" sz="1400" b="1" dirty="0"/>
              <a:t>(</a:t>
            </a:r>
            <a:r>
              <a:rPr lang="ru-RU" sz="1400" b="1" dirty="0" err="1"/>
              <a:t>fildes</a:t>
            </a:r>
            <a:r>
              <a:rPr lang="ru-RU" sz="1400" b="1" dirty="0"/>
              <a:t>); </a:t>
            </a:r>
            <a:r>
              <a:rPr lang="ru-RU" sz="1400" dirty="0"/>
              <a:t>/* открытие канала*/</a:t>
            </a:r>
          </a:p>
          <a:p>
            <a:pPr hangingPunct="0">
              <a:buNone/>
            </a:pPr>
            <a:r>
              <a:rPr lang="ru-RU" sz="1400" b="1" dirty="0"/>
              <a:t>   </a:t>
            </a:r>
            <a:r>
              <a:rPr lang="ru-RU" sz="1400" b="1" dirty="0" err="1"/>
              <a:t>fp=fopen</a:t>
            </a:r>
            <a:r>
              <a:rPr lang="ru-RU" sz="1400" b="1" dirty="0"/>
              <a:t>(</a:t>
            </a:r>
            <a:r>
              <a:rPr lang="ru-RU" sz="1400" b="1" dirty="0" err="1"/>
              <a:t>argv</a:t>
            </a:r>
            <a:r>
              <a:rPr lang="ru-RU" sz="1400" b="1" dirty="0"/>
              <a:t>[1],"</a:t>
            </a:r>
            <a:r>
              <a:rPr lang="ru-RU" sz="1400" b="1" dirty="0" err="1"/>
              <a:t>r</a:t>
            </a:r>
            <a:r>
              <a:rPr lang="ru-RU" sz="1400" b="1" dirty="0"/>
              <a:t>"); </a:t>
            </a:r>
            <a:r>
              <a:rPr lang="ru-RU" sz="1400" dirty="0"/>
              <a:t>/* открытие текстового файла */</a:t>
            </a:r>
          </a:p>
          <a:p>
            <a:pPr hangingPunct="0">
              <a:buNone/>
            </a:pPr>
            <a:r>
              <a:rPr lang="ru-RU" sz="1400" b="1" dirty="0"/>
              <a:t>   </a:t>
            </a:r>
            <a:r>
              <a:rPr lang="ru-RU" sz="1400" b="1" dirty="0" err="1"/>
              <a:t>if</a:t>
            </a:r>
            <a:r>
              <a:rPr lang="ru-RU" sz="1400" b="1" dirty="0"/>
              <a:t> (!</a:t>
            </a:r>
            <a:r>
              <a:rPr lang="ru-RU" sz="1400" b="1" dirty="0" err="1"/>
              <a:t>fork</a:t>
            </a:r>
            <a:r>
              <a:rPr lang="ru-RU" sz="1400" b="1" dirty="0"/>
              <a:t>())  </a:t>
            </a:r>
            <a:r>
              <a:rPr lang="ru-RU" sz="1400" dirty="0"/>
              <a:t>/*порождение потомка и вызов его программы */</a:t>
            </a:r>
          </a:p>
          <a:p>
            <a:pPr hangingPunct="0">
              <a:buNone/>
            </a:pPr>
            <a:r>
              <a:rPr lang="ru-RU" sz="1400" b="1" dirty="0"/>
              <a:t>       </a:t>
            </a:r>
            <a:r>
              <a:rPr lang="ru-RU" sz="1400" b="1" dirty="0" err="1"/>
              <a:t>execl</a:t>
            </a:r>
            <a:r>
              <a:rPr lang="ru-RU" sz="1400" b="1" dirty="0"/>
              <a:t>("p1","p1",&amp;</a:t>
            </a:r>
            <a:r>
              <a:rPr lang="ru-RU" sz="1400" b="1" dirty="0" err="1"/>
              <a:t>fildes</a:t>
            </a:r>
            <a:r>
              <a:rPr lang="ru-RU" sz="1400" b="1" dirty="0"/>
              <a:t>[0</a:t>
            </a:r>
            <a:r>
              <a:rPr lang="ru-RU" sz="1400" b="1" dirty="0" smtClean="0"/>
              <a:t>]</a:t>
            </a:r>
            <a:r>
              <a:rPr lang="en-US" sz="1400" b="1" dirty="0" smtClean="0"/>
              <a:t>,</a:t>
            </a:r>
            <a:r>
              <a:rPr lang="ru-RU" sz="1400" b="1" dirty="0" smtClean="0"/>
              <a:t> &amp;</a:t>
            </a:r>
            <a:r>
              <a:rPr lang="ru-RU" sz="1400" b="1" dirty="0" err="1" smtClean="0"/>
              <a:t>fildes</a:t>
            </a:r>
            <a:r>
              <a:rPr lang="ru-RU" sz="1400" b="1" dirty="0" smtClean="0"/>
              <a:t>[</a:t>
            </a:r>
            <a:r>
              <a:rPr lang="en-US" sz="1400" b="1" dirty="0" smtClean="0"/>
              <a:t>1</a:t>
            </a:r>
            <a:r>
              <a:rPr lang="ru-RU" sz="1400" b="1" dirty="0" smtClean="0"/>
              <a:t>]</a:t>
            </a:r>
            <a:r>
              <a:rPr lang="en-US" sz="1400" b="1" dirty="0" smtClean="0"/>
              <a:t>, NULL</a:t>
            </a:r>
            <a:r>
              <a:rPr lang="ru-RU" sz="1400" b="1" dirty="0" smtClean="0"/>
              <a:t>); </a:t>
            </a:r>
            <a:r>
              <a:rPr lang="ru-RU" sz="1400" dirty="0"/>
              <a:t>/* в программу потомка передается </a:t>
            </a:r>
          </a:p>
          <a:p>
            <a:pPr hangingPunct="0">
              <a:buNone/>
            </a:pPr>
            <a:r>
              <a:rPr lang="ru-RU" sz="1400" dirty="0"/>
              <a:t>                                номер дескриптора файла для чтения из канала */</a:t>
            </a:r>
          </a:p>
          <a:p>
            <a:pPr hangingPunct="0">
              <a:buNone/>
            </a:pPr>
            <a:r>
              <a:rPr lang="ru-RU" sz="1400" dirty="0"/>
              <a:t>   </a:t>
            </a:r>
            <a:r>
              <a:rPr lang="ru-RU" sz="1400" b="1" dirty="0"/>
              <a:t>   </a:t>
            </a:r>
            <a:r>
              <a:rPr lang="ru-RU" sz="1400" b="1" dirty="0" err="1"/>
              <a:t>else</a:t>
            </a:r>
            <a:endParaRPr lang="ru-RU" sz="1400" dirty="0"/>
          </a:p>
          <a:p>
            <a:pPr hangingPunct="0">
              <a:buNone/>
            </a:pPr>
            <a:r>
              <a:rPr lang="ru-RU" sz="1400" b="1" dirty="0"/>
              <a:t>      </a:t>
            </a:r>
            <a:r>
              <a:rPr lang="ru-RU" sz="1400" b="1" dirty="0" smtClean="0"/>
              <a:t>{</a:t>
            </a:r>
            <a:r>
              <a:rPr lang="ru-RU" sz="1400" b="1" dirty="0" err="1" smtClean="0"/>
              <a:t>close</a:t>
            </a:r>
            <a:r>
              <a:rPr lang="ru-RU" sz="1400" b="1" dirty="0" smtClean="0"/>
              <a:t>(</a:t>
            </a:r>
            <a:r>
              <a:rPr lang="ru-RU" sz="1400" b="1" dirty="0" err="1" smtClean="0"/>
              <a:t>fildes</a:t>
            </a:r>
            <a:r>
              <a:rPr lang="ru-RU" sz="1400" b="1" dirty="0" smtClean="0"/>
              <a:t>[0]); </a:t>
            </a:r>
            <a:r>
              <a:rPr lang="ru-RU" sz="1400" dirty="0" smtClean="0"/>
              <a:t>/* закрытие предком канала на чтение*/</a:t>
            </a:r>
            <a:endParaRPr lang="ru-RU" sz="1400" b="1" dirty="0" smtClean="0"/>
          </a:p>
          <a:p>
            <a:pPr hangingPunct="0">
              <a:buNone/>
            </a:pPr>
            <a:r>
              <a:rPr lang="ru-RU" sz="1400" b="1" dirty="0" smtClean="0"/>
              <a:t>	 </a:t>
            </a:r>
            <a:r>
              <a:rPr lang="ru-RU" sz="1400" b="1" dirty="0" err="1"/>
              <a:t>while</a:t>
            </a:r>
            <a:r>
              <a:rPr lang="ru-RU" sz="1400" b="1" dirty="0"/>
              <a:t>(!</a:t>
            </a:r>
            <a:r>
              <a:rPr lang="ru-RU" sz="1400" b="1" dirty="0" err="1"/>
              <a:t>feof</a:t>
            </a:r>
            <a:r>
              <a:rPr lang="ru-RU" sz="1400" b="1" dirty="0"/>
              <a:t>(</a:t>
            </a:r>
            <a:r>
              <a:rPr lang="ru-RU" sz="1400" b="1" dirty="0" err="1"/>
              <a:t>fp</a:t>
            </a:r>
            <a:r>
              <a:rPr lang="ru-RU" sz="1400" b="1" dirty="0"/>
              <a:t>)) {  </a:t>
            </a:r>
            <a:r>
              <a:rPr lang="ru-RU" sz="1400" dirty="0"/>
              <a:t>/* цикл записи символов в канал, пока в него не  </a:t>
            </a:r>
            <a:r>
              <a:rPr lang="ru-RU" sz="1400" dirty="0" smtClean="0"/>
              <a:t>будет </a:t>
            </a:r>
            <a:r>
              <a:rPr lang="ru-RU" sz="1400" dirty="0"/>
              <a:t>записан  символ конца файла*/</a:t>
            </a:r>
          </a:p>
          <a:p>
            <a:pPr hangingPunct="0">
              <a:buNone/>
            </a:pPr>
            <a:r>
              <a:rPr lang="ru-RU" sz="1400" b="1" dirty="0"/>
              <a:t>              </a:t>
            </a:r>
            <a:r>
              <a:rPr lang="en-US" sz="1400" b="1" dirty="0" err="1"/>
              <a:t>ch</a:t>
            </a:r>
            <a:r>
              <a:rPr lang="en-US" sz="1400" b="1" dirty="0"/>
              <a:t>=</a:t>
            </a:r>
            <a:r>
              <a:rPr lang="en-US" sz="1400" b="1" dirty="0" err="1"/>
              <a:t>fgetc</a:t>
            </a:r>
            <a:r>
              <a:rPr lang="en-US" sz="1400" b="1" dirty="0"/>
              <a:t>(</a:t>
            </a:r>
            <a:r>
              <a:rPr lang="en-US" sz="1400" b="1" dirty="0" err="1"/>
              <a:t>fp</a:t>
            </a:r>
            <a:r>
              <a:rPr lang="en-US" sz="1400" b="1" dirty="0"/>
              <a:t>);</a:t>
            </a:r>
            <a:endParaRPr lang="ru-RU" sz="1400" dirty="0"/>
          </a:p>
          <a:p>
            <a:pPr hangingPunct="0">
              <a:buNone/>
            </a:pPr>
            <a:r>
              <a:rPr lang="en-US" sz="1400" b="1" dirty="0"/>
              <a:t>              write(</a:t>
            </a:r>
            <a:r>
              <a:rPr lang="en-US" sz="1400" b="1" dirty="0" err="1"/>
              <a:t>fildes</a:t>
            </a:r>
            <a:r>
              <a:rPr lang="en-US" sz="1400" b="1" dirty="0"/>
              <a:t>[1],&amp;ch,1);</a:t>
            </a:r>
            <a:endParaRPr lang="ru-RU" sz="1400" dirty="0"/>
          </a:p>
          <a:p>
            <a:pPr hangingPunct="0">
              <a:buNone/>
            </a:pPr>
            <a:r>
              <a:rPr lang="en-US" sz="1400" b="1" dirty="0"/>
              <a:t>        </a:t>
            </a:r>
            <a:r>
              <a:rPr lang="ru-RU" sz="1400" b="1" dirty="0"/>
              <a:t>}</a:t>
            </a:r>
            <a:endParaRPr lang="ru-RU" sz="1400" dirty="0"/>
          </a:p>
          <a:p>
            <a:pPr hangingPunct="0">
              <a:buNone/>
            </a:pPr>
            <a:r>
              <a:rPr lang="ru-RU" sz="1400" b="1" dirty="0"/>
              <a:t>        </a:t>
            </a:r>
            <a:r>
              <a:rPr lang="ru-RU" sz="1400" b="1" dirty="0" err="1"/>
              <a:t>fclose</a:t>
            </a:r>
            <a:r>
              <a:rPr lang="ru-RU" sz="1400" b="1" dirty="0"/>
              <a:t>(</a:t>
            </a:r>
            <a:r>
              <a:rPr lang="ru-RU" sz="1400" b="1" dirty="0" err="1"/>
              <a:t>fp</a:t>
            </a:r>
            <a:r>
              <a:rPr lang="ru-RU" sz="1400" b="1" dirty="0"/>
              <a:t>); </a:t>
            </a:r>
            <a:r>
              <a:rPr lang="ru-RU" sz="1400" dirty="0"/>
              <a:t>/* закрытие текстового файла*/</a:t>
            </a:r>
          </a:p>
          <a:p>
            <a:pPr hangingPunct="0">
              <a:buNone/>
            </a:pPr>
            <a:r>
              <a:rPr lang="ru-RU" sz="1400" b="1" dirty="0"/>
              <a:t>        </a:t>
            </a:r>
            <a:r>
              <a:rPr lang="ru-RU" sz="1400" b="1" dirty="0" err="1"/>
              <a:t>wait</a:t>
            </a:r>
            <a:r>
              <a:rPr lang="ru-RU" sz="1400" b="1" dirty="0"/>
              <a:t>(&amp;</a:t>
            </a:r>
            <a:r>
              <a:rPr lang="ru-RU" sz="1400" b="1" dirty="0" err="1"/>
              <a:t>stat</a:t>
            </a:r>
            <a:r>
              <a:rPr lang="ru-RU" sz="1400" b="1" dirty="0"/>
              <a:t>); </a:t>
            </a:r>
            <a:r>
              <a:rPr lang="ru-RU" sz="1400" dirty="0"/>
              <a:t>/* ожидание завершения потомка*/</a:t>
            </a:r>
            <a:r>
              <a:rPr lang="ru-RU" sz="1400" b="1" dirty="0"/>
              <a:t> </a:t>
            </a:r>
            <a:endParaRPr lang="ru-RU" sz="1400" dirty="0"/>
          </a:p>
          <a:p>
            <a:pPr hangingPunct="0">
              <a:buNone/>
            </a:pPr>
            <a:r>
              <a:rPr lang="ru-RU" sz="1400" b="1" dirty="0" smtClean="0"/>
              <a:t>	</a:t>
            </a:r>
            <a:r>
              <a:rPr lang="ru-RU" sz="1400" b="1" dirty="0" err="1" smtClean="0"/>
              <a:t>close</a:t>
            </a:r>
            <a:r>
              <a:rPr lang="ru-RU" sz="1400" b="1" dirty="0" smtClean="0"/>
              <a:t>(</a:t>
            </a:r>
            <a:r>
              <a:rPr lang="ru-RU" sz="1400" b="1" dirty="0" err="1" smtClean="0"/>
              <a:t>fildes</a:t>
            </a:r>
            <a:r>
              <a:rPr lang="ru-RU" sz="1400" b="1" dirty="0" smtClean="0"/>
              <a:t>[1]); </a:t>
            </a:r>
            <a:r>
              <a:rPr lang="ru-RU" sz="1400" dirty="0" smtClean="0"/>
              <a:t>/* закрытие предком канала на запись*/</a:t>
            </a:r>
            <a:endParaRPr lang="ru-RU" sz="1400" dirty="0"/>
          </a:p>
          <a:p>
            <a:pPr hangingPunct="0">
              <a:buNone/>
            </a:pPr>
            <a:r>
              <a:rPr lang="ru-RU" sz="1400" b="1" dirty="0"/>
              <a:t>      }  </a:t>
            </a:r>
            <a:r>
              <a:rPr lang="ru-RU" sz="1400" b="1" dirty="0" smtClean="0"/>
              <a:t> </a:t>
            </a:r>
            <a:r>
              <a:rPr lang="ru-RU" sz="1400" b="1" dirty="0"/>
              <a:t>}</a:t>
            </a:r>
            <a:endParaRPr lang="ru-RU" sz="1400" dirty="0"/>
          </a:p>
          <a:p>
            <a:pPr>
              <a:buNone/>
            </a:pPr>
            <a:endParaRPr lang="ru-RU" sz="1400" dirty="0"/>
          </a:p>
        </p:txBody>
      </p:sp>
    </p:spTree>
    <p:extLst>
      <p:ext uri="{BB962C8B-B14F-4D97-AF65-F5344CB8AC3E}">
        <p14:creationId xmlns:p14="http://schemas.microsoft.com/office/powerpoint/2010/main" val="722113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t>Пример обмена данными через канал</a:t>
            </a:r>
            <a:endParaRPr lang="ru-RU" sz="3600" dirty="0"/>
          </a:p>
        </p:txBody>
      </p:sp>
      <p:sp>
        <p:nvSpPr>
          <p:cNvPr id="3" name="Содержимое 2"/>
          <p:cNvSpPr>
            <a:spLocks noGrp="1"/>
          </p:cNvSpPr>
          <p:nvPr>
            <p:ph idx="1"/>
          </p:nvPr>
        </p:nvSpPr>
        <p:spPr>
          <a:xfrm>
            <a:off x="457200" y="1268760"/>
            <a:ext cx="8229600" cy="5089198"/>
          </a:xfrm>
        </p:spPr>
        <p:txBody>
          <a:bodyPr>
            <a:normAutofit fontScale="55000" lnSpcReduction="20000"/>
          </a:bodyPr>
          <a:lstStyle/>
          <a:p>
            <a:pPr hangingPunct="0">
              <a:buNone/>
            </a:pPr>
            <a:r>
              <a:rPr lang="ru-RU" dirty="0"/>
              <a:t>/*ПРОГРАММА ПРОЦЕССА ПОТОМКА*/</a:t>
            </a:r>
          </a:p>
          <a:p>
            <a:pPr hangingPunct="0">
              <a:buNone/>
            </a:pPr>
            <a:r>
              <a:rPr lang="ru-RU" b="1" dirty="0"/>
              <a:t>#</a:t>
            </a:r>
            <a:r>
              <a:rPr lang="ru-RU" b="1" dirty="0" err="1"/>
              <a:t>include</a:t>
            </a:r>
            <a:r>
              <a:rPr lang="ru-RU" b="1" dirty="0"/>
              <a:t> &lt;</a:t>
            </a:r>
            <a:r>
              <a:rPr lang="ru-RU" b="1" dirty="0" err="1"/>
              <a:t>stdio.h</a:t>
            </a:r>
            <a:r>
              <a:rPr lang="ru-RU" b="1" dirty="0"/>
              <a:t>&gt;</a:t>
            </a:r>
            <a:endParaRPr lang="ru-RU" dirty="0"/>
          </a:p>
          <a:p>
            <a:pPr hangingPunct="0">
              <a:buNone/>
            </a:pPr>
            <a:r>
              <a:rPr lang="en-US" b="1" dirty="0"/>
              <a:t>main(</a:t>
            </a:r>
            <a:r>
              <a:rPr lang="en-US" b="1" dirty="0" err="1"/>
              <a:t>int</a:t>
            </a:r>
            <a:r>
              <a:rPr lang="en-US" b="1" dirty="0"/>
              <a:t> </a:t>
            </a:r>
            <a:r>
              <a:rPr lang="en-US" b="1" dirty="0" err="1"/>
              <a:t>argc</a:t>
            </a:r>
            <a:r>
              <a:rPr lang="en-US" b="1" dirty="0"/>
              <a:t>, char** </a:t>
            </a:r>
            <a:r>
              <a:rPr lang="en-US" b="1" dirty="0" err="1"/>
              <a:t>argv</a:t>
            </a:r>
            <a:r>
              <a:rPr lang="en-US" b="1" dirty="0"/>
              <a:t>)</a:t>
            </a:r>
            <a:endParaRPr lang="ru-RU" dirty="0"/>
          </a:p>
          <a:p>
            <a:pPr hangingPunct="0">
              <a:buNone/>
            </a:pPr>
            <a:r>
              <a:rPr lang="en-US" b="1" dirty="0"/>
              <a:t>{</a:t>
            </a:r>
            <a:endParaRPr lang="ru-RU" dirty="0"/>
          </a:p>
          <a:p>
            <a:pPr hangingPunct="0">
              <a:buNone/>
            </a:pPr>
            <a:r>
              <a:rPr lang="en-US" b="1" dirty="0"/>
              <a:t>   char </a:t>
            </a:r>
            <a:r>
              <a:rPr lang="en-US" b="1" dirty="0" err="1"/>
              <a:t>ch</a:t>
            </a:r>
            <a:r>
              <a:rPr lang="en-US" b="1" dirty="0"/>
              <a:t>;</a:t>
            </a:r>
            <a:endParaRPr lang="ru-RU" dirty="0"/>
          </a:p>
          <a:p>
            <a:pPr hangingPunct="0">
              <a:buNone/>
            </a:pPr>
            <a:r>
              <a:rPr lang="en-US" b="1" dirty="0"/>
              <a:t>   </a:t>
            </a:r>
            <a:r>
              <a:rPr lang="en-US" b="1" dirty="0" err="1"/>
              <a:t>int</a:t>
            </a:r>
            <a:r>
              <a:rPr lang="en-US" b="1" dirty="0"/>
              <a:t> c;</a:t>
            </a:r>
            <a:endParaRPr lang="ru-RU" dirty="0"/>
          </a:p>
          <a:p>
            <a:pPr hangingPunct="0">
              <a:buNone/>
            </a:pPr>
            <a:r>
              <a:rPr lang="en-US" b="1" dirty="0"/>
              <a:t>   </a:t>
            </a:r>
            <a:r>
              <a:rPr lang="en-US" b="1" dirty="0" err="1"/>
              <a:t>int</a:t>
            </a:r>
            <a:r>
              <a:rPr lang="en-US" b="1" dirty="0"/>
              <a:t> </a:t>
            </a:r>
            <a:r>
              <a:rPr lang="en-US" b="1" dirty="0" err="1" smtClean="0"/>
              <a:t>fildes</a:t>
            </a:r>
            <a:r>
              <a:rPr lang="en-GB" b="1" dirty="0" smtClean="0"/>
              <a:t>[2]</a:t>
            </a:r>
            <a:r>
              <a:rPr lang="en-US" b="1" dirty="0" smtClean="0"/>
              <a:t>;</a:t>
            </a:r>
            <a:endParaRPr lang="ru-RU" dirty="0"/>
          </a:p>
          <a:p>
            <a:pPr hangingPunct="0">
              <a:buNone/>
            </a:pPr>
            <a:r>
              <a:rPr lang="en-US" b="1" dirty="0"/>
              <a:t>   </a:t>
            </a:r>
            <a:r>
              <a:rPr lang="ru-RU" b="1" dirty="0" err="1" smtClean="0"/>
              <a:t>fildes</a:t>
            </a:r>
            <a:r>
              <a:rPr lang="en-GB" b="1" dirty="0" smtClean="0"/>
              <a:t>[0]</a:t>
            </a:r>
            <a:r>
              <a:rPr lang="ru-RU" b="1" dirty="0" smtClean="0"/>
              <a:t>=*</a:t>
            </a:r>
            <a:r>
              <a:rPr lang="ru-RU" b="1" dirty="0" err="1"/>
              <a:t>argv</a:t>
            </a:r>
            <a:r>
              <a:rPr lang="ru-RU" b="1" dirty="0"/>
              <a:t>[1]; </a:t>
            </a:r>
            <a:r>
              <a:rPr lang="ru-RU" dirty="0"/>
              <a:t>/* номер дескриптора файла для чтения из канала</a:t>
            </a:r>
            <a:r>
              <a:rPr lang="ru-RU" dirty="0" smtClean="0"/>
              <a:t>*/</a:t>
            </a:r>
          </a:p>
          <a:p>
            <a:pPr hangingPunct="0">
              <a:buNone/>
            </a:pPr>
            <a:r>
              <a:rPr lang="en-GB" b="1" dirty="0" smtClean="0"/>
              <a:t>   </a:t>
            </a:r>
            <a:r>
              <a:rPr lang="ru-RU" b="1" dirty="0" err="1" smtClean="0"/>
              <a:t>fildes</a:t>
            </a:r>
            <a:r>
              <a:rPr lang="en-GB" b="1" dirty="0" smtClean="0"/>
              <a:t>[1]</a:t>
            </a:r>
            <a:r>
              <a:rPr lang="ru-RU" b="1" dirty="0" smtClean="0"/>
              <a:t>=*</a:t>
            </a:r>
            <a:r>
              <a:rPr lang="ru-RU" b="1" dirty="0" err="1" smtClean="0"/>
              <a:t>argv</a:t>
            </a:r>
            <a:r>
              <a:rPr lang="ru-RU" b="1" dirty="0" smtClean="0"/>
              <a:t>[</a:t>
            </a:r>
            <a:r>
              <a:rPr lang="en-US" b="1" dirty="0" smtClean="0"/>
              <a:t>2</a:t>
            </a:r>
            <a:r>
              <a:rPr lang="ru-RU" b="1" dirty="0" smtClean="0"/>
              <a:t>]; </a:t>
            </a:r>
            <a:r>
              <a:rPr lang="ru-RU" dirty="0" smtClean="0"/>
              <a:t>/* номер дескриптора файла для записи в канал*/</a:t>
            </a:r>
            <a:endParaRPr lang="en-GB" dirty="0" smtClean="0"/>
          </a:p>
          <a:p>
            <a:pPr hangingPunct="0">
              <a:buNone/>
            </a:pPr>
            <a:r>
              <a:rPr lang="en-GB" dirty="0" smtClean="0"/>
              <a:t>   </a:t>
            </a:r>
            <a:r>
              <a:rPr lang="ru-RU" b="1" dirty="0" err="1" smtClean="0"/>
              <a:t>close</a:t>
            </a:r>
            <a:r>
              <a:rPr lang="ru-RU" b="1" dirty="0" smtClean="0"/>
              <a:t>(</a:t>
            </a:r>
            <a:r>
              <a:rPr lang="ru-RU" b="1" dirty="0" err="1" smtClean="0"/>
              <a:t>fildes</a:t>
            </a:r>
            <a:r>
              <a:rPr lang="ru-RU" b="1" dirty="0" smtClean="0"/>
              <a:t>[1]); </a:t>
            </a:r>
            <a:r>
              <a:rPr lang="ru-RU" dirty="0" smtClean="0"/>
              <a:t>/* закрытие потомком канала на запись*/</a:t>
            </a:r>
          </a:p>
          <a:p>
            <a:pPr hangingPunct="0">
              <a:buNone/>
            </a:pPr>
            <a:r>
              <a:rPr lang="ru-RU" b="1" dirty="0" smtClean="0"/>
              <a:t>    </a:t>
            </a:r>
            <a:r>
              <a:rPr lang="ru-RU" b="1" dirty="0" err="1"/>
              <a:t>do</a:t>
            </a:r>
            <a:r>
              <a:rPr lang="ru-RU" b="1" dirty="0"/>
              <a:t> {     </a:t>
            </a:r>
            <a:r>
              <a:rPr lang="ru-RU" dirty="0"/>
              <a:t>/*  цикл чтения символов из канала*/</a:t>
            </a:r>
          </a:p>
          <a:p>
            <a:pPr hangingPunct="0">
              <a:buNone/>
            </a:pPr>
            <a:r>
              <a:rPr lang="ru-RU" b="1" dirty="0"/>
              <a:t>     </a:t>
            </a:r>
            <a:r>
              <a:rPr lang="en-US" b="1" dirty="0" smtClean="0"/>
              <a:t>read(</a:t>
            </a:r>
            <a:r>
              <a:rPr lang="en-US" b="1" dirty="0" err="1" smtClean="0"/>
              <a:t>fildes</a:t>
            </a:r>
            <a:r>
              <a:rPr lang="en-GB" b="1" dirty="0" smtClean="0"/>
              <a:t>[0]</a:t>
            </a:r>
            <a:r>
              <a:rPr lang="en-US" b="1" dirty="0" smtClean="0"/>
              <a:t>, </a:t>
            </a:r>
            <a:r>
              <a:rPr lang="en-US" b="1" dirty="0"/>
              <a:t>&amp;</a:t>
            </a:r>
            <a:r>
              <a:rPr lang="en-US" b="1" dirty="0" err="1"/>
              <a:t>ch</a:t>
            </a:r>
            <a:r>
              <a:rPr lang="en-US" b="1" dirty="0"/>
              <a:t>, 1);</a:t>
            </a:r>
            <a:endParaRPr lang="ru-RU" dirty="0"/>
          </a:p>
          <a:p>
            <a:pPr hangingPunct="0">
              <a:buNone/>
            </a:pPr>
            <a:r>
              <a:rPr lang="en-US" b="1" dirty="0"/>
              <a:t>     </a:t>
            </a:r>
            <a:r>
              <a:rPr lang="en-US" b="1" dirty="0" err="1"/>
              <a:t>printf</a:t>
            </a:r>
            <a:r>
              <a:rPr lang="en-US" b="1" dirty="0"/>
              <a:t>("%</a:t>
            </a:r>
            <a:r>
              <a:rPr lang="en-US" b="1" dirty="0" err="1"/>
              <a:t>c",ch</a:t>
            </a:r>
            <a:r>
              <a:rPr lang="en-US" b="1" dirty="0"/>
              <a:t>);</a:t>
            </a:r>
            <a:endParaRPr lang="ru-RU" dirty="0"/>
          </a:p>
          <a:p>
            <a:pPr hangingPunct="0">
              <a:buNone/>
            </a:pPr>
            <a:r>
              <a:rPr lang="en-US" b="1" dirty="0"/>
              <a:t>    </a:t>
            </a:r>
            <a:r>
              <a:rPr lang="ru-RU" b="1" dirty="0"/>
              <a:t>}</a:t>
            </a:r>
            <a:endParaRPr lang="ru-RU" dirty="0"/>
          </a:p>
          <a:p>
            <a:pPr hangingPunct="0">
              <a:buNone/>
            </a:pPr>
            <a:r>
              <a:rPr lang="ru-RU" b="1" dirty="0"/>
              <a:t>    </a:t>
            </a:r>
            <a:r>
              <a:rPr lang="ru-RU" b="1" dirty="0" err="1"/>
              <a:t>while</a:t>
            </a:r>
            <a:r>
              <a:rPr lang="ru-RU" b="1" dirty="0"/>
              <a:t>((</a:t>
            </a:r>
            <a:r>
              <a:rPr lang="ru-RU" b="1" dirty="0" err="1"/>
              <a:t>c=ch</a:t>
            </a:r>
            <a:r>
              <a:rPr lang="ru-RU" b="1" dirty="0"/>
              <a:t>) !=EOF ); </a:t>
            </a:r>
            <a:r>
              <a:rPr lang="ru-RU" dirty="0"/>
              <a:t>/* конец цикла при чтении символа конца файла</a:t>
            </a:r>
            <a:r>
              <a:rPr lang="ru-RU" dirty="0" smtClean="0"/>
              <a:t>*/</a:t>
            </a:r>
          </a:p>
          <a:p>
            <a:pPr hangingPunct="0">
              <a:buNone/>
            </a:pPr>
            <a:r>
              <a:rPr lang="ru-RU" b="1" dirty="0" smtClean="0"/>
              <a:t>    </a:t>
            </a:r>
            <a:r>
              <a:rPr lang="ru-RU" b="1" dirty="0" err="1" smtClean="0"/>
              <a:t>close</a:t>
            </a:r>
            <a:r>
              <a:rPr lang="ru-RU" b="1" dirty="0" smtClean="0"/>
              <a:t>(</a:t>
            </a:r>
            <a:r>
              <a:rPr lang="ru-RU" b="1" dirty="0" err="1" smtClean="0"/>
              <a:t>fildes</a:t>
            </a:r>
            <a:r>
              <a:rPr lang="en-GB" b="1" dirty="0" smtClean="0"/>
              <a:t>[0]</a:t>
            </a:r>
            <a:r>
              <a:rPr lang="ru-RU" b="1" dirty="0" smtClean="0"/>
              <a:t>); </a:t>
            </a:r>
            <a:r>
              <a:rPr lang="ru-RU" dirty="0" smtClean="0"/>
              <a:t>/* закрытие потомком канала на чтение*/</a:t>
            </a:r>
            <a:endParaRPr lang="ru-RU" dirty="0"/>
          </a:p>
          <a:p>
            <a:pPr hangingPunct="0">
              <a:buNone/>
            </a:pPr>
            <a:r>
              <a:rPr lang="ru-RU" b="1" dirty="0"/>
              <a:t>    </a:t>
            </a:r>
            <a:r>
              <a:rPr lang="ru-RU" b="1" dirty="0" err="1"/>
              <a:t>exit</a:t>
            </a:r>
            <a:r>
              <a:rPr lang="ru-RU" b="1" dirty="0"/>
              <a:t>(0);</a:t>
            </a:r>
            <a:endParaRPr lang="ru-RU" dirty="0"/>
          </a:p>
          <a:p>
            <a:pPr hangingPunct="0">
              <a:buNone/>
            </a:pPr>
            <a:r>
              <a:rPr lang="ru-RU" b="1" dirty="0"/>
              <a:t> }</a:t>
            </a:r>
            <a:endParaRPr lang="ru-RU" dirty="0"/>
          </a:p>
          <a:p>
            <a:pPr>
              <a:buNone/>
            </a:pPr>
            <a:endParaRPr lang="ru-RU" dirty="0"/>
          </a:p>
        </p:txBody>
      </p:sp>
    </p:spTree>
    <p:extLst>
      <p:ext uri="{BB962C8B-B14F-4D97-AF65-F5344CB8AC3E}">
        <p14:creationId xmlns:p14="http://schemas.microsoft.com/office/powerpoint/2010/main" val="3980007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normAutofit fontScale="90000"/>
          </a:bodyPr>
          <a:lstStyle/>
          <a:p>
            <a:r>
              <a:rPr lang="ru-RU" dirty="0" smtClean="0"/>
              <a:t>Задание </a:t>
            </a:r>
            <a:r>
              <a:rPr lang="en-US" dirty="0" smtClean="0"/>
              <a:t>1</a:t>
            </a:r>
            <a:r>
              <a:rPr lang="ru-RU" dirty="0" smtClean="0"/>
              <a:t> к лабораторной работе 7</a:t>
            </a:r>
            <a:endParaRPr lang="ru-RU" dirty="0"/>
          </a:p>
        </p:txBody>
      </p:sp>
      <p:sp>
        <p:nvSpPr>
          <p:cNvPr id="3" name="Содержимое 2"/>
          <p:cNvSpPr>
            <a:spLocks noGrp="1"/>
          </p:cNvSpPr>
          <p:nvPr>
            <p:ph idx="1"/>
          </p:nvPr>
        </p:nvSpPr>
        <p:spPr>
          <a:xfrm>
            <a:off x="457200" y="1071546"/>
            <a:ext cx="8229600" cy="5054617"/>
          </a:xfrm>
        </p:spPr>
        <p:txBody>
          <a:bodyPr>
            <a:normAutofit fontScale="85000" lnSpcReduction="10000"/>
          </a:bodyPr>
          <a:lstStyle/>
          <a:p>
            <a:pPr>
              <a:buNone/>
            </a:pPr>
            <a:r>
              <a:rPr lang="ru-RU" dirty="0" smtClean="0"/>
              <a:t>Написать программу, которая в качестве параметров принимает имена 3 текстовых файла (два входных и один выходной). Программа должна открыть канал и выходной файл, а затем породить двух потомков, которым предаются дескриптор канала для записи и имя входного файла. Каждый потомок выполняет свою программу, читая построчно текст из входного файла и записывая его в канал. Программа параллельно посимвольно читает данные из канала и записывает их в выходной файл, до тех пор пока оба потомка не закончат свою работу и канал будет пуст.</a:t>
            </a:r>
          </a:p>
          <a:p>
            <a:pPr>
              <a:buNone/>
            </a:pPr>
            <a:endParaRPr lang="ru-RU" dirty="0"/>
          </a:p>
        </p:txBody>
      </p:sp>
    </p:spTree>
    <p:extLst>
      <p:ext uri="{BB962C8B-B14F-4D97-AF65-F5344CB8AC3E}">
        <p14:creationId xmlns:p14="http://schemas.microsoft.com/office/powerpoint/2010/main" val="2079839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p:spPr>
        <p:txBody>
          <a:bodyPr>
            <a:normAutofit fontScale="90000"/>
          </a:bodyPr>
          <a:lstStyle/>
          <a:p>
            <a:r>
              <a:rPr lang="ru-RU" dirty="0" smtClean="0"/>
              <a:t>Задание 2 к лабораторной работе 7</a:t>
            </a:r>
            <a:endParaRPr lang="ru-RU" dirty="0"/>
          </a:p>
        </p:txBody>
      </p:sp>
      <p:sp>
        <p:nvSpPr>
          <p:cNvPr id="3" name="Содержимое 2"/>
          <p:cNvSpPr>
            <a:spLocks noGrp="1"/>
          </p:cNvSpPr>
          <p:nvPr>
            <p:ph idx="1"/>
          </p:nvPr>
        </p:nvSpPr>
        <p:spPr>
          <a:xfrm>
            <a:off x="457200" y="1052736"/>
            <a:ext cx="8229600" cy="5448098"/>
          </a:xfrm>
        </p:spPr>
        <p:txBody>
          <a:bodyPr>
            <a:normAutofit fontScale="85000" lnSpcReduction="10000"/>
          </a:bodyPr>
          <a:lstStyle/>
          <a:p>
            <a:pPr>
              <a:buNone/>
            </a:pPr>
            <a:r>
              <a:rPr lang="ru-RU" dirty="0" smtClean="0"/>
              <a:t>Разработать программу, которая обменивается данными через канал с двумя потомками. Программа открывает входной файл, построчно читает из него данные и записывает их в канал. Потомки поочередно читают символы из канала и записывают их в свои выходные файлы, первый потомок нечетные символы, а второй – четные. Синхронизация работы потомков должна осуществляться с использованием сигналов </a:t>
            </a:r>
            <a:r>
              <a:rPr lang="ru-RU" dirty="0" smtClean="0">
                <a:latin typeface="Times New Roman"/>
                <a:ea typeface="Calibri"/>
                <a:cs typeface="Times New Roman"/>
              </a:rPr>
              <a:t>SIGUSR1 и SIGUSR2. </a:t>
            </a:r>
            <a:r>
              <a:rPr lang="ru-RU" dirty="0" smtClean="0"/>
              <a:t>Об окончании записи файла в канал программа  оповещает потомков сигналом </a:t>
            </a:r>
            <a:r>
              <a:rPr lang="en-US" dirty="0" smtClean="0"/>
              <a:t>SIGQUIT</a:t>
            </a:r>
            <a:r>
              <a:rPr lang="ru-RU" dirty="0" smtClean="0"/>
              <a:t> и ожидает завершение работы потомков. Когда они заканчивают работу, программа закрывает канал.</a:t>
            </a:r>
            <a:endParaRPr lang="ru-RU" dirty="0" smtClean="0">
              <a:latin typeface="Times New Roman"/>
              <a:ea typeface="Calibri"/>
              <a:cs typeface="Times New Roman"/>
            </a:endParaRPr>
          </a:p>
          <a:p>
            <a:pPr>
              <a:buNone/>
            </a:pPr>
            <a:endParaRPr lang="ru-RU" dirty="0" smtClean="0">
              <a:latin typeface="Times New Roman"/>
              <a:ea typeface="Calibri"/>
              <a:cs typeface="Times New Roman"/>
            </a:endParaRPr>
          </a:p>
          <a:p>
            <a:pPr>
              <a:buNone/>
            </a:pPr>
            <a:endParaRPr lang="ru-RU" dirty="0" smtClean="0">
              <a:ea typeface="Calibri"/>
              <a:cs typeface="Times New Roman"/>
            </a:endParaRPr>
          </a:p>
          <a:p>
            <a:pPr>
              <a:buNone/>
            </a:pPr>
            <a:endParaRPr lang="ru-RU" dirty="0" smtClean="0">
              <a:ea typeface="Calibri"/>
              <a:cs typeface="Times New Roman"/>
            </a:endParaRPr>
          </a:p>
          <a:p>
            <a:pPr>
              <a:buNone/>
            </a:pPr>
            <a:endParaRPr lang="ru-RU" dirty="0"/>
          </a:p>
        </p:txBody>
      </p:sp>
    </p:spTree>
    <p:extLst>
      <p:ext uri="{BB962C8B-B14F-4D97-AF65-F5344CB8AC3E}">
        <p14:creationId xmlns:p14="http://schemas.microsoft.com/office/powerpoint/2010/main" val="12152815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74638"/>
            <a:ext cx="8401080" cy="868346"/>
          </a:xfrm>
        </p:spPr>
        <p:txBody>
          <a:bodyPr>
            <a:normAutofit/>
          </a:bodyPr>
          <a:lstStyle/>
          <a:p>
            <a:r>
              <a:rPr lang="ru-RU" sz="3200" dirty="0" smtClean="0"/>
              <a:t>Организация </a:t>
            </a:r>
            <a:r>
              <a:rPr lang="ru-RU" sz="3200" dirty="0" err="1" smtClean="0"/>
              <a:t>межпроцессного</a:t>
            </a:r>
            <a:r>
              <a:rPr lang="ru-RU" sz="3200" dirty="0" smtClean="0"/>
              <a:t> взаимодействия</a:t>
            </a:r>
            <a:endParaRPr lang="ru-RU" sz="3200" dirty="0"/>
          </a:p>
        </p:txBody>
      </p:sp>
      <p:grpSp>
        <p:nvGrpSpPr>
          <p:cNvPr id="27" name="Группа 26"/>
          <p:cNvGrpSpPr/>
          <p:nvPr/>
        </p:nvGrpSpPr>
        <p:grpSpPr>
          <a:xfrm>
            <a:off x="428596" y="1071546"/>
            <a:ext cx="8358246" cy="3102133"/>
            <a:chOff x="272280" y="1643051"/>
            <a:chExt cx="6782730" cy="2722412"/>
          </a:xfrm>
        </p:grpSpPr>
        <p:sp>
          <p:nvSpPr>
            <p:cNvPr id="5" name="TextBox 4"/>
            <p:cNvSpPr txBox="1"/>
            <p:nvPr/>
          </p:nvSpPr>
          <p:spPr>
            <a:xfrm>
              <a:off x="272280" y="1643051"/>
              <a:ext cx="3536295" cy="2674018"/>
            </a:xfrm>
            <a:prstGeom prst="rect">
              <a:avLst/>
            </a:prstGeom>
            <a:solidFill>
              <a:schemeClr val="bg1"/>
            </a:solidFill>
            <a:ln>
              <a:solidFill>
                <a:schemeClr val="accent1">
                  <a:shade val="50000"/>
                </a:schemeClr>
              </a:solidFill>
            </a:ln>
          </p:spPr>
          <p:txBody>
            <a:bodyPr wrap="square" rtlCol="0">
              <a:spAutoFit/>
            </a:bodyPr>
            <a:lstStyle/>
            <a:p>
              <a:r>
                <a:rPr lang="en-US" sz="1600" dirty="0" err="1" smtClean="0"/>
                <a:t>struct</a:t>
              </a:r>
              <a:r>
                <a:rPr lang="en-US" sz="1600" dirty="0" smtClean="0"/>
                <a:t> </a:t>
              </a:r>
              <a:r>
                <a:rPr lang="en-US" sz="1600" dirty="0" err="1" smtClean="0"/>
                <a:t>ipc_namespace</a:t>
              </a:r>
              <a:endParaRPr lang="ru-RU" sz="1600" dirty="0" smtClean="0"/>
            </a:p>
            <a:p>
              <a:r>
                <a:rPr lang="ru-RU" sz="1600" dirty="0" smtClean="0"/>
                <a:t>Пространство имен </a:t>
              </a:r>
              <a:r>
                <a:rPr lang="ru-RU" sz="1600" dirty="0" err="1" smtClean="0"/>
                <a:t>межпроцессного</a:t>
              </a:r>
              <a:r>
                <a:rPr lang="ru-RU" sz="1600" dirty="0" smtClean="0"/>
                <a:t> взаимодействия </a:t>
              </a:r>
              <a:r>
                <a:rPr lang="en-US" sz="1600" dirty="0" smtClean="0"/>
                <a:t>(</a:t>
              </a:r>
              <a:r>
                <a:rPr lang="ru-RU" sz="1600" dirty="0" smtClean="0"/>
                <a:t>позволяет изолировать и </a:t>
              </a:r>
              <a:r>
                <a:rPr lang="ru-RU" sz="1600" dirty="0" err="1" smtClean="0"/>
                <a:t>виртуализировать</a:t>
              </a:r>
              <a:r>
                <a:rPr lang="ru-RU" sz="1600" dirty="0" smtClean="0"/>
                <a:t> идентификаторы структур </a:t>
              </a:r>
              <a:r>
                <a:rPr lang="ru-RU" sz="1600" dirty="0" err="1" smtClean="0"/>
                <a:t>межроцессного</a:t>
              </a:r>
              <a:r>
                <a:rPr lang="ru-RU" sz="1600" dirty="0" smtClean="0"/>
                <a:t> взаимодействия </a:t>
              </a:r>
              <a:r>
                <a:rPr lang="en-US" sz="1600" dirty="0" smtClean="0"/>
                <a:t>)</a:t>
              </a:r>
              <a:endParaRPr lang="ru-RU" sz="1600" dirty="0" smtClean="0"/>
            </a:p>
            <a:p>
              <a:endParaRPr lang="ru-RU" sz="1600" dirty="0" smtClean="0"/>
            </a:p>
            <a:p>
              <a:endParaRPr lang="ru-RU" sz="1600" dirty="0" smtClean="0"/>
            </a:p>
            <a:p>
              <a:endParaRPr lang="ru-RU" sz="1600" dirty="0" smtClean="0"/>
            </a:p>
            <a:p>
              <a:endParaRPr lang="ru-RU" sz="1600" dirty="0" smtClean="0"/>
            </a:p>
            <a:p>
              <a:endParaRPr lang="ru-RU" sz="1600" dirty="0" smtClean="0"/>
            </a:p>
            <a:p>
              <a:endParaRPr lang="ru-RU" sz="1600" dirty="0" smtClean="0"/>
            </a:p>
            <a:p>
              <a:r>
                <a:rPr lang="en-US" sz="1600" dirty="0" smtClean="0"/>
                <a:t> </a:t>
              </a:r>
              <a:endParaRPr lang="ru-RU" sz="1600" dirty="0"/>
            </a:p>
          </p:txBody>
        </p:sp>
        <p:sp>
          <p:nvSpPr>
            <p:cNvPr id="6" name="TextBox 5"/>
            <p:cNvSpPr txBox="1"/>
            <p:nvPr/>
          </p:nvSpPr>
          <p:spPr>
            <a:xfrm>
              <a:off x="4272352" y="1710011"/>
              <a:ext cx="1090286" cy="513195"/>
            </a:xfrm>
            <a:prstGeom prst="rect">
              <a:avLst/>
            </a:prstGeom>
            <a:solidFill>
              <a:schemeClr val="bg1"/>
            </a:solidFill>
            <a:ln>
              <a:solidFill>
                <a:schemeClr val="accent1">
                  <a:shade val="50000"/>
                </a:schemeClr>
              </a:solidFill>
            </a:ln>
          </p:spPr>
          <p:txBody>
            <a:bodyPr wrap="square" rtlCol="0">
              <a:spAutoFit/>
            </a:bodyPr>
            <a:lstStyle/>
            <a:p>
              <a:r>
                <a:rPr lang="ru-RU" sz="1600" dirty="0" smtClean="0"/>
                <a:t>Дескриптор сообщений</a:t>
              </a:r>
              <a:endParaRPr lang="ru-RU" sz="1600" dirty="0"/>
            </a:p>
          </p:txBody>
        </p:sp>
        <p:sp>
          <p:nvSpPr>
            <p:cNvPr id="7" name="TextBox 6"/>
            <p:cNvSpPr txBox="1"/>
            <p:nvPr/>
          </p:nvSpPr>
          <p:spPr>
            <a:xfrm>
              <a:off x="4330324" y="2647458"/>
              <a:ext cx="1159441" cy="513195"/>
            </a:xfrm>
            <a:prstGeom prst="rect">
              <a:avLst/>
            </a:prstGeom>
            <a:solidFill>
              <a:schemeClr val="bg1"/>
            </a:solidFill>
            <a:ln>
              <a:solidFill>
                <a:schemeClr val="accent1">
                  <a:shade val="50000"/>
                </a:schemeClr>
              </a:solidFill>
            </a:ln>
          </p:spPr>
          <p:txBody>
            <a:bodyPr wrap="square" rtlCol="0">
              <a:spAutoFit/>
            </a:bodyPr>
            <a:lstStyle/>
            <a:p>
              <a:r>
                <a:rPr lang="ru-RU" sz="1600" dirty="0" smtClean="0"/>
                <a:t>Дескриптор семафоров</a:t>
              </a:r>
              <a:endParaRPr lang="ru-RU" sz="1600" dirty="0"/>
            </a:p>
          </p:txBody>
        </p:sp>
        <p:sp>
          <p:nvSpPr>
            <p:cNvPr id="8" name="TextBox 7"/>
            <p:cNvSpPr txBox="1"/>
            <p:nvPr/>
          </p:nvSpPr>
          <p:spPr>
            <a:xfrm>
              <a:off x="4214379" y="3584904"/>
              <a:ext cx="1333357" cy="729278"/>
            </a:xfrm>
            <a:prstGeom prst="rect">
              <a:avLst/>
            </a:prstGeom>
            <a:solidFill>
              <a:schemeClr val="bg1"/>
            </a:solidFill>
            <a:ln>
              <a:solidFill>
                <a:schemeClr val="accent1">
                  <a:shade val="50000"/>
                </a:schemeClr>
              </a:solidFill>
            </a:ln>
          </p:spPr>
          <p:txBody>
            <a:bodyPr wrap="square" rtlCol="0">
              <a:spAutoFit/>
            </a:bodyPr>
            <a:lstStyle/>
            <a:p>
              <a:r>
                <a:rPr lang="ru-RU" sz="1600" dirty="0" smtClean="0"/>
                <a:t>Дескриптор разделяемых памятей</a:t>
              </a:r>
              <a:endParaRPr lang="ru-RU" sz="1600" dirty="0"/>
            </a:p>
          </p:txBody>
        </p:sp>
        <p:cxnSp>
          <p:nvCxnSpPr>
            <p:cNvPr id="15" name="Прямая со стрелкой 14"/>
            <p:cNvCxnSpPr/>
            <p:nvPr/>
          </p:nvCxnSpPr>
          <p:spPr>
            <a:xfrm>
              <a:off x="3808575" y="2111774"/>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a:off x="3808575" y="3049220"/>
              <a:ext cx="486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a:off x="3808575" y="4053627"/>
              <a:ext cx="4058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a:stCxn id="6" idx="3"/>
            </p:cNvCxnSpPr>
            <p:nvPr/>
          </p:nvCxnSpPr>
          <p:spPr>
            <a:xfrm flipV="1">
              <a:off x="5362638" y="1956519"/>
              <a:ext cx="416987" cy="100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a:stCxn id="7" idx="3"/>
              <a:endCxn id="22" idx="1"/>
            </p:cNvCxnSpPr>
            <p:nvPr/>
          </p:nvCxnSpPr>
          <p:spPr>
            <a:xfrm>
              <a:off x="5489765" y="2904056"/>
              <a:ext cx="463776" cy="161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a:stCxn id="8" idx="3"/>
              <a:endCxn id="23" idx="1"/>
            </p:cNvCxnSpPr>
            <p:nvPr/>
          </p:nvCxnSpPr>
          <p:spPr>
            <a:xfrm>
              <a:off x="5547736" y="3949543"/>
              <a:ext cx="347833" cy="264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779625" y="1710011"/>
              <a:ext cx="1206287" cy="778912"/>
            </a:xfrm>
            <a:prstGeom prst="rect">
              <a:avLst/>
            </a:prstGeom>
            <a:solidFill>
              <a:schemeClr val="bg1"/>
            </a:solidFill>
            <a:ln>
              <a:solidFill>
                <a:schemeClr val="accent1">
                  <a:shade val="50000"/>
                </a:schemeClr>
              </a:solidFill>
            </a:ln>
          </p:spPr>
          <p:txBody>
            <a:bodyPr wrap="square" rtlCol="0">
              <a:spAutoFit/>
            </a:bodyPr>
            <a:lstStyle/>
            <a:p>
              <a:r>
                <a:rPr lang="ru-RU" sz="1600" dirty="0" smtClean="0"/>
                <a:t>Массив   очередей сообщений</a:t>
              </a:r>
              <a:endParaRPr lang="ru-RU" sz="1600" dirty="0"/>
            </a:p>
          </p:txBody>
        </p:sp>
        <p:sp>
          <p:nvSpPr>
            <p:cNvPr id="22" name="TextBox 21"/>
            <p:cNvSpPr txBox="1"/>
            <p:nvPr/>
          </p:nvSpPr>
          <p:spPr>
            <a:xfrm>
              <a:off x="5953541" y="2646147"/>
              <a:ext cx="1032371" cy="548123"/>
            </a:xfrm>
            <a:prstGeom prst="rect">
              <a:avLst/>
            </a:prstGeom>
            <a:solidFill>
              <a:schemeClr val="bg1"/>
            </a:solidFill>
            <a:ln>
              <a:solidFill>
                <a:schemeClr val="accent1">
                  <a:shade val="50000"/>
                </a:schemeClr>
              </a:solidFill>
            </a:ln>
          </p:spPr>
          <p:txBody>
            <a:bodyPr wrap="square" rtlCol="0">
              <a:spAutoFit/>
            </a:bodyPr>
            <a:lstStyle/>
            <a:p>
              <a:r>
                <a:rPr lang="ru-RU" sz="1600" dirty="0" smtClean="0"/>
                <a:t>Массив </a:t>
              </a:r>
            </a:p>
            <a:p>
              <a:r>
                <a:rPr lang="ru-RU" sz="1600" dirty="0" smtClean="0"/>
                <a:t> семафоров</a:t>
              </a:r>
              <a:endParaRPr lang="ru-RU" sz="1600" dirty="0"/>
            </a:p>
          </p:txBody>
        </p:sp>
        <p:sp>
          <p:nvSpPr>
            <p:cNvPr id="23" name="TextBox 22"/>
            <p:cNvSpPr txBox="1"/>
            <p:nvPr/>
          </p:nvSpPr>
          <p:spPr>
            <a:xfrm>
              <a:off x="5895569" y="3586551"/>
              <a:ext cx="1159441" cy="778912"/>
            </a:xfrm>
            <a:prstGeom prst="rect">
              <a:avLst/>
            </a:prstGeom>
            <a:solidFill>
              <a:schemeClr val="bg1"/>
            </a:solidFill>
            <a:ln>
              <a:solidFill>
                <a:schemeClr val="accent1">
                  <a:shade val="50000"/>
                </a:schemeClr>
              </a:solidFill>
            </a:ln>
          </p:spPr>
          <p:txBody>
            <a:bodyPr wrap="square" rtlCol="0">
              <a:spAutoFit/>
            </a:bodyPr>
            <a:lstStyle/>
            <a:p>
              <a:r>
                <a:rPr lang="ru-RU" sz="1600" dirty="0" smtClean="0"/>
                <a:t>Массив </a:t>
              </a:r>
            </a:p>
            <a:p>
              <a:r>
                <a:rPr lang="ru-RU" sz="1600" dirty="0" smtClean="0"/>
                <a:t>разделяемых памятей</a:t>
              </a:r>
              <a:endParaRPr lang="ru-RU" sz="1600" dirty="0"/>
            </a:p>
          </p:txBody>
        </p:sp>
      </p:grpSp>
      <p:sp>
        <p:nvSpPr>
          <p:cNvPr id="46" name="Прямоугольник 45"/>
          <p:cNvSpPr/>
          <p:nvPr/>
        </p:nvSpPr>
        <p:spPr>
          <a:xfrm>
            <a:off x="5072066" y="4303455"/>
            <a:ext cx="4071934" cy="2554545"/>
          </a:xfrm>
          <a:prstGeom prst="rect">
            <a:avLst/>
          </a:prstGeom>
        </p:spPr>
        <p:txBody>
          <a:bodyPr wrap="square">
            <a:spAutoFit/>
          </a:bodyPr>
          <a:lstStyle/>
          <a:p>
            <a:r>
              <a:rPr lang="en-US" sz="1600" dirty="0" err="1" smtClean="0"/>
              <a:t>struct</a:t>
            </a:r>
            <a:r>
              <a:rPr lang="en-US" sz="1600" dirty="0" smtClean="0"/>
              <a:t> </a:t>
            </a:r>
            <a:r>
              <a:rPr lang="en-US" sz="1600" dirty="0" err="1" smtClean="0"/>
              <a:t>ipc_ids</a:t>
            </a:r>
            <a:r>
              <a:rPr lang="en-US" sz="1600" dirty="0" smtClean="0"/>
              <a:t> { </a:t>
            </a:r>
            <a:endParaRPr lang="ru-RU" sz="1600" dirty="0" smtClean="0"/>
          </a:p>
          <a:p>
            <a:r>
              <a:rPr lang="en-US" sz="1600" dirty="0" err="1" smtClean="0"/>
              <a:t>int</a:t>
            </a:r>
            <a:r>
              <a:rPr lang="en-US" sz="1600" dirty="0" smtClean="0"/>
              <a:t> size; </a:t>
            </a:r>
            <a:endParaRPr lang="ru-RU" sz="1600" dirty="0" smtClean="0"/>
          </a:p>
          <a:p>
            <a:r>
              <a:rPr lang="en-US" sz="1600" dirty="0" err="1" smtClean="0"/>
              <a:t>int</a:t>
            </a:r>
            <a:r>
              <a:rPr lang="en-US" sz="1600" dirty="0" smtClean="0"/>
              <a:t> </a:t>
            </a:r>
            <a:r>
              <a:rPr lang="en-US" sz="1600" dirty="0" err="1" smtClean="0"/>
              <a:t>in_use</a:t>
            </a:r>
            <a:r>
              <a:rPr lang="en-US" sz="1600" dirty="0" smtClean="0"/>
              <a:t>; </a:t>
            </a:r>
            <a:endParaRPr lang="ru-RU" sz="1600" dirty="0" smtClean="0"/>
          </a:p>
          <a:p>
            <a:r>
              <a:rPr lang="en-US" sz="1600" dirty="0" err="1" smtClean="0"/>
              <a:t>int</a:t>
            </a:r>
            <a:r>
              <a:rPr lang="en-US" sz="1600" dirty="0" smtClean="0"/>
              <a:t> </a:t>
            </a:r>
            <a:r>
              <a:rPr lang="en-US" sz="1600" dirty="0" err="1" smtClean="0"/>
              <a:t>max_id</a:t>
            </a:r>
            <a:r>
              <a:rPr lang="en-US" sz="1600" dirty="0" smtClean="0"/>
              <a:t>; </a:t>
            </a:r>
            <a:endParaRPr lang="ru-RU" sz="1600" dirty="0" smtClean="0"/>
          </a:p>
          <a:p>
            <a:r>
              <a:rPr lang="en-US" sz="1600" dirty="0" smtClean="0"/>
              <a:t>unsigned short </a:t>
            </a:r>
            <a:r>
              <a:rPr lang="en-US" sz="1600" dirty="0" err="1" smtClean="0"/>
              <a:t>seq</a:t>
            </a:r>
            <a:r>
              <a:rPr lang="en-US" sz="1600" dirty="0" smtClean="0"/>
              <a:t>; // </a:t>
            </a:r>
            <a:r>
              <a:rPr lang="ru-RU" sz="1600" dirty="0" smtClean="0"/>
              <a:t>порядковый номер</a:t>
            </a:r>
          </a:p>
          <a:p>
            <a:r>
              <a:rPr lang="en-US" sz="1600" dirty="0" smtClean="0"/>
              <a:t>unsigned short </a:t>
            </a:r>
            <a:r>
              <a:rPr lang="en-US" sz="1600" dirty="0" err="1" smtClean="0"/>
              <a:t>seq_max</a:t>
            </a:r>
            <a:r>
              <a:rPr lang="en-US" sz="1600" dirty="0" smtClean="0"/>
              <a:t>; //</a:t>
            </a:r>
            <a:endParaRPr lang="ru-RU" sz="1600" dirty="0" smtClean="0"/>
          </a:p>
          <a:p>
            <a:r>
              <a:rPr lang="en-US" sz="1600" dirty="0" err="1" smtClean="0"/>
              <a:t>struct</a:t>
            </a:r>
            <a:r>
              <a:rPr lang="en-US" sz="1600" dirty="0" smtClean="0"/>
              <a:t> semaphore </a:t>
            </a:r>
            <a:r>
              <a:rPr lang="en-US" sz="1600" dirty="0" err="1" smtClean="0"/>
              <a:t>sem</a:t>
            </a:r>
            <a:r>
              <a:rPr lang="en-US" sz="1600" dirty="0" smtClean="0"/>
              <a:t>; </a:t>
            </a:r>
            <a:r>
              <a:rPr lang="en-GB" sz="1600" dirty="0" smtClean="0"/>
              <a:t>//</a:t>
            </a:r>
            <a:r>
              <a:rPr lang="ru-RU" sz="1600" dirty="0" smtClean="0"/>
              <a:t> семафор</a:t>
            </a:r>
          </a:p>
          <a:p>
            <a:r>
              <a:rPr lang="en-US" sz="1600" dirty="0" err="1" smtClean="0"/>
              <a:t>spinlock_t</a:t>
            </a:r>
            <a:r>
              <a:rPr lang="en-US" sz="1600" dirty="0" smtClean="0"/>
              <a:t> </a:t>
            </a:r>
            <a:r>
              <a:rPr lang="en-US" sz="1600" dirty="0" err="1" smtClean="0"/>
              <a:t>ary</a:t>
            </a:r>
            <a:r>
              <a:rPr lang="en-US" sz="1600" dirty="0" smtClean="0"/>
              <a:t>; //</a:t>
            </a:r>
            <a:r>
              <a:rPr lang="ru-RU" sz="1600" dirty="0" smtClean="0"/>
              <a:t> блокировка доступа</a:t>
            </a:r>
          </a:p>
          <a:p>
            <a:r>
              <a:rPr lang="en-US" sz="1600" dirty="0" err="1" smtClean="0"/>
              <a:t>struct</a:t>
            </a:r>
            <a:r>
              <a:rPr lang="en-US" sz="1600" dirty="0" smtClean="0"/>
              <a:t> </a:t>
            </a:r>
            <a:r>
              <a:rPr lang="en-US" sz="1600" dirty="0" err="1" smtClean="0"/>
              <a:t>ipc_id</a:t>
            </a:r>
            <a:r>
              <a:rPr lang="en-US" sz="1600" dirty="0" smtClean="0"/>
              <a:t>* entries; //</a:t>
            </a:r>
            <a:r>
              <a:rPr lang="ru-RU" sz="1600" dirty="0" smtClean="0"/>
              <a:t> указатель на массив</a:t>
            </a:r>
            <a:endParaRPr lang="en-US" sz="1600" dirty="0" smtClean="0"/>
          </a:p>
          <a:p>
            <a:r>
              <a:rPr lang="en-US" sz="1600" dirty="0" smtClean="0"/>
              <a:t>};</a:t>
            </a:r>
            <a:endParaRPr lang="ru-RU" sz="1600" dirty="0" smtClean="0"/>
          </a:p>
        </p:txBody>
      </p:sp>
    </p:spTree>
    <p:extLst>
      <p:ext uri="{BB962C8B-B14F-4D97-AF65-F5344CB8AC3E}">
        <p14:creationId xmlns:p14="http://schemas.microsoft.com/office/powerpoint/2010/main" val="300028793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Организация очередей сообщений</a:t>
            </a:r>
            <a:endParaRPr lang="ru-RU" dirty="0"/>
          </a:p>
        </p:txBody>
      </p:sp>
      <p:pic>
        <p:nvPicPr>
          <p:cNvPr id="1026" name="Picture 2" descr="http://www.bestreferat.ru/images/paper/00/61/7296100.gif"/>
          <p:cNvPicPr>
            <a:picLocks noChangeAspect="1" noChangeArrowheads="1"/>
          </p:cNvPicPr>
          <p:nvPr/>
        </p:nvPicPr>
        <p:blipFill>
          <a:blip r:embed="rId2" cstate="print"/>
          <a:srcRect/>
          <a:stretch>
            <a:fillRect/>
          </a:stretch>
        </p:blipFill>
        <p:spPr bwMode="auto">
          <a:xfrm>
            <a:off x="1071538" y="1571612"/>
            <a:ext cx="6143668" cy="4286280"/>
          </a:xfrm>
          <a:prstGeom prst="rect">
            <a:avLst/>
          </a:prstGeom>
          <a:noFill/>
        </p:spPr>
      </p:pic>
    </p:spTree>
    <p:extLst>
      <p:ext uri="{BB962C8B-B14F-4D97-AF65-F5344CB8AC3E}">
        <p14:creationId xmlns:p14="http://schemas.microsoft.com/office/powerpoint/2010/main" val="330349084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27584" y="476673"/>
            <a:ext cx="7772400" cy="504055"/>
          </a:xfrm>
        </p:spPr>
        <p:txBody>
          <a:bodyPr>
            <a:normAutofit fontScale="90000"/>
          </a:bodyPr>
          <a:lstStyle/>
          <a:p>
            <a:r>
              <a:rPr lang="ru-RU" dirty="0" smtClean="0"/>
              <a:t>Заголовок очереди сообщений</a:t>
            </a:r>
            <a:endParaRPr lang="ru-RU" dirty="0"/>
          </a:p>
        </p:txBody>
      </p:sp>
      <p:sp>
        <p:nvSpPr>
          <p:cNvPr id="4" name="Прямоугольник 3"/>
          <p:cNvSpPr/>
          <p:nvPr/>
        </p:nvSpPr>
        <p:spPr>
          <a:xfrm>
            <a:off x="179512" y="1124744"/>
            <a:ext cx="8678768" cy="5324535"/>
          </a:xfrm>
          <a:prstGeom prst="rect">
            <a:avLst/>
          </a:prstGeom>
        </p:spPr>
        <p:txBody>
          <a:bodyPr wrap="square">
            <a:spAutoFit/>
          </a:bodyPr>
          <a:lstStyle/>
          <a:p>
            <a:r>
              <a:rPr lang="en-US" sz="2000" dirty="0" err="1" smtClean="0"/>
              <a:t>struct</a:t>
            </a:r>
            <a:r>
              <a:rPr lang="ru-RU" sz="2000" dirty="0" smtClean="0"/>
              <a:t> </a:t>
            </a:r>
            <a:r>
              <a:rPr lang="en-US" sz="2000" dirty="0" smtClean="0"/>
              <a:t> </a:t>
            </a:r>
            <a:r>
              <a:rPr lang="en-US" sz="2000" dirty="0" err="1" smtClean="0"/>
              <a:t>msg_queue</a:t>
            </a:r>
            <a:r>
              <a:rPr lang="en-US" sz="2000" dirty="0" smtClean="0"/>
              <a:t> { </a:t>
            </a:r>
            <a:endParaRPr lang="ru-RU" sz="2000" dirty="0" smtClean="0"/>
          </a:p>
          <a:p>
            <a:r>
              <a:rPr lang="en-US" sz="2000" dirty="0" err="1" smtClean="0"/>
              <a:t>struct</a:t>
            </a:r>
            <a:r>
              <a:rPr lang="en-US" sz="2000" dirty="0" smtClean="0"/>
              <a:t>  </a:t>
            </a:r>
            <a:r>
              <a:rPr lang="en-US" sz="2000" dirty="0" err="1" smtClean="0"/>
              <a:t>kern_ipc_perm</a:t>
            </a:r>
            <a:r>
              <a:rPr lang="en-US" sz="2000" dirty="0" smtClean="0"/>
              <a:t> </a:t>
            </a:r>
            <a:r>
              <a:rPr lang="en-US" sz="2000" dirty="0" err="1" smtClean="0"/>
              <a:t>q_perm</a:t>
            </a:r>
            <a:r>
              <a:rPr lang="en-US" sz="2000" dirty="0" smtClean="0"/>
              <a:t>; </a:t>
            </a:r>
          </a:p>
          <a:p>
            <a:r>
              <a:rPr lang="en-US" sz="2000" dirty="0" err="1" smtClean="0"/>
              <a:t>time_t</a:t>
            </a:r>
            <a:r>
              <a:rPr lang="en-US" sz="2000" dirty="0" smtClean="0"/>
              <a:t> </a:t>
            </a:r>
            <a:r>
              <a:rPr lang="en-US" sz="2000" dirty="0" err="1" smtClean="0"/>
              <a:t>q_stime</a:t>
            </a:r>
            <a:r>
              <a:rPr lang="en-US" sz="2000" dirty="0" smtClean="0"/>
              <a:t>; /* </a:t>
            </a:r>
            <a:r>
              <a:rPr lang="ru-RU" sz="2000" dirty="0" smtClean="0"/>
              <a:t>время последнего вызова </a:t>
            </a:r>
            <a:r>
              <a:rPr lang="en-US" sz="2000" dirty="0" err="1" smtClean="0"/>
              <a:t>msgsnd</a:t>
            </a:r>
            <a:r>
              <a:rPr lang="en-US" sz="2000" dirty="0" smtClean="0"/>
              <a:t> */ </a:t>
            </a:r>
          </a:p>
          <a:p>
            <a:r>
              <a:rPr lang="en-US" sz="2000" dirty="0" err="1" smtClean="0"/>
              <a:t>time_t</a:t>
            </a:r>
            <a:r>
              <a:rPr lang="en-US" sz="2000" dirty="0" smtClean="0"/>
              <a:t> </a:t>
            </a:r>
            <a:r>
              <a:rPr lang="en-US" sz="2000" dirty="0" err="1" smtClean="0"/>
              <a:t>q_rtime</a:t>
            </a:r>
            <a:r>
              <a:rPr lang="en-US" sz="2000" dirty="0" smtClean="0"/>
              <a:t>; /* </a:t>
            </a:r>
            <a:r>
              <a:rPr lang="ru-RU" sz="2000" dirty="0" smtClean="0"/>
              <a:t>время последнего вызова </a:t>
            </a:r>
            <a:r>
              <a:rPr lang="en-US" sz="2000" dirty="0" err="1" smtClean="0"/>
              <a:t>msgrcv</a:t>
            </a:r>
            <a:r>
              <a:rPr lang="en-US" sz="2000" dirty="0" smtClean="0"/>
              <a:t> */ </a:t>
            </a:r>
          </a:p>
          <a:p>
            <a:r>
              <a:rPr lang="en-US" sz="2000" dirty="0" err="1" smtClean="0"/>
              <a:t>time_t</a:t>
            </a:r>
            <a:r>
              <a:rPr lang="en-US" sz="2000" dirty="0" smtClean="0"/>
              <a:t> </a:t>
            </a:r>
            <a:r>
              <a:rPr lang="en-US" sz="2000" dirty="0" err="1" smtClean="0"/>
              <a:t>q_ctime</a:t>
            </a:r>
            <a:r>
              <a:rPr lang="en-US" sz="2000" dirty="0" smtClean="0"/>
              <a:t>; /* </a:t>
            </a:r>
            <a:r>
              <a:rPr lang="ru-RU" sz="2000" dirty="0" smtClean="0"/>
              <a:t>время последнего изменения */ </a:t>
            </a:r>
            <a:endParaRPr lang="en-US" sz="2000" dirty="0" smtClean="0"/>
          </a:p>
          <a:p>
            <a:r>
              <a:rPr lang="en-US" sz="2000" dirty="0" smtClean="0"/>
              <a:t>unsigned long </a:t>
            </a:r>
            <a:r>
              <a:rPr lang="en-US" sz="2000" dirty="0" err="1" smtClean="0"/>
              <a:t>q_cbytes</a:t>
            </a:r>
            <a:r>
              <a:rPr lang="en-US" sz="2000" dirty="0" smtClean="0"/>
              <a:t>; /* </a:t>
            </a:r>
            <a:r>
              <a:rPr lang="ru-RU" sz="2000" dirty="0" smtClean="0"/>
              <a:t>текущий размер очереди в байтах */ </a:t>
            </a:r>
            <a:endParaRPr lang="en-US" sz="2000" dirty="0" smtClean="0"/>
          </a:p>
          <a:p>
            <a:r>
              <a:rPr lang="en-US" sz="2000" dirty="0" smtClean="0"/>
              <a:t>unsigned long </a:t>
            </a:r>
            <a:r>
              <a:rPr lang="en-US" sz="2000" dirty="0" err="1" smtClean="0"/>
              <a:t>q_qnum</a:t>
            </a:r>
            <a:r>
              <a:rPr lang="en-US" sz="2000" dirty="0" smtClean="0"/>
              <a:t>; /* </a:t>
            </a:r>
            <a:r>
              <a:rPr lang="ru-RU" sz="2000" dirty="0" smtClean="0"/>
              <a:t>количество сообщений в очереди */ </a:t>
            </a:r>
            <a:endParaRPr lang="en-US" sz="2000" dirty="0" smtClean="0"/>
          </a:p>
          <a:p>
            <a:r>
              <a:rPr lang="en-US" sz="2000" dirty="0" smtClean="0"/>
              <a:t>unsigned long </a:t>
            </a:r>
            <a:r>
              <a:rPr lang="en-US" sz="2000" dirty="0" err="1" smtClean="0"/>
              <a:t>q_qbytes</a:t>
            </a:r>
            <a:r>
              <a:rPr lang="en-US" sz="2000" dirty="0" smtClean="0"/>
              <a:t>; /* </a:t>
            </a:r>
            <a:r>
              <a:rPr lang="ru-RU" sz="2000" dirty="0" smtClean="0"/>
              <a:t>максимальный размер очереди в байтах */ </a:t>
            </a:r>
            <a:endParaRPr lang="en-US" sz="2000" dirty="0" smtClean="0"/>
          </a:p>
          <a:p>
            <a:r>
              <a:rPr lang="en-US" sz="2000" dirty="0" err="1" smtClean="0"/>
              <a:t>pid_t</a:t>
            </a:r>
            <a:r>
              <a:rPr lang="en-US" sz="2000" dirty="0" smtClean="0"/>
              <a:t> </a:t>
            </a:r>
            <a:r>
              <a:rPr lang="en-US" sz="2000" dirty="0" err="1" smtClean="0"/>
              <a:t>q_lspid</a:t>
            </a:r>
            <a:r>
              <a:rPr lang="en-US" sz="2000" dirty="0" smtClean="0"/>
              <a:t>; /* </a:t>
            </a:r>
            <a:r>
              <a:rPr lang="en-US" sz="2000" dirty="0" err="1" smtClean="0"/>
              <a:t>pid</a:t>
            </a:r>
            <a:r>
              <a:rPr lang="en-US" sz="2000" dirty="0" smtClean="0"/>
              <a:t> </a:t>
            </a:r>
            <a:r>
              <a:rPr lang="ru-RU" sz="2000" dirty="0" smtClean="0"/>
              <a:t>последнего процесса вызвавшего </a:t>
            </a:r>
            <a:r>
              <a:rPr lang="en-US" sz="2000" dirty="0" err="1" smtClean="0"/>
              <a:t>msgsnd</a:t>
            </a:r>
            <a:r>
              <a:rPr lang="en-US" sz="2000" dirty="0" smtClean="0"/>
              <a:t> */ </a:t>
            </a:r>
          </a:p>
          <a:p>
            <a:r>
              <a:rPr lang="en-US" sz="2000" dirty="0" err="1" smtClean="0"/>
              <a:t>pid_t</a:t>
            </a:r>
            <a:r>
              <a:rPr lang="en-US" sz="2000" dirty="0" smtClean="0"/>
              <a:t> </a:t>
            </a:r>
            <a:r>
              <a:rPr lang="en-US" sz="2000" dirty="0" err="1" smtClean="0"/>
              <a:t>q_lrpid</a:t>
            </a:r>
            <a:r>
              <a:rPr lang="en-US" sz="2000" dirty="0" smtClean="0"/>
              <a:t>; /* </a:t>
            </a:r>
            <a:r>
              <a:rPr lang="en-US" sz="2000" dirty="0" err="1" smtClean="0"/>
              <a:t>pid</a:t>
            </a:r>
            <a:r>
              <a:rPr lang="en-US" sz="2000" dirty="0" smtClean="0"/>
              <a:t> </a:t>
            </a:r>
            <a:r>
              <a:rPr lang="ru-RU" sz="2000" dirty="0" smtClean="0"/>
              <a:t>последнего процесса-получателя */ </a:t>
            </a:r>
            <a:endParaRPr lang="en-US" sz="2000" dirty="0" smtClean="0"/>
          </a:p>
          <a:p>
            <a:r>
              <a:rPr lang="en-US" sz="2000" dirty="0" err="1" smtClean="0"/>
              <a:t>struct</a:t>
            </a:r>
            <a:r>
              <a:rPr lang="en-US" sz="2000" dirty="0" smtClean="0"/>
              <a:t> </a:t>
            </a:r>
            <a:r>
              <a:rPr lang="en-US" sz="2000" dirty="0" err="1" smtClean="0"/>
              <a:t>list_head</a:t>
            </a:r>
            <a:r>
              <a:rPr lang="en-US" sz="2000" dirty="0" smtClean="0"/>
              <a:t> </a:t>
            </a:r>
            <a:r>
              <a:rPr lang="en-US" sz="2000" dirty="0" err="1" smtClean="0"/>
              <a:t>q_messages</a:t>
            </a:r>
            <a:r>
              <a:rPr lang="en-US" sz="2000" dirty="0" smtClean="0"/>
              <a:t>; /* </a:t>
            </a:r>
            <a:r>
              <a:rPr lang="ru-RU" sz="2000" dirty="0" smtClean="0"/>
              <a:t>очередь сообщений */ </a:t>
            </a:r>
            <a:endParaRPr lang="en-US" sz="2000" dirty="0" smtClean="0"/>
          </a:p>
          <a:p>
            <a:r>
              <a:rPr lang="en-US" sz="2000" dirty="0" err="1" smtClean="0"/>
              <a:t>struct</a:t>
            </a:r>
            <a:r>
              <a:rPr lang="en-US" sz="2000" dirty="0" smtClean="0"/>
              <a:t> </a:t>
            </a:r>
            <a:r>
              <a:rPr lang="en-US" sz="2000" dirty="0" err="1" smtClean="0"/>
              <a:t>list_head</a:t>
            </a:r>
            <a:r>
              <a:rPr lang="en-US" sz="2000" dirty="0" smtClean="0"/>
              <a:t> </a:t>
            </a:r>
            <a:r>
              <a:rPr lang="en-US" sz="2000" dirty="0" err="1" smtClean="0"/>
              <a:t>q_receivers</a:t>
            </a:r>
            <a:r>
              <a:rPr lang="en-US" sz="2000" dirty="0" smtClean="0"/>
              <a:t>; /* </a:t>
            </a:r>
            <a:r>
              <a:rPr lang="ru-RU" sz="2000" dirty="0" smtClean="0"/>
              <a:t>очередь процессов , ожидающих  приема сообщений */ </a:t>
            </a:r>
            <a:endParaRPr lang="en-US" sz="2000" dirty="0" smtClean="0"/>
          </a:p>
          <a:p>
            <a:r>
              <a:rPr lang="en-US" sz="2000" dirty="0" err="1" smtClean="0"/>
              <a:t>struct</a:t>
            </a:r>
            <a:r>
              <a:rPr lang="en-US" sz="2000" dirty="0" smtClean="0"/>
              <a:t> </a:t>
            </a:r>
            <a:r>
              <a:rPr lang="en-US" sz="2000" dirty="0" err="1" smtClean="0"/>
              <a:t>list_head</a:t>
            </a:r>
            <a:r>
              <a:rPr lang="en-US" sz="2000" dirty="0" smtClean="0"/>
              <a:t> </a:t>
            </a:r>
            <a:r>
              <a:rPr lang="en-US" sz="2000" dirty="0" err="1" smtClean="0"/>
              <a:t>q_senders</a:t>
            </a:r>
            <a:r>
              <a:rPr lang="en-US" sz="2000" dirty="0" smtClean="0"/>
              <a:t>; /* </a:t>
            </a:r>
            <a:r>
              <a:rPr lang="ru-RU" sz="2000" dirty="0" smtClean="0"/>
              <a:t>очередь процессов , ожидающих  передачи сообщений */</a:t>
            </a:r>
          </a:p>
          <a:p>
            <a:r>
              <a:rPr lang="en-US" sz="2000" dirty="0" smtClean="0"/>
              <a:t>};</a:t>
            </a:r>
            <a:r>
              <a:rPr lang="ru-RU" sz="2000" dirty="0" smtClean="0"/>
              <a:t> </a:t>
            </a:r>
          </a:p>
          <a:p>
            <a:endParaRPr lang="ru-RU" sz="2000" dirty="0"/>
          </a:p>
        </p:txBody>
      </p:sp>
    </p:spTree>
    <p:extLst>
      <p:ext uri="{BB962C8B-B14F-4D97-AF65-F5344CB8AC3E}">
        <p14:creationId xmlns:p14="http://schemas.microsoft.com/office/powerpoint/2010/main" val="15512212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96908"/>
          </a:xfrm>
        </p:spPr>
        <p:txBody>
          <a:bodyPr>
            <a:normAutofit/>
          </a:bodyPr>
          <a:lstStyle/>
          <a:p>
            <a:r>
              <a:rPr lang="ru-RU" sz="3600" dirty="0" smtClean="0"/>
              <a:t>Текстовый редактор </a:t>
            </a:r>
            <a:r>
              <a:rPr lang="en-US" sz="3600" dirty="0" err="1" smtClean="0"/>
              <a:t>Geany</a:t>
            </a:r>
            <a:endParaRPr lang="ru-RU" sz="3600" dirty="0"/>
          </a:p>
        </p:txBody>
      </p:sp>
      <p:sp>
        <p:nvSpPr>
          <p:cNvPr id="3" name="Содержимое 2"/>
          <p:cNvSpPr>
            <a:spLocks noGrp="1"/>
          </p:cNvSpPr>
          <p:nvPr>
            <p:ph idx="1"/>
          </p:nvPr>
        </p:nvSpPr>
        <p:spPr>
          <a:xfrm>
            <a:off x="428596" y="6143644"/>
            <a:ext cx="8229600" cy="411147"/>
          </a:xfrm>
        </p:spPr>
        <p:txBody>
          <a:bodyPr>
            <a:normAutofit fontScale="62500" lnSpcReduction="20000"/>
          </a:bodyPr>
          <a:lstStyle/>
          <a:p>
            <a:pPr>
              <a:buNone/>
            </a:pPr>
            <a:r>
              <a:rPr lang="ru-RU" dirty="0" smtClean="0"/>
              <a:t>Руководство по </a:t>
            </a:r>
            <a:r>
              <a:rPr lang="en-US" dirty="0" err="1" smtClean="0"/>
              <a:t>Geany</a:t>
            </a:r>
            <a:r>
              <a:rPr lang="en-US" dirty="0" smtClean="0"/>
              <a:t>  </a:t>
            </a:r>
            <a:r>
              <a:rPr lang="en-US" dirty="0" smtClean="0">
                <a:hlinkClick r:id="rId2"/>
              </a:rPr>
              <a:t>http://www.geany.org/manual/current/index.html</a:t>
            </a:r>
            <a:endParaRPr lang="ru-RU" dirty="0" smtClean="0"/>
          </a:p>
          <a:p>
            <a:pPr>
              <a:buNone/>
            </a:pPr>
            <a:endParaRPr lang="ru-RU" dirty="0"/>
          </a:p>
        </p:txBody>
      </p:sp>
      <p:pic>
        <p:nvPicPr>
          <p:cNvPr id="1028" name="Picture 4"/>
          <p:cNvPicPr>
            <a:picLocks noChangeAspect="1" noChangeArrowheads="1"/>
          </p:cNvPicPr>
          <p:nvPr/>
        </p:nvPicPr>
        <p:blipFill>
          <a:blip r:embed="rId3" cstate="print"/>
          <a:srcRect/>
          <a:stretch>
            <a:fillRect/>
          </a:stretch>
        </p:blipFill>
        <p:spPr bwMode="auto">
          <a:xfrm>
            <a:off x="285720" y="928670"/>
            <a:ext cx="8501122" cy="5214974"/>
          </a:xfrm>
          <a:prstGeom prst="rect">
            <a:avLst/>
          </a:prstGeom>
          <a:noFill/>
          <a:ln w="9525">
            <a:noFill/>
            <a:miter lim="800000"/>
            <a:headEnd/>
            <a:tailEnd/>
          </a:ln>
          <a:effec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96908"/>
          </a:xfrm>
        </p:spPr>
        <p:txBody>
          <a:bodyPr>
            <a:normAutofit/>
          </a:bodyPr>
          <a:lstStyle/>
          <a:p>
            <a:r>
              <a:rPr lang="ru-RU" sz="4000" dirty="0" smtClean="0"/>
              <a:t>Атрибуты очереди сообщений</a:t>
            </a:r>
            <a:endParaRPr lang="ru-RU" sz="4000" dirty="0"/>
          </a:p>
        </p:txBody>
      </p:sp>
      <p:sp>
        <p:nvSpPr>
          <p:cNvPr id="12" name="Прямоугольник 11"/>
          <p:cNvSpPr/>
          <p:nvPr/>
        </p:nvSpPr>
        <p:spPr>
          <a:xfrm>
            <a:off x="214282" y="1071547"/>
            <a:ext cx="8715436" cy="5632311"/>
          </a:xfrm>
          <a:prstGeom prst="rect">
            <a:avLst/>
          </a:prstGeom>
        </p:spPr>
        <p:txBody>
          <a:bodyPr wrap="square">
            <a:spAutoFit/>
          </a:bodyPr>
          <a:lstStyle/>
          <a:p>
            <a:pPr>
              <a:buNone/>
            </a:pPr>
            <a:r>
              <a:rPr lang="en-US" sz="2000" dirty="0" err="1" smtClean="0"/>
              <a:t>struct</a:t>
            </a:r>
            <a:r>
              <a:rPr lang="en-US" sz="2000" dirty="0" smtClean="0"/>
              <a:t> </a:t>
            </a:r>
            <a:r>
              <a:rPr lang="en-US" sz="2000" dirty="0" err="1" smtClean="0"/>
              <a:t>kern_ipc_perm</a:t>
            </a:r>
            <a:r>
              <a:rPr lang="ru-RU" sz="2000" dirty="0" smtClean="0"/>
              <a:t> {</a:t>
            </a:r>
          </a:p>
          <a:p>
            <a:pPr>
              <a:buNone/>
            </a:pPr>
            <a:r>
              <a:rPr lang="en-US" sz="2000" dirty="0" smtClean="0"/>
              <a:t>	</a:t>
            </a:r>
            <a:r>
              <a:rPr lang="en-US" sz="2000" dirty="0" err="1" smtClean="0"/>
              <a:t>spinlock_t</a:t>
            </a:r>
            <a:r>
              <a:rPr lang="en-US" sz="2000" dirty="0" smtClean="0"/>
              <a:t>	lock;</a:t>
            </a:r>
          </a:p>
          <a:p>
            <a:pPr>
              <a:buNone/>
            </a:pPr>
            <a:r>
              <a:rPr lang="en-US" sz="2000" dirty="0" smtClean="0"/>
              <a:t>	</a:t>
            </a:r>
            <a:r>
              <a:rPr lang="en-US" sz="2000" dirty="0" err="1" smtClean="0"/>
              <a:t>int</a:t>
            </a:r>
            <a:r>
              <a:rPr lang="en-US" sz="2000" dirty="0" smtClean="0"/>
              <a:t>		deleted;</a:t>
            </a:r>
          </a:p>
          <a:p>
            <a:pPr>
              <a:buNone/>
            </a:pPr>
            <a:r>
              <a:rPr lang="en-US" sz="2000" dirty="0" smtClean="0"/>
              <a:t>	</a:t>
            </a:r>
            <a:r>
              <a:rPr lang="en-US" sz="2000" b="1" dirty="0" err="1" smtClean="0"/>
              <a:t>int</a:t>
            </a:r>
            <a:r>
              <a:rPr lang="en-US" sz="2000" b="1" dirty="0" smtClean="0"/>
              <a:t>		id;</a:t>
            </a:r>
            <a:r>
              <a:rPr lang="ru-RU" sz="2000" b="1" dirty="0" smtClean="0"/>
              <a:t> </a:t>
            </a:r>
            <a:r>
              <a:rPr lang="en-GB" sz="2000" b="1" dirty="0" smtClean="0"/>
              <a:t>/*</a:t>
            </a:r>
            <a:r>
              <a:rPr lang="ru-RU" sz="2000" b="1" dirty="0" smtClean="0"/>
              <a:t>идентификатор очереди сообщений</a:t>
            </a:r>
            <a:r>
              <a:rPr lang="en-GB" sz="2000" b="1" dirty="0" smtClean="0"/>
              <a:t>*/</a:t>
            </a:r>
            <a:endParaRPr lang="en-US" sz="2000" b="1" dirty="0" smtClean="0"/>
          </a:p>
          <a:p>
            <a:pPr>
              <a:buNone/>
            </a:pPr>
            <a:r>
              <a:rPr lang="en-US" sz="2000" dirty="0" smtClean="0"/>
              <a:t>	</a:t>
            </a:r>
            <a:r>
              <a:rPr lang="en-US" sz="2000" b="1" dirty="0" err="1" smtClean="0"/>
              <a:t>key_t</a:t>
            </a:r>
            <a:r>
              <a:rPr lang="en-US" sz="2000" b="1" dirty="0" smtClean="0"/>
              <a:t>		key;</a:t>
            </a:r>
            <a:r>
              <a:rPr lang="ru-RU" sz="2000" b="1" dirty="0" smtClean="0"/>
              <a:t> </a:t>
            </a:r>
            <a:r>
              <a:rPr lang="en-GB" sz="2000" b="1" dirty="0" smtClean="0"/>
              <a:t>/*</a:t>
            </a:r>
            <a:r>
              <a:rPr lang="ru-RU" sz="2000" b="1" dirty="0" smtClean="0"/>
              <a:t>ключ очереди сообщений</a:t>
            </a:r>
            <a:r>
              <a:rPr lang="en-GB" sz="2000" b="1" dirty="0" smtClean="0"/>
              <a:t>*/</a:t>
            </a:r>
            <a:endParaRPr lang="en-US" sz="2000" b="1" dirty="0" smtClean="0"/>
          </a:p>
          <a:p>
            <a:pPr>
              <a:buNone/>
            </a:pPr>
            <a:r>
              <a:rPr lang="en-US" sz="2000" dirty="0" smtClean="0"/>
              <a:t>	</a:t>
            </a:r>
            <a:r>
              <a:rPr lang="en-US" sz="2000" dirty="0" err="1" smtClean="0"/>
              <a:t>kuid_t</a:t>
            </a:r>
            <a:r>
              <a:rPr lang="en-US" sz="2000" dirty="0" smtClean="0"/>
              <a:t>		</a:t>
            </a:r>
            <a:r>
              <a:rPr lang="en-US" sz="2000" dirty="0" err="1" smtClean="0"/>
              <a:t>uid</a:t>
            </a:r>
            <a:r>
              <a:rPr lang="en-US" sz="2000" dirty="0" smtClean="0"/>
              <a:t>;</a:t>
            </a:r>
            <a:r>
              <a:rPr lang="ru-RU" sz="2000" dirty="0" smtClean="0"/>
              <a:t> </a:t>
            </a:r>
            <a:r>
              <a:rPr lang="en-GB" sz="2000" dirty="0" smtClean="0"/>
              <a:t>/*</a:t>
            </a:r>
            <a:r>
              <a:rPr lang="ru-RU" sz="2000" dirty="0" smtClean="0"/>
              <a:t>идентификатор пользователя 					(владельца)</a:t>
            </a:r>
            <a:r>
              <a:rPr lang="en-GB" sz="2000" dirty="0" smtClean="0"/>
              <a:t>*/</a:t>
            </a:r>
            <a:endParaRPr lang="en-US" sz="2000" dirty="0" smtClean="0"/>
          </a:p>
          <a:p>
            <a:pPr>
              <a:buNone/>
            </a:pPr>
            <a:r>
              <a:rPr lang="en-US" sz="2000" dirty="0" smtClean="0"/>
              <a:t>	</a:t>
            </a:r>
            <a:r>
              <a:rPr lang="en-US" sz="2000" dirty="0" err="1" smtClean="0"/>
              <a:t>kgid_t</a:t>
            </a:r>
            <a:r>
              <a:rPr lang="en-US" sz="2000" dirty="0" smtClean="0"/>
              <a:t>		</a:t>
            </a:r>
            <a:r>
              <a:rPr lang="en-US" sz="2000" dirty="0" err="1" smtClean="0"/>
              <a:t>gid</a:t>
            </a:r>
            <a:r>
              <a:rPr lang="en-US" sz="2000" dirty="0" smtClean="0"/>
              <a:t>;</a:t>
            </a:r>
            <a:r>
              <a:rPr lang="ru-RU" sz="2000" dirty="0" smtClean="0"/>
              <a:t> </a:t>
            </a:r>
            <a:r>
              <a:rPr lang="en-GB" sz="2000" dirty="0" smtClean="0"/>
              <a:t>/*</a:t>
            </a:r>
            <a:r>
              <a:rPr lang="ru-RU" sz="2000" dirty="0" smtClean="0"/>
              <a:t>групповой идентификатор 						пользователя (владельца) </a:t>
            </a:r>
            <a:r>
              <a:rPr lang="en-GB" sz="2000" dirty="0" smtClean="0"/>
              <a:t>*/</a:t>
            </a:r>
            <a:endParaRPr lang="en-US" sz="2000" dirty="0" smtClean="0"/>
          </a:p>
          <a:p>
            <a:pPr>
              <a:buNone/>
            </a:pPr>
            <a:r>
              <a:rPr lang="en-US" sz="2000" dirty="0" smtClean="0"/>
              <a:t>	</a:t>
            </a:r>
            <a:r>
              <a:rPr lang="en-US" sz="2000" dirty="0" err="1" smtClean="0"/>
              <a:t>kuid_t</a:t>
            </a:r>
            <a:r>
              <a:rPr lang="en-US" sz="2000" dirty="0" smtClean="0"/>
              <a:t>		</a:t>
            </a:r>
            <a:r>
              <a:rPr lang="en-US" sz="2000" dirty="0" err="1" smtClean="0"/>
              <a:t>cuid</a:t>
            </a:r>
            <a:r>
              <a:rPr lang="en-US" sz="2000" dirty="0" smtClean="0"/>
              <a:t>;</a:t>
            </a:r>
            <a:r>
              <a:rPr lang="ru-RU" sz="2000" dirty="0" smtClean="0"/>
              <a:t> </a:t>
            </a:r>
            <a:r>
              <a:rPr lang="en-GB" sz="2000" dirty="0" smtClean="0"/>
              <a:t>/*</a:t>
            </a:r>
            <a:r>
              <a:rPr lang="ru-RU" sz="2000" dirty="0" smtClean="0"/>
              <a:t>идентификатор пользователя 					(создателя)</a:t>
            </a:r>
            <a:r>
              <a:rPr lang="en-GB" sz="2000" dirty="0" smtClean="0"/>
              <a:t>*/</a:t>
            </a:r>
            <a:endParaRPr lang="en-US" sz="2000" dirty="0" smtClean="0"/>
          </a:p>
          <a:p>
            <a:pPr>
              <a:buNone/>
            </a:pPr>
            <a:r>
              <a:rPr lang="en-US" sz="2000" dirty="0" smtClean="0"/>
              <a:t>	</a:t>
            </a:r>
            <a:r>
              <a:rPr lang="en-US" sz="2000" dirty="0" err="1" smtClean="0"/>
              <a:t>kgid_t</a:t>
            </a:r>
            <a:r>
              <a:rPr lang="en-US" sz="2000" dirty="0" smtClean="0"/>
              <a:t>		</a:t>
            </a:r>
            <a:r>
              <a:rPr lang="en-US" sz="2000" dirty="0" err="1" smtClean="0"/>
              <a:t>cgid</a:t>
            </a:r>
            <a:r>
              <a:rPr lang="en-US" sz="2000" dirty="0" smtClean="0"/>
              <a:t>;</a:t>
            </a:r>
            <a:r>
              <a:rPr lang="ru-RU" sz="2000" dirty="0" smtClean="0"/>
              <a:t> </a:t>
            </a:r>
            <a:r>
              <a:rPr lang="en-GB" sz="2000" dirty="0" smtClean="0"/>
              <a:t>/*</a:t>
            </a:r>
            <a:r>
              <a:rPr lang="ru-RU" sz="2000" dirty="0" smtClean="0"/>
              <a:t>групповой идентификатор 						пользователя (создателя) </a:t>
            </a:r>
            <a:r>
              <a:rPr lang="en-GB" sz="2000" dirty="0" smtClean="0"/>
              <a:t>*/</a:t>
            </a:r>
            <a:endParaRPr lang="en-US" sz="2000" dirty="0" smtClean="0"/>
          </a:p>
          <a:p>
            <a:r>
              <a:rPr lang="en-US" sz="2000" dirty="0" smtClean="0"/>
              <a:t>	</a:t>
            </a:r>
            <a:r>
              <a:rPr lang="en-US" sz="2000" b="1" dirty="0" err="1" smtClean="0"/>
              <a:t>umode_t</a:t>
            </a:r>
            <a:r>
              <a:rPr lang="en-US" sz="2000" dirty="0" smtClean="0"/>
              <a:t>	mode; </a:t>
            </a:r>
            <a:r>
              <a:rPr lang="ru-RU" sz="2000" b="1" dirty="0" smtClean="0"/>
              <a:t>/*</a:t>
            </a:r>
            <a:r>
              <a:rPr lang="ru-RU" sz="2000" dirty="0" smtClean="0"/>
              <a:t> флаги, характеризующие допустимые 					операции с очередью</a:t>
            </a:r>
            <a:r>
              <a:rPr lang="ru-RU" sz="2000" b="1" dirty="0" smtClean="0"/>
              <a:t> */</a:t>
            </a:r>
            <a:endParaRPr lang="ru-RU" sz="2000" dirty="0" smtClean="0"/>
          </a:p>
          <a:p>
            <a:r>
              <a:rPr lang="en-US" sz="2000" dirty="0" smtClean="0"/>
              <a:t>	unsigned long	</a:t>
            </a:r>
            <a:r>
              <a:rPr lang="en-US" sz="2000" dirty="0" err="1" smtClean="0"/>
              <a:t>seq</a:t>
            </a:r>
            <a:r>
              <a:rPr lang="en-US" sz="2000" dirty="0" smtClean="0"/>
              <a:t>;</a:t>
            </a:r>
            <a:r>
              <a:rPr lang="ru-RU" sz="2000" dirty="0" smtClean="0"/>
              <a:t> </a:t>
            </a:r>
            <a:r>
              <a:rPr lang="ru-RU" sz="2000" b="1" dirty="0" smtClean="0"/>
              <a:t>/*</a:t>
            </a:r>
            <a:r>
              <a:rPr lang="ru-RU" sz="2000" dirty="0" smtClean="0"/>
              <a:t>внутренний идентификатор </a:t>
            </a:r>
            <a:r>
              <a:rPr lang="ru-RU" sz="2000" b="1" dirty="0" smtClean="0"/>
              <a:t>  </a:t>
            </a:r>
            <a:r>
              <a:rPr lang="ru-RU" sz="2000" dirty="0" smtClean="0"/>
              <a:t>очереди </a:t>
            </a:r>
            <a:r>
              <a:rPr lang="ru-RU" sz="2000" b="1" dirty="0" smtClean="0"/>
              <a:t>*/</a:t>
            </a:r>
            <a:endParaRPr lang="ru-RU" sz="2000" dirty="0" smtClean="0"/>
          </a:p>
          <a:p>
            <a:pPr>
              <a:buNone/>
            </a:pPr>
            <a:r>
              <a:rPr lang="en-US" sz="2000" dirty="0" smtClean="0"/>
              <a:t>	void		*security;</a:t>
            </a:r>
          </a:p>
          <a:p>
            <a:pPr>
              <a:buNone/>
            </a:pPr>
            <a:r>
              <a:rPr lang="ru-RU" sz="2000" dirty="0" smtClean="0"/>
              <a:t>};</a:t>
            </a:r>
            <a:endParaRPr lang="ru-RU" sz="2000" dirty="0"/>
          </a:p>
        </p:txBody>
      </p:sp>
    </p:spTree>
    <p:extLst>
      <p:ext uri="{BB962C8B-B14F-4D97-AF65-F5344CB8AC3E}">
        <p14:creationId xmlns:p14="http://schemas.microsoft.com/office/powerpoint/2010/main" val="268668258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sz="4000" smtClean="0"/>
              <a:t>Предельные характеристики </a:t>
            </a:r>
            <a:r>
              <a:rPr lang="ru-RU" sz="4000" dirty="0" smtClean="0"/>
              <a:t>очереди сообщений</a:t>
            </a:r>
            <a:endParaRPr lang="ru-RU" sz="4000" dirty="0"/>
          </a:p>
        </p:txBody>
      </p:sp>
      <p:sp>
        <p:nvSpPr>
          <p:cNvPr id="3" name="Содержимое 2"/>
          <p:cNvSpPr>
            <a:spLocks noGrp="1"/>
          </p:cNvSpPr>
          <p:nvPr>
            <p:ph idx="1"/>
          </p:nvPr>
        </p:nvSpPr>
        <p:spPr>
          <a:xfrm>
            <a:off x="457200" y="1357298"/>
            <a:ext cx="8229600" cy="4768865"/>
          </a:xfrm>
        </p:spPr>
        <p:txBody>
          <a:bodyPr>
            <a:normAutofit/>
          </a:bodyPr>
          <a:lstStyle/>
          <a:p>
            <a:pPr>
              <a:buNone/>
            </a:pPr>
            <a:r>
              <a:rPr lang="en-US" dirty="0" err="1" smtClean="0"/>
              <a:t>ipcs</a:t>
            </a:r>
            <a:r>
              <a:rPr lang="en-US" dirty="0" smtClean="0"/>
              <a:t> -q -l</a:t>
            </a:r>
            <a:endParaRPr lang="ru-RU" dirty="0" smtClean="0"/>
          </a:p>
          <a:p>
            <a:pPr>
              <a:buNone/>
            </a:pPr>
            <a:r>
              <a:rPr lang="ru-RU" dirty="0" smtClean="0"/>
              <a:t>------ Лимиты сообщений --------</a:t>
            </a:r>
          </a:p>
          <a:p>
            <a:pPr>
              <a:buNone/>
            </a:pPr>
            <a:r>
              <a:rPr lang="ru-RU" dirty="0" smtClean="0"/>
              <a:t>максимум очередей для всей системы = 1738</a:t>
            </a:r>
          </a:p>
          <a:p>
            <a:pPr>
              <a:buNone/>
            </a:pPr>
            <a:r>
              <a:rPr lang="ru-RU" dirty="0" smtClean="0"/>
              <a:t>максимальный размер сообщения (байт) = 8192</a:t>
            </a:r>
          </a:p>
          <a:p>
            <a:pPr>
              <a:buNone/>
            </a:pPr>
            <a:r>
              <a:rPr lang="ru-RU" dirty="0" smtClean="0"/>
              <a:t>максимальный по умолчанию размер очереди сообщений (байт) = 16384</a:t>
            </a:r>
          </a:p>
          <a:p>
            <a:pPr>
              <a:buNone/>
            </a:pPr>
            <a:endParaRPr lang="en-US" dirty="0" smtClean="0"/>
          </a:p>
          <a:p>
            <a:pPr>
              <a:buNone/>
            </a:pPr>
            <a:endParaRPr lang="ru-RU" dirty="0"/>
          </a:p>
        </p:txBody>
      </p:sp>
    </p:spTree>
    <p:extLst>
      <p:ext uri="{BB962C8B-B14F-4D97-AF65-F5344CB8AC3E}">
        <p14:creationId xmlns:p14="http://schemas.microsoft.com/office/powerpoint/2010/main" val="71952208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285728"/>
            <a:ext cx="8229600" cy="846158"/>
          </a:xfrm>
        </p:spPr>
        <p:txBody>
          <a:bodyPr>
            <a:normAutofit fontScale="90000"/>
          </a:bodyPr>
          <a:lstStyle/>
          <a:p>
            <a:r>
              <a:rPr lang="ru-RU" sz="3600" dirty="0" smtClean="0"/>
              <a:t>Подходы к работе с очередью сообщений</a:t>
            </a:r>
            <a:endParaRPr lang="ru-RU" sz="3600" dirty="0"/>
          </a:p>
        </p:txBody>
      </p:sp>
      <p:sp>
        <p:nvSpPr>
          <p:cNvPr id="3" name="Содержимое 2"/>
          <p:cNvSpPr>
            <a:spLocks noGrp="1"/>
          </p:cNvSpPr>
          <p:nvPr>
            <p:ph idx="1"/>
          </p:nvPr>
        </p:nvSpPr>
        <p:spPr>
          <a:xfrm>
            <a:off x="214282" y="1142984"/>
            <a:ext cx="8715436" cy="5357850"/>
          </a:xfrm>
        </p:spPr>
        <p:txBody>
          <a:bodyPr>
            <a:normAutofit fontScale="77500" lnSpcReduction="20000"/>
          </a:bodyPr>
          <a:lstStyle/>
          <a:p>
            <a:pPr>
              <a:buFont typeface="Wingdings" pitchFamily="2" charset="2"/>
              <a:buChar char="Ø"/>
            </a:pPr>
            <a:r>
              <a:rPr lang="ru-RU" dirty="0" smtClean="0"/>
              <a:t>в стиле </a:t>
            </a:r>
            <a:r>
              <a:rPr lang="en-US" dirty="0" smtClean="0"/>
              <a:t>UNIX System V, </a:t>
            </a:r>
            <a:r>
              <a:rPr lang="ru-RU" dirty="0" smtClean="0"/>
              <a:t>используя функции расширения </a:t>
            </a:r>
            <a:r>
              <a:rPr lang="en-US" dirty="0" smtClean="0"/>
              <a:t>POSIX:XSI; </a:t>
            </a:r>
            <a:endParaRPr lang="ru-RU" dirty="0" smtClean="0"/>
          </a:p>
          <a:p>
            <a:pPr>
              <a:buFont typeface="Wingdings" pitchFamily="2" charset="2"/>
              <a:buChar char="Ø"/>
            </a:pPr>
            <a:r>
              <a:rPr lang="ru-RU" dirty="0" smtClean="0"/>
              <a:t>через функции </a:t>
            </a:r>
            <a:r>
              <a:rPr lang="en-US" dirty="0" smtClean="0"/>
              <a:t>POSIX (</a:t>
            </a:r>
            <a:r>
              <a:rPr lang="ru-RU" dirty="0" smtClean="0"/>
              <a:t>стандарт </a:t>
            </a:r>
            <a:r>
              <a:rPr lang="en-US" dirty="0" smtClean="0"/>
              <a:t>POSIX.1-2001</a:t>
            </a:r>
            <a:r>
              <a:rPr lang="ru-RU" dirty="0" smtClean="0"/>
              <a:t>)</a:t>
            </a:r>
          </a:p>
          <a:p>
            <a:pPr>
              <a:buNone/>
            </a:pPr>
            <a:r>
              <a:rPr lang="ru-RU" dirty="0" smtClean="0"/>
              <a:t>Главные отличия заключаются в следующем:</a:t>
            </a:r>
          </a:p>
          <a:p>
            <a:r>
              <a:rPr lang="ru-RU" dirty="0" smtClean="0"/>
              <a:t>операция считывания из очереди сообщений </a:t>
            </a:r>
            <a:r>
              <a:rPr lang="ru-RU" dirty="0" err="1" smtClean="0"/>
              <a:t>Posix</a:t>
            </a:r>
            <a:r>
              <a:rPr lang="ru-RU" dirty="0" smtClean="0"/>
              <a:t> всегда возвращает самое старое сообщение с наивысшим приоритетом (типом), тогда как из очереди </a:t>
            </a:r>
            <a:r>
              <a:rPr lang="ru-RU" dirty="0" err="1" smtClean="0"/>
              <a:t>System</a:t>
            </a:r>
            <a:r>
              <a:rPr lang="ru-RU" dirty="0" smtClean="0"/>
              <a:t> V можно считать сообщение с произвольно указанным приоритетом;</a:t>
            </a:r>
          </a:p>
          <a:p>
            <a:r>
              <a:rPr lang="ru-RU" dirty="0" smtClean="0"/>
              <a:t>Если мы помещаем первое сообщение в пустую очередь, можно проверить, не зарегистрирован ли какой-нибудь процесс на уведомление об этом событии и нет ли потоков, заблокированных в вызове </a:t>
            </a:r>
            <a:r>
              <a:rPr lang="ru-RU" dirty="0" err="1" smtClean="0"/>
              <a:t>mq_receive</a:t>
            </a:r>
            <a:r>
              <a:rPr lang="ru-RU" dirty="0" smtClean="0"/>
              <a:t> очереди сообщений. </a:t>
            </a:r>
            <a:r>
              <a:rPr lang="ru-RU" dirty="0" err="1" smtClean="0"/>
              <a:t>Posix</a:t>
            </a:r>
            <a:r>
              <a:rPr lang="ru-RU" dirty="0" smtClean="0"/>
              <a:t> позволяют отправить сигнал или запустить программный поток при помещении сообщения в пустую очередь, тогда как для очередей </a:t>
            </a:r>
            <a:r>
              <a:rPr lang="ru-RU" dirty="0" err="1" smtClean="0"/>
              <a:t>System</a:t>
            </a:r>
            <a:r>
              <a:rPr lang="ru-RU" dirty="0" smtClean="0"/>
              <a:t> V ничего подобного не предусматривается.</a:t>
            </a:r>
          </a:p>
          <a:p>
            <a:pPr>
              <a:buNone/>
            </a:pPr>
            <a:endParaRPr lang="ru-RU" dirty="0"/>
          </a:p>
        </p:txBody>
      </p:sp>
    </p:spTree>
    <p:extLst>
      <p:ext uri="{BB962C8B-B14F-4D97-AF65-F5344CB8AC3E}">
        <p14:creationId xmlns:p14="http://schemas.microsoft.com/office/powerpoint/2010/main" val="314076944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t>Протокол обмена сообщениями</a:t>
            </a:r>
            <a:endParaRPr lang="ru-RU" sz="3600" dirty="0"/>
          </a:p>
        </p:txBody>
      </p:sp>
      <p:sp>
        <p:nvSpPr>
          <p:cNvPr id="3" name="Содержимое 2"/>
          <p:cNvSpPr>
            <a:spLocks noGrp="1"/>
          </p:cNvSpPr>
          <p:nvPr>
            <p:ph idx="1"/>
          </p:nvPr>
        </p:nvSpPr>
        <p:spPr>
          <a:xfrm>
            <a:off x="457200" y="1268760"/>
            <a:ext cx="8229600" cy="5112568"/>
          </a:xfrm>
        </p:spPr>
        <p:txBody>
          <a:bodyPr>
            <a:normAutofit fontScale="55000" lnSpcReduction="20000"/>
          </a:bodyPr>
          <a:lstStyle/>
          <a:p>
            <a:pPr>
              <a:buNone/>
            </a:pPr>
            <a:r>
              <a:rPr lang="ru-RU" dirty="0" smtClean="0"/>
              <a:t>Если два неродственных процесса используют какой-либо вид IPC для обмена информацией, объект IPC должен иметь имя или идентификатор, чтобы один из процессов (называемый обычно сервером — </a:t>
            </a:r>
            <a:r>
              <a:rPr lang="ru-RU" dirty="0" err="1" smtClean="0"/>
              <a:t>server</a:t>
            </a:r>
            <a:r>
              <a:rPr lang="ru-RU" dirty="0" smtClean="0"/>
              <a:t>) мог создать этот объект, а другой процесс (обычно один или несколько клиентов — </a:t>
            </a:r>
            <a:r>
              <a:rPr lang="ru-RU" dirty="0" err="1" smtClean="0"/>
              <a:t>client</a:t>
            </a:r>
            <a:r>
              <a:rPr lang="ru-RU" dirty="0" smtClean="0"/>
              <a:t>) мог обратиться к этому конкретному объекту.</a:t>
            </a:r>
            <a:endParaRPr lang="ru-RU" b="1" dirty="0" smtClean="0"/>
          </a:p>
          <a:p>
            <a:pPr>
              <a:buNone/>
            </a:pPr>
            <a:r>
              <a:rPr lang="ru-RU" b="1" dirty="0" smtClean="0"/>
              <a:t>ПРОЦЕСС А:</a:t>
            </a:r>
            <a:r>
              <a:rPr lang="ru-RU" dirty="0" smtClean="0"/>
              <a:t/>
            </a:r>
            <a:br>
              <a:rPr lang="ru-RU" dirty="0" smtClean="0"/>
            </a:br>
            <a:endParaRPr lang="ru-RU" dirty="0" smtClean="0"/>
          </a:p>
          <a:p>
            <a:r>
              <a:rPr lang="ru-RU" dirty="0" smtClean="0"/>
              <a:t>создает или получает очередь сообщений</a:t>
            </a:r>
          </a:p>
          <a:p>
            <a:r>
              <a:rPr lang="ru-RU" dirty="0" smtClean="0"/>
              <a:t>работает со своими данными</a:t>
            </a:r>
          </a:p>
          <a:p>
            <a:r>
              <a:rPr lang="ru-RU" dirty="0" smtClean="0"/>
              <a:t>посылает сообщение процессу В</a:t>
            </a:r>
          </a:p>
          <a:p>
            <a:r>
              <a:rPr lang="ru-RU" dirty="0" smtClean="0"/>
              <a:t>получив ответ от процесса A - начинает передачу ему данных</a:t>
            </a:r>
          </a:p>
          <a:p>
            <a:r>
              <a:rPr lang="ru-RU" dirty="0" smtClean="0"/>
              <a:t/>
            </a:r>
            <a:br>
              <a:rPr lang="ru-RU" dirty="0" smtClean="0"/>
            </a:br>
            <a:r>
              <a:rPr lang="ru-RU" b="1" dirty="0" smtClean="0"/>
              <a:t>ПРОЦЕСС В:</a:t>
            </a:r>
            <a:endParaRPr lang="ru-RU" dirty="0" smtClean="0"/>
          </a:p>
          <a:p>
            <a:r>
              <a:rPr lang="ru-RU" sz="3100" dirty="0" smtClean="0"/>
              <a:t>создает или получает очередь сообщений</a:t>
            </a:r>
          </a:p>
          <a:p>
            <a:r>
              <a:rPr lang="ru-RU" sz="3100" dirty="0" smtClean="0"/>
              <a:t>работает со своими данными</a:t>
            </a:r>
          </a:p>
          <a:p>
            <a:r>
              <a:rPr lang="ru-RU" sz="3100" dirty="0" smtClean="0"/>
              <a:t>ожидает сообщение от процесса А</a:t>
            </a:r>
          </a:p>
          <a:p>
            <a:r>
              <a:rPr lang="ru-RU" sz="3100" dirty="0" smtClean="0"/>
              <a:t>отвечает на сообщение</a:t>
            </a:r>
          </a:p>
          <a:p>
            <a:r>
              <a:rPr lang="ru-RU" sz="3100" dirty="0" smtClean="0"/>
              <a:t>принимает данные</a:t>
            </a:r>
          </a:p>
          <a:p>
            <a:pPr>
              <a:buNone/>
            </a:pPr>
            <a:endParaRPr lang="ru-RU" dirty="0"/>
          </a:p>
        </p:txBody>
      </p:sp>
    </p:spTree>
    <p:extLst>
      <p:ext uri="{BB962C8B-B14F-4D97-AF65-F5344CB8AC3E}">
        <p14:creationId xmlns:p14="http://schemas.microsoft.com/office/powerpoint/2010/main" val="385702680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96908"/>
          </a:xfrm>
        </p:spPr>
        <p:txBody>
          <a:bodyPr>
            <a:normAutofit/>
          </a:bodyPr>
          <a:lstStyle/>
          <a:p>
            <a:r>
              <a:rPr lang="ru-RU" sz="4000" dirty="0" smtClean="0"/>
              <a:t>Создание очереди сообщений</a:t>
            </a:r>
            <a:endParaRPr lang="ru-RU" sz="4000" dirty="0"/>
          </a:p>
        </p:txBody>
      </p:sp>
      <p:sp>
        <p:nvSpPr>
          <p:cNvPr id="3" name="Содержимое 2"/>
          <p:cNvSpPr>
            <a:spLocks noGrp="1"/>
          </p:cNvSpPr>
          <p:nvPr>
            <p:ph idx="1"/>
          </p:nvPr>
        </p:nvSpPr>
        <p:spPr>
          <a:xfrm>
            <a:off x="457200" y="1142984"/>
            <a:ext cx="8229600" cy="5286412"/>
          </a:xfrm>
        </p:spPr>
        <p:txBody>
          <a:bodyPr>
            <a:normAutofit fontScale="85000" lnSpcReduction="10000"/>
          </a:bodyPr>
          <a:lstStyle/>
          <a:p>
            <a:pPr>
              <a:buNone/>
            </a:pPr>
            <a:r>
              <a:rPr lang="en-US" dirty="0" err="1" smtClean="0"/>
              <a:t>int</a:t>
            </a:r>
            <a:r>
              <a:rPr lang="en-US" dirty="0" smtClean="0"/>
              <a:t> </a:t>
            </a:r>
            <a:r>
              <a:rPr lang="en-US" dirty="0" err="1" smtClean="0"/>
              <a:t>msgget</a:t>
            </a:r>
            <a:r>
              <a:rPr lang="en-US" dirty="0" smtClean="0"/>
              <a:t> (</a:t>
            </a:r>
            <a:r>
              <a:rPr lang="en-US" dirty="0" err="1" smtClean="0"/>
              <a:t>key_t</a:t>
            </a:r>
            <a:r>
              <a:rPr lang="en-US" dirty="0" smtClean="0"/>
              <a:t> key, </a:t>
            </a:r>
            <a:r>
              <a:rPr lang="en-US" dirty="0" err="1" smtClean="0"/>
              <a:t>int</a:t>
            </a:r>
            <a:r>
              <a:rPr lang="en-US" dirty="0" smtClean="0"/>
              <a:t> </a:t>
            </a:r>
            <a:r>
              <a:rPr lang="en-US" dirty="0" err="1" smtClean="0"/>
              <a:t>msgflg</a:t>
            </a:r>
            <a:r>
              <a:rPr lang="en-US" dirty="0" smtClean="0"/>
              <a:t> )</a:t>
            </a:r>
            <a:r>
              <a:rPr lang="ru-RU" dirty="0" smtClean="0"/>
              <a:t> </a:t>
            </a:r>
            <a:endParaRPr lang="en-US" dirty="0" smtClean="0"/>
          </a:p>
          <a:p>
            <a:pPr>
              <a:buNone/>
            </a:pPr>
            <a:r>
              <a:rPr lang="ru-RU" dirty="0" smtClean="0"/>
              <a:t>Возвращает идентификатор очереди сообщений в случае успеха; -1 в случае ошибки. </a:t>
            </a:r>
          </a:p>
          <a:p>
            <a:pPr>
              <a:buNone/>
            </a:pPr>
            <a:r>
              <a:rPr lang="ru-RU" dirty="0" smtClean="0"/>
              <a:t>При этом </a:t>
            </a:r>
            <a:r>
              <a:rPr lang="ru-RU" dirty="0" err="1" smtClean="0"/>
              <a:t>errno</a:t>
            </a:r>
            <a:r>
              <a:rPr lang="ru-RU" dirty="0" smtClean="0"/>
              <a:t> = </a:t>
            </a:r>
          </a:p>
          <a:p>
            <a:pPr>
              <a:buNone/>
            </a:pPr>
            <a:r>
              <a:rPr lang="ru-RU" dirty="0" smtClean="0"/>
              <a:t>EACCESS (доступ отклонен) </a:t>
            </a:r>
          </a:p>
          <a:p>
            <a:pPr>
              <a:buNone/>
            </a:pPr>
            <a:r>
              <a:rPr lang="ru-RU" dirty="0" smtClean="0"/>
              <a:t>EEXIST (такая очередь уже есть, создание невозможно) </a:t>
            </a:r>
          </a:p>
          <a:p>
            <a:pPr>
              <a:buNone/>
            </a:pPr>
            <a:r>
              <a:rPr lang="ru-RU" dirty="0" smtClean="0"/>
              <a:t>EIDRM (очередь помечена как удаляемая) </a:t>
            </a:r>
            <a:endParaRPr lang="en-US" smtClean="0"/>
          </a:p>
          <a:p>
            <a:pPr>
              <a:buNone/>
            </a:pPr>
            <a:r>
              <a:rPr lang="ru-RU" smtClean="0"/>
              <a:t>ENOENT </a:t>
            </a:r>
            <a:r>
              <a:rPr lang="ru-RU" dirty="0" smtClean="0"/>
              <a:t>(очередь не существует) </a:t>
            </a:r>
          </a:p>
          <a:p>
            <a:pPr>
              <a:buNone/>
            </a:pPr>
            <a:r>
              <a:rPr lang="ru-RU" dirty="0" smtClean="0"/>
              <a:t>ENOMEM (не хватает памяти для создания новой очереди) </a:t>
            </a:r>
          </a:p>
          <a:p>
            <a:pPr>
              <a:buNone/>
            </a:pPr>
            <a:r>
              <a:rPr lang="ru-RU" dirty="0" smtClean="0"/>
              <a:t>ENOSPC (исчерпан лимит на количество очередей)</a:t>
            </a:r>
          </a:p>
          <a:p>
            <a:pPr>
              <a:buNone/>
            </a:pPr>
            <a:endParaRPr lang="ru-RU" dirty="0"/>
          </a:p>
        </p:txBody>
      </p:sp>
    </p:spTree>
    <p:extLst>
      <p:ext uri="{BB962C8B-B14F-4D97-AF65-F5344CB8AC3E}">
        <p14:creationId xmlns:p14="http://schemas.microsoft.com/office/powerpoint/2010/main" val="350609362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74638"/>
            <a:ext cx="8858280" cy="796908"/>
          </a:xfrm>
        </p:spPr>
        <p:txBody>
          <a:bodyPr>
            <a:noAutofit/>
          </a:bodyPr>
          <a:lstStyle/>
          <a:p>
            <a:r>
              <a:rPr lang="ru-RU" sz="4000" dirty="0" smtClean="0"/>
              <a:t>Параметры операции создания очереди сообщений</a:t>
            </a:r>
            <a:endParaRPr lang="ru-RU" sz="4000" dirty="0"/>
          </a:p>
        </p:txBody>
      </p:sp>
      <p:sp>
        <p:nvSpPr>
          <p:cNvPr id="3" name="Содержимое 2"/>
          <p:cNvSpPr>
            <a:spLocks noGrp="1"/>
          </p:cNvSpPr>
          <p:nvPr>
            <p:ph idx="1"/>
          </p:nvPr>
        </p:nvSpPr>
        <p:spPr>
          <a:xfrm>
            <a:off x="428596" y="1428712"/>
            <a:ext cx="8229600" cy="5214998"/>
          </a:xfrm>
        </p:spPr>
        <p:txBody>
          <a:bodyPr>
            <a:normAutofit fontScale="70000" lnSpcReduction="20000"/>
          </a:bodyPr>
          <a:lstStyle/>
          <a:p>
            <a:pPr>
              <a:buNone/>
            </a:pPr>
            <a:r>
              <a:rPr lang="en-US" dirty="0" err="1" smtClean="0"/>
              <a:t>int</a:t>
            </a:r>
            <a:r>
              <a:rPr lang="en-US" dirty="0" smtClean="0"/>
              <a:t> </a:t>
            </a:r>
            <a:r>
              <a:rPr lang="en-US" dirty="0" err="1" smtClean="0"/>
              <a:t>msgget</a:t>
            </a:r>
            <a:r>
              <a:rPr lang="en-US" dirty="0" smtClean="0"/>
              <a:t> (</a:t>
            </a:r>
            <a:r>
              <a:rPr lang="en-US" dirty="0" err="1" smtClean="0"/>
              <a:t>key_t</a:t>
            </a:r>
            <a:r>
              <a:rPr lang="en-US" dirty="0" smtClean="0"/>
              <a:t> key, </a:t>
            </a:r>
            <a:r>
              <a:rPr lang="en-US" dirty="0" err="1" smtClean="0"/>
              <a:t>int</a:t>
            </a:r>
            <a:r>
              <a:rPr lang="en-US" dirty="0" smtClean="0"/>
              <a:t> </a:t>
            </a:r>
            <a:r>
              <a:rPr lang="en-US" dirty="0" err="1" smtClean="0"/>
              <a:t>msgflg</a:t>
            </a:r>
            <a:r>
              <a:rPr lang="en-US" dirty="0" smtClean="0"/>
              <a:t>)</a:t>
            </a:r>
            <a:endParaRPr lang="ru-RU" dirty="0" smtClean="0"/>
          </a:p>
          <a:p>
            <a:pPr>
              <a:buNone/>
            </a:pPr>
            <a:r>
              <a:rPr lang="ru-RU" dirty="0" smtClean="0"/>
              <a:t>к</a:t>
            </a:r>
            <a:r>
              <a:rPr lang="en-US" dirty="0" err="1" smtClean="0"/>
              <a:t>ey</a:t>
            </a:r>
            <a:r>
              <a:rPr lang="ru-RU" dirty="0" smtClean="0"/>
              <a:t> – ключ сообщения (IPC_PRIVATE или целое </a:t>
            </a:r>
            <a:r>
              <a:rPr lang="en-GB" dirty="0" smtClean="0"/>
              <a:t>&gt; 0</a:t>
            </a:r>
            <a:r>
              <a:rPr lang="ru-RU" dirty="0" smtClean="0"/>
              <a:t>)</a:t>
            </a:r>
          </a:p>
          <a:p>
            <a:pPr>
              <a:buNone/>
            </a:pPr>
            <a:r>
              <a:rPr lang="en-US" dirty="0" err="1" smtClean="0"/>
              <a:t>msgflg</a:t>
            </a:r>
            <a:r>
              <a:rPr lang="ru-RU" dirty="0" smtClean="0"/>
              <a:t> – набор флагов </a:t>
            </a:r>
          </a:p>
          <a:p>
            <a:pPr>
              <a:buNone/>
            </a:pPr>
            <a:r>
              <a:rPr lang="ru-RU" dirty="0" smtClean="0"/>
              <a:t> IPC_CREAT </a:t>
            </a:r>
            <a:r>
              <a:rPr lang="ru-RU" b="1" dirty="0" smtClean="0"/>
              <a:t>| </a:t>
            </a:r>
            <a:r>
              <a:rPr lang="ru-RU" dirty="0" smtClean="0"/>
              <a:t>IPC_EXCL </a:t>
            </a:r>
            <a:r>
              <a:rPr lang="ru-RU" b="1" dirty="0" smtClean="0"/>
              <a:t>| </a:t>
            </a:r>
            <a:r>
              <a:rPr lang="ru-RU" dirty="0" smtClean="0"/>
              <a:t>права доступа</a:t>
            </a:r>
          </a:p>
          <a:p>
            <a:pPr>
              <a:buNone/>
            </a:pPr>
            <a:r>
              <a:rPr lang="ru-RU" dirty="0" smtClean="0"/>
              <a:t>0400 - разрешен прием сообщений пользователю, владеющему </a:t>
            </a:r>
            <a:r>
              <a:rPr lang="en-US" dirty="0" smtClean="0"/>
              <a:t> </a:t>
            </a:r>
            <a:r>
              <a:rPr lang="ru-RU" dirty="0" smtClean="0"/>
              <a:t>очередью; </a:t>
            </a:r>
          </a:p>
          <a:p>
            <a:pPr>
              <a:buNone/>
            </a:pPr>
            <a:r>
              <a:rPr lang="ru-RU" dirty="0" smtClean="0"/>
              <a:t>0200 - разрешена передача сообщений пользователю, владеющему очередью; </a:t>
            </a:r>
          </a:p>
          <a:p>
            <a:pPr>
              <a:buNone/>
            </a:pPr>
            <a:r>
              <a:rPr lang="ru-RU" dirty="0" smtClean="0"/>
              <a:t>0040 - разрешен прием сообщений пользователям, входящим в ту же группу, что и владелец очереди; </a:t>
            </a:r>
          </a:p>
          <a:p>
            <a:pPr>
              <a:buNone/>
            </a:pPr>
            <a:r>
              <a:rPr lang="ru-RU" dirty="0" smtClean="0"/>
              <a:t>0020 - разрешена передача сообщений пользователям, входящим в ту же группу, что и владелец очереди; </a:t>
            </a:r>
          </a:p>
          <a:p>
            <a:pPr>
              <a:buNone/>
            </a:pPr>
            <a:r>
              <a:rPr lang="ru-RU" dirty="0" smtClean="0"/>
              <a:t>0004 - разрешен прием сообщений всем остальным пользователям; </a:t>
            </a:r>
          </a:p>
          <a:p>
            <a:pPr>
              <a:buNone/>
            </a:pPr>
            <a:r>
              <a:rPr lang="ru-RU" dirty="0" smtClean="0"/>
              <a:t>0002 - разрешена передача сообщений всем остальным пользователям.</a:t>
            </a:r>
          </a:p>
          <a:p>
            <a:pPr>
              <a:buNone/>
            </a:pPr>
            <a:endParaRPr lang="ru-RU" dirty="0" smtClean="0"/>
          </a:p>
          <a:p>
            <a:pPr>
              <a:buNone/>
            </a:pPr>
            <a:endParaRPr lang="ru-RU" dirty="0"/>
          </a:p>
        </p:txBody>
      </p:sp>
    </p:spTree>
    <p:extLst>
      <p:ext uri="{BB962C8B-B14F-4D97-AF65-F5344CB8AC3E}">
        <p14:creationId xmlns:p14="http://schemas.microsoft.com/office/powerpoint/2010/main" val="309050392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t>Пример создание очереди сообщений</a:t>
            </a:r>
            <a:endParaRPr lang="ru-RU" sz="3600" dirty="0"/>
          </a:p>
        </p:txBody>
      </p:sp>
      <p:sp>
        <p:nvSpPr>
          <p:cNvPr id="3" name="Содержимое 2"/>
          <p:cNvSpPr>
            <a:spLocks noGrp="1"/>
          </p:cNvSpPr>
          <p:nvPr>
            <p:ph idx="1"/>
          </p:nvPr>
        </p:nvSpPr>
        <p:spPr/>
        <p:txBody>
          <a:bodyPr/>
          <a:lstStyle/>
          <a:p>
            <a:pPr>
              <a:buNone/>
            </a:pPr>
            <a:r>
              <a:rPr lang="ru-RU" dirty="0" smtClean="0"/>
              <a:t>Процесс 1</a:t>
            </a:r>
            <a:r>
              <a:rPr lang="en-US" dirty="0" smtClean="0"/>
              <a:t> </a:t>
            </a:r>
            <a:r>
              <a:rPr lang="ru-RU" dirty="0" smtClean="0"/>
              <a:t>создатель и владелец очереди:</a:t>
            </a:r>
            <a:endParaRPr lang="en-GB" dirty="0" smtClean="0"/>
          </a:p>
          <a:p>
            <a:pPr>
              <a:buNone/>
            </a:pPr>
            <a:r>
              <a:rPr lang="en-GB" dirty="0" err="1" smtClean="0"/>
              <a:t>int</a:t>
            </a:r>
            <a:r>
              <a:rPr lang="en-GB" dirty="0" smtClean="0"/>
              <a:t> </a:t>
            </a:r>
            <a:r>
              <a:rPr lang="ru-RU" dirty="0" smtClean="0"/>
              <a:t>id_1</a:t>
            </a:r>
            <a:r>
              <a:rPr lang="ru-RU" b="1" dirty="0" smtClean="0"/>
              <a:t> </a:t>
            </a:r>
            <a:r>
              <a:rPr lang="en-GB" dirty="0" smtClean="0"/>
              <a:t>=</a:t>
            </a:r>
            <a:r>
              <a:rPr lang="ru-RU" dirty="0" err="1" smtClean="0"/>
              <a:t>msgget</a:t>
            </a:r>
            <a:r>
              <a:rPr lang="ru-RU" dirty="0" smtClean="0"/>
              <a:t>(121,0622 |  IPC_CREAT);</a:t>
            </a:r>
            <a:r>
              <a:rPr lang="en-GB" dirty="0" smtClean="0"/>
              <a:t>  </a:t>
            </a:r>
          </a:p>
          <a:p>
            <a:pPr>
              <a:buNone/>
            </a:pPr>
            <a:r>
              <a:rPr lang="ru-RU" dirty="0" smtClean="0"/>
              <a:t>Процессу 1 разрешен прием и передача сообщений, остальным  разрешено только передавать  сообщения.</a:t>
            </a:r>
          </a:p>
          <a:p>
            <a:pPr>
              <a:buNone/>
            </a:pPr>
            <a:r>
              <a:rPr lang="ru-RU" dirty="0" smtClean="0"/>
              <a:t>Процесс 2 получает доступ к очереди по ключу для передачи сообщений:</a:t>
            </a:r>
            <a:endParaRPr lang="en-GB" dirty="0" smtClean="0"/>
          </a:p>
          <a:p>
            <a:pPr>
              <a:buNone/>
            </a:pPr>
            <a:r>
              <a:rPr lang="en-GB" dirty="0" err="1" smtClean="0"/>
              <a:t>int</a:t>
            </a:r>
            <a:r>
              <a:rPr lang="en-GB" dirty="0" smtClean="0"/>
              <a:t> </a:t>
            </a:r>
            <a:r>
              <a:rPr lang="ru-RU" dirty="0" smtClean="0"/>
              <a:t>id_2=msgget(121, IPC_CREAT);</a:t>
            </a:r>
            <a:endParaRPr lang="ru-RU" dirty="0"/>
          </a:p>
        </p:txBody>
      </p:sp>
    </p:spTree>
    <p:extLst>
      <p:ext uri="{BB962C8B-B14F-4D97-AF65-F5344CB8AC3E}">
        <p14:creationId xmlns:p14="http://schemas.microsoft.com/office/powerpoint/2010/main" val="301585657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68346"/>
          </a:xfrm>
        </p:spPr>
        <p:txBody>
          <a:bodyPr/>
          <a:lstStyle/>
          <a:p>
            <a:r>
              <a:rPr lang="ru-RU" dirty="0" smtClean="0"/>
              <a:t>Структура хранения сообщения</a:t>
            </a:r>
            <a:endParaRPr lang="ru-RU" dirty="0"/>
          </a:p>
        </p:txBody>
      </p:sp>
      <p:sp>
        <p:nvSpPr>
          <p:cNvPr id="3" name="Содержимое 2"/>
          <p:cNvSpPr>
            <a:spLocks noGrp="1"/>
          </p:cNvSpPr>
          <p:nvPr>
            <p:ph idx="1"/>
          </p:nvPr>
        </p:nvSpPr>
        <p:spPr>
          <a:xfrm>
            <a:off x="428596" y="1500174"/>
            <a:ext cx="8515352" cy="4597401"/>
          </a:xfrm>
        </p:spPr>
        <p:txBody>
          <a:bodyPr>
            <a:normAutofit fontScale="77500" lnSpcReduction="20000"/>
          </a:bodyPr>
          <a:lstStyle/>
          <a:p>
            <a:pPr>
              <a:buNone/>
            </a:pPr>
            <a:r>
              <a:rPr lang="en-US" dirty="0" err="1"/>
              <a:t>struct</a:t>
            </a:r>
            <a:r>
              <a:rPr lang="en-US" dirty="0"/>
              <a:t> </a:t>
            </a:r>
            <a:r>
              <a:rPr lang="en-US" dirty="0" err="1"/>
              <a:t>msg_msg</a:t>
            </a:r>
            <a:r>
              <a:rPr lang="en-US" dirty="0"/>
              <a:t> {</a:t>
            </a:r>
          </a:p>
          <a:p>
            <a:pPr>
              <a:buNone/>
            </a:pPr>
            <a:r>
              <a:rPr lang="en-US" dirty="0"/>
              <a:t>	</a:t>
            </a:r>
            <a:r>
              <a:rPr lang="en-US" dirty="0" err="1"/>
              <a:t>struct</a:t>
            </a:r>
            <a:r>
              <a:rPr lang="en-US" dirty="0"/>
              <a:t> </a:t>
            </a:r>
            <a:r>
              <a:rPr lang="en-US" dirty="0" err="1"/>
              <a:t>list_head</a:t>
            </a:r>
            <a:r>
              <a:rPr lang="en-US" dirty="0"/>
              <a:t> </a:t>
            </a:r>
            <a:r>
              <a:rPr lang="en-US" dirty="0" err="1"/>
              <a:t>m_list</a:t>
            </a:r>
            <a:r>
              <a:rPr lang="en-US" dirty="0"/>
              <a:t>; </a:t>
            </a:r>
            <a:r>
              <a:rPr lang="en-US" dirty="0" smtClean="0"/>
              <a:t>/* </a:t>
            </a:r>
            <a:r>
              <a:rPr lang="ru-RU" dirty="0" smtClean="0"/>
              <a:t>следующее сообщение в очереди</a:t>
            </a:r>
            <a:r>
              <a:rPr lang="en-US" dirty="0" smtClean="0"/>
              <a:t>*/ </a:t>
            </a:r>
            <a:endParaRPr lang="en-US" dirty="0"/>
          </a:p>
          <a:p>
            <a:pPr>
              <a:buNone/>
            </a:pPr>
            <a:r>
              <a:rPr lang="en-US" dirty="0"/>
              <a:t>	long  </a:t>
            </a:r>
            <a:r>
              <a:rPr lang="en-US" dirty="0" err="1"/>
              <a:t>m_type</a:t>
            </a:r>
            <a:r>
              <a:rPr lang="en-US" dirty="0"/>
              <a:t>; </a:t>
            </a:r>
            <a:r>
              <a:rPr lang="en-US" dirty="0" smtClean="0"/>
              <a:t>/* </a:t>
            </a:r>
            <a:r>
              <a:rPr lang="ru-RU" dirty="0" smtClean="0"/>
              <a:t>тип сообщения</a:t>
            </a:r>
            <a:r>
              <a:rPr lang="en-US" dirty="0" smtClean="0"/>
              <a:t>*/      </a:t>
            </a:r>
            <a:endParaRPr lang="en-US" dirty="0"/>
          </a:p>
          <a:p>
            <a:pPr>
              <a:buNone/>
            </a:pPr>
            <a:r>
              <a:rPr lang="en-US" dirty="0"/>
              <a:t>	</a:t>
            </a:r>
            <a:r>
              <a:rPr lang="en-US" dirty="0" err="1"/>
              <a:t>int</a:t>
            </a:r>
            <a:r>
              <a:rPr lang="en-US" dirty="0"/>
              <a:t> </a:t>
            </a:r>
            <a:r>
              <a:rPr lang="en-US" dirty="0" err="1"/>
              <a:t>m_ts</a:t>
            </a:r>
            <a:r>
              <a:rPr lang="en-US" dirty="0"/>
              <a:t>;           /* </a:t>
            </a:r>
            <a:r>
              <a:rPr lang="ru-RU" dirty="0" smtClean="0"/>
              <a:t>размер сообщения</a:t>
            </a:r>
            <a:r>
              <a:rPr lang="en-US" dirty="0" smtClean="0"/>
              <a:t>*/</a:t>
            </a:r>
            <a:endParaRPr lang="en-US" dirty="0"/>
          </a:p>
          <a:p>
            <a:pPr>
              <a:buNone/>
            </a:pPr>
            <a:r>
              <a:rPr lang="en-US" dirty="0"/>
              <a:t>	</a:t>
            </a:r>
            <a:r>
              <a:rPr lang="en-US" dirty="0" err="1"/>
              <a:t>struct</a:t>
            </a:r>
            <a:r>
              <a:rPr lang="en-US" dirty="0"/>
              <a:t> </a:t>
            </a:r>
            <a:r>
              <a:rPr lang="en-US" dirty="0" err="1"/>
              <a:t>msg_msgseg</a:t>
            </a:r>
            <a:r>
              <a:rPr lang="en-US" dirty="0"/>
              <a:t>* next</a:t>
            </a:r>
            <a:r>
              <a:rPr lang="en-US" dirty="0" smtClean="0"/>
              <a:t>;</a:t>
            </a:r>
            <a:r>
              <a:rPr lang="ru-RU" dirty="0" smtClean="0"/>
              <a:t> </a:t>
            </a:r>
            <a:r>
              <a:rPr lang="en-US" dirty="0" smtClean="0"/>
              <a:t>/* </a:t>
            </a:r>
            <a:r>
              <a:rPr lang="ru-RU" dirty="0" smtClean="0"/>
              <a:t>следующая часть сообщения, если оно превышает </a:t>
            </a:r>
            <a:r>
              <a:rPr lang="en-US" dirty="0" smtClean="0"/>
              <a:t>DATALEN_MSG */</a:t>
            </a:r>
          </a:p>
          <a:p>
            <a:pPr>
              <a:buNone/>
            </a:pPr>
            <a:r>
              <a:rPr lang="en-US" dirty="0"/>
              <a:t>	void *security;</a:t>
            </a:r>
          </a:p>
          <a:p>
            <a:pPr>
              <a:buNone/>
            </a:pPr>
            <a:r>
              <a:rPr lang="en-US" dirty="0"/>
              <a:t>	/* </a:t>
            </a:r>
            <a:r>
              <a:rPr lang="ru-RU" dirty="0" smtClean="0"/>
              <a:t>Далее следует само сообщение</a:t>
            </a:r>
            <a:r>
              <a:rPr lang="en-US" dirty="0" smtClean="0"/>
              <a:t> </a:t>
            </a:r>
            <a:r>
              <a:rPr lang="en-US" dirty="0"/>
              <a:t>*/</a:t>
            </a:r>
          </a:p>
          <a:p>
            <a:pPr>
              <a:buNone/>
            </a:pPr>
            <a:r>
              <a:rPr lang="ru-RU" dirty="0" smtClean="0"/>
              <a:t>};</a:t>
            </a:r>
          </a:p>
          <a:p>
            <a:pPr>
              <a:buNone/>
            </a:pPr>
            <a:r>
              <a:rPr lang="en-US" dirty="0" smtClean="0"/>
              <a:t>#define DATALEN_MSG	(PAGE_SIZE-</a:t>
            </a:r>
            <a:r>
              <a:rPr lang="en-US" dirty="0" err="1" smtClean="0"/>
              <a:t>sizeof</a:t>
            </a:r>
            <a:r>
              <a:rPr lang="en-US" dirty="0" smtClean="0"/>
              <a:t>(</a:t>
            </a:r>
            <a:r>
              <a:rPr lang="en-US" dirty="0" err="1" smtClean="0"/>
              <a:t>struct</a:t>
            </a:r>
            <a:r>
              <a:rPr lang="en-US" dirty="0" smtClean="0"/>
              <a:t> </a:t>
            </a:r>
            <a:r>
              <a:rPr lang="en-US" dirty="0" err="1" smtClean="0"/>
              <a:t>msg_msg</a:t>
            </a:r>
            <a:r>
              <a:rPr lang="en-US" dirty="0" smtClean="0"/>
              <a:t>))</a:t>
            </a:r>
          </a:p>
          <a:p>
            <a:pPr>
              <a:buNone/>
            </a:pPr>
            <a:endParaRPr lang="ru-RU" dirty="0"/>
          </a:p>
          <a:p>
            <a:pPr>
              <a:buNone/>
            </a:pPr>
            <a:endParaRPr lang="ru-RU" dirty="0"/>
          </a:p>
        </p:txBody>
      </p:sp>
    </p:spTree>
    <p:extLst>
      <p:ext uri="{BB962C8B-B14F-4D97-AF65-F5344CB8AC3E}">
        <p14:creationId xmlns:p14="http://schemas.microsoft.com/office/powerpoint/2010/main" val="317015944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Передача сообщения</a:t>
            </a:r>
            <a:endParaRPr lang="ru-RU" dirty="0"/>
          </a:p>
        </p:txBody>
      </p:sp>
      <p:sp>
        <p:nvSpPr>
          <p:cNvPr id="3" name="Содержимое 2"/>
          <p:cNvSpPr>
            <a:spLocks noGrp="1"/>
          </p:cNvSpPr>
          <p:nvPr>
            <p:ph idx="1"/>
          </p:nvPr>
        </p:nvSpPr>
        <p:spPr>
          <a:xfrm>
            <a:off x="457200" y="1285860"/>
            <a:ext cx="8229600" cy="5214974"/>
          </a:xfrm>
        </p:spPr>
        <p:txBody>
          <a:bodyPr>
            <a:normAutofit fontScale="77500" lnSpcReduction="20000"/>
          </a:bodyPr>
          <a:lstStyle/>
          <a:p>
            <a:pPr>
              <a:buNone/>
            </a:pPr>
            <a:r>
              <a:rPr lang="en-US" dirty="0" err="1" smtClean="0"/>
              <a:t>int</a:t>
            </a:r>
            <a:r>
              <a:rPr lang="en-US" dirty="0" smtClean="0"/>
              <a:t> </a:t>
            </a:r>
            <a:r>
              <a:rPr lang="en-US" dirty="0" err="1" smtClean="0"/>
              <a:t>msgsnd</a:t>
            </a:r>
            <a:r>
              <a:rPr lang="en-US" dirty="0" smtClean="0"/>
              <a:t>(</a:t>
            </a:r>
            <a:r>
              <a:rPr lang="en-US" dirty="0" err="1" smtClean="0"/>
              <a:t>int</a:t>
            </a:r>
            <a:r>
              <a:rPr lang="en-US" dirty="0" smtClean="0"/>
              <a:t> </a:t>
            </a:r>
            <a:r>
              <a:rPr lang="en-US" dirty="0" err="1" smtClean="0"/>
              <a:t>msqid</a:t>
            </a:r>
            <a:r>
              <a:rPr lang="en-US" dirty="0" smtClean="0"/>
              <a:t>, const void *</a:t>
            </a:r>
            <a:r>
              <a:rPr lang="en-US" dirty="0" err="1" smtClean="0"/>
              <a:t>msgp</a:t>
            </a:r>
            <a:r>
              <a:rPr lang="en-US" dirty="0" smtClean="0"/>
              <a:t>, </a:t>
            </a:r>
            <a:r>
              <a:rPr lang="en-US" dirty="0" err="1" smtClean="0"/>
              <a:t>size_t</a:t>
            </a:r>
            <a:r>
              <a:rPr lang="en-US" dirty="0" smtClean="0"/>
              <a:t> </a:t>
            </a:r>
            <a:r>
              <a:rPr lang="en-US" dirty="0" err="1" smtClean="0"/>
              <a:t>msgsz</a:t>
            </a:r>
            <a:r>
              <a:rPr lang="en-US" dirty="0" smtClean="0"/>
              <a:t>, </a:t>
            </a:r>
            <a:r>
              <a:rPr lang="en-US" dirty="0" err="1" smtClean="0"/>
              <a:t>int</a:t>
            </a:r>
            <a:r>
              <a:rPr lang="en-US" dirty="0" smtClean="0"/>
              <a:t> </a:t>
            </a:r>
            <a:r>
              <a:rPr lang="en-US" dirty="0" err="1" smtClean="0"/>
              <a:t>msgflg</a:t>
            </a:r>
            <a:r>
              <a:rPr lang="en-US" dirty="0" smtClean="0"/>
              <a:t>);</a:t>
            </a:r>
          </a:p>
          <a:p>
            <a:pPr>
              <a:buNone/>
            </a:pPr>
            <a:r>
              <a:rPr lang="ru-RU" dirty="0" smtClean="0"/>
              <a:t>Возвращает 0 в случае успеха -1 в случае ошибки: </a:t>
            </a:r>
          </a:p>
          <a:p>
            <a:pPr>
              <a:buNone/>
            </a:pPr>
            <a:r>
              <a:rPr lang="ru-RU" dirty="0" err="1" smtClean="0"/>
              <a:t>errno</a:t>
            </a:r>
            <a:r>
              <a:rPr lang="ru-RU" dirty="0" smtClean="0"/>
              <a:t> = </a:t>
            </a:r>
          </a:p>
          <a:p>
            <a:pPr>
              <a:buNone/>
            </a:pPr>
            <a:r>
              <a:rPr lang="ru-RU" dirty="0" smtClean="0"/>
              <a:t>EAGAIN (очередь переполнена, и установлен IPC_NOWAIT) </a:t>
            </a:r>
          </a:p>
          <a:p>
            <a:pPr>
              <a:buNone/>
            </a:pPr>
            <a:r>
              <a:rPr lang="ru-RU" dirty="0" smtClean="0"/>
              <a:t>EACCES (доступ отклонен, нет разрешения на запись)</a:t>
            </a:r>
          </a:p>
          <a:p>
            <a:pPr>
              <a:buNone/>
            </a:pPr>
            <a:r>
              <a:rPr lang="ru-RU" dirty="0" smtClean="0"/>
              <a:t>EFAULT (адрес </a:t>
            </a:r>
            <a:r>
              <a:rPr lang="ru-RU" dirty="0" err="1" smtClean="0"/>
              <a:t>msgp</a:t>
            </a:r>
            <a:r>
              <a:rPr lang="ru-RU" dirty="0" smtClean="0"/>
              <a:t> недоступен) </a:t>
            </a:r>
          </a:p>
          <a:p>
            <a:pPr>
              <a:buNone/>
            </a:pPr>
            <a:r>
              <a:rPr lang="ru-RU" dirty="0" smtClean="0"/>
              <a:t>EIDRM (очередь сообщений удалена) </a:t>
            </a:r>
          </a:p>
          <a:p>
            <a:pPr>
              <a:buNone/>
            </a:pPr>
            <a:r>
              <a:rPr lang="ru-RU" dirty="0" smtClean="0"/>
              <a:t>EINVAL (ошибочный идентификатор очереди сообщений, неположительный тип сообщения или неправильный размер сообщения) </a:t>
            </a:r>
          </a:p>
          <a:p>
            <a:pPr>
              <a:buNone/>
            </a:pPr>
            <a:r>
              <a:rPr lang="ru-RU" dirty="0" smtClean="0"/>
              <a:t>ENOMEM (не хватает памяти для копии буфера сообщения) </a:t>
            </a:r>
            <a:endParaRPr lang="ru-RU" dirty="0"/>
          </a:p>
        </p:txBody>
      </p:sp>
    </p:spTree>
    <p:extLst>
      <p:ext uri="{BB962C8B-B14F-4D97-AF65-F5344CB8AC3E}">
        <p14:creationId xmlns:p14="http://schemas.microsoft.com/office/powerpoint/2010/main" val="123273441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274638"/>
            <a:ext cx="8501122" cy="1143000"/>
          </a:xfrm>
        </p:spPr>
        <p:txBody>
          <a:bodyPr>
            <a:noAutofit/>
          </a:bodyPr>
          <a:lstStyle/>
          <a:p>
            <a:r>
              <a:rPr lang="ru-RU" sz="3400" dirty="0" smtClean="0"/>
              <a:t>Параметры операции передачи сообщения</a:t>
            </a:r>
            <a:endParaRPr lang="ru-RU" sz="3400" dirty="0"/>
          </a:p>
        </p:txBody>
      </p:sp>
      <p:sp>
        <p:nvSpPr>
          <p:cNvPr id="3" name="Содержимое 2"/>
          <p:cNvSpPr>
            <a:spLocks noGrp="1"/>
          </p:cNvSpPr>
          <p:nvPr>
            <p:ph idx="1"/>
          </p:nvPr>
        </p:nvSpPr>
        <p:spPr>
          <a:xfrm>
            <a:off x="457200" y="1285860"/>
            <a:ext cx="8229600" cy="5214974"/>
          </a:xfrm>
        </p:spPr>
        <p:txBody>
          <a:bodyPr>
            <a:normAutofit fontScale="77500" lnSpcReduction="20000"/>
          </a:bodyPr>
          <a:lstStyle/>
          <a:p>
            <a:pPr>
              <a:buNone/>
            </a:pPr>
            <a:r>
              <a:rPr lang="en-US" dirty="0" err="1" smtClean="0"/>
              <a:t>int</a:t>
            </a:r>
            <a:r>
              <a:rPr lang="en-US" dirty="0" smtClean="0"/>
              <a:t> </a:t>
            </a:r>
            <a:r>
              <a:rPr lang="en-US" dirty="0" err="1" smtClean="0"/>
              <a:t>msgsnd</a:t>
            </a:r>
            <a:r>
              <a:rPr lang="en-US" dirty="0" smtClean="0"/>
              <a:t>(</a:t>
            </a:r>
            <a:r>
              <a:rPr lang="en-US" dirty="0" err="1" smtClean="0"/>
              <a:t>int</a:t>
            </a:r>
            <a:r>
              <a:rPr lang="en-US" dirty="0" smtClean="0"/>
              <a:t> </a:t>
            </a:r>
            <a:r>
              <a:rPr lang="en-US" dirty="0" err="1" smtClean="0"/>
              <a:t>msqid</a:t>
            </a:r>
            <a:r>
              <a:rPr lang="en-US" dirty="0" smtClean="0"/>
              <a:t>, const void *</a:t>
            </a:r>
            <a:r>
              <a:rPr lang="en-US" dirty="0" err="1" smtClean="0"/>
              <a:t>msgp</a:t>
            </a:r>
            <a:r>
              <a:rPr lang="en-US" dirty="0" smtClean="0"/>
              <a:t>, </a:t>
            </a:r>
            <a:r>
              <a:rPr lang="en-US" dirty="0" err="1" smtClean="0"/>
              <a:t>size_t</a:t>
            </a:r>
            <a:r>
              <a:rPr lang="en-US" dirty="0" smtClean="0"/>
              <a:t> </a:t>
            </a:r>
            <a:r>
              <a:rPr lang="en-US" dirty="0" err="1" smtClean="0"/>
              <a:t>msgsz</a:t>
            </a:r>
            <a:r>
              <a:rPr lang="en-US" dirty="0" smtClean="0"/>
              <a:t>, </a:t>
            </a:r>
            <a:r>
              <a:rPr lang="en-US" dirty="0" err="1" smtClean="0"/>
              <a:t>int</a:t>
            </a:r>
            <a:r>
              <a:rPr lang="en-US" dirty="0" smtClean="0"/>
              <a:t> </a:t>
            </a:r>
            <a:r>
              <a:rPr lang="en-US" dirty="0" err="1" smtClean="0"/>
              <a:t>msgflg</a:t>
            </a:r>
            <a:r>
              <a:rPr lang="en-US" dirty="0" smtClean="0"/>
              <a:t>);</a:t>
            </a:r>
          </a:p>
          <a:p>
            <a:pPr>
              <a:buNone/>
            </a:pPr>
            <a:r>
              <a:rPr lang="en-US" dirty="0" err="1" smtClean="0"/>
              <a:t>msqid</a:t>
            </a:r>
            <a:r>
              <a:rPr lang="ru-RU" dirty="0" smtClean="0"/>
              <a:t> – идентификатор очереди сообщений; </a:t>
            </a:r>
          </a:p>
          <a:p>
            <a:pPr>
              <a:buNone/>
            </a:pPr>
            <a:r>
              <a:rPr lang="en-US" dirty="0" err="1" smtClean="0"/>
              <a:t>msgp</a:t>
            </a:r>
            <a:r>
              <a:rPr lang="ru-RU" dirty="0" smtClean="0"/>
              <a:t> – адрес буфера сообщения; </a:t>
            </a:r>
          </a:p>
          <a:p>
            <a:pPr>
              <a:buNone/>
            </a:pPr>
            <a:r>
              <a:rPr lang="en-US" dirty="0" err="1" smtClean="0"/>
              <a:t>msgsz</a:t>
            </a:r>
            <a:r>
              <a:rPr lang="ru-RU" dirty="0" smtClean="0"/>
              <a:t> – размер сообщения; </a:t>
            </a:r>
          </a:p>
          <a:p>
            <a:pPr>
              <a:buNone/>
            </a:pPr>
            <a:r>
              <a:rPr lang="en-US" dirty="0" err="1" smtClean="0"/>
              <a:t>msgflg</a:t>
            </a:r>
            <a:r>
              <a:rPr lang="ru-RU" dirty="0" smtClean="0"/>
              <a:t> – флаги операции (0, либо IPC_NOWAIT</a:t>
            </a:r>
            <a:r>
              <a:rPr lang="en-GB" dirty="0" smtClean="0"/>
              <a:t>- </a:t>
            </a:r>
            <a:r>
              <a:rPr lang="ru-RU" dirty="0" smtClean="0"/>
              <a:t>процесс не приостанавливается, если размер очереди </a:t>
            </a:r>
            <a:r>
              <a:rPr lang="en-GB" dirty="0" smtClean="0"/>
              <a:t>&gt; 16384</a:t>
            </a:r>
            <a:r>
              <a:rPr lang="ru-RU" dirty="0" smtClean="0"/>
              <a:t>).</a:t>
            </a:r>
          </a:p>
          <a:p>
            <a:pPr>
              <a:buNone/>
            </a:pPr>
            <a:r>
              <a:rPr lang="ru-RU" dirty="0" smtClean="0"/>
              <a:t>Сообщение должно начинаться с элемента типа </a:t>
            </a:r>
            <a:r>
              <a:rPr lang="en-GB" dirty="0" smtClean="0"/>
              <a:t>long </a:t>
            </a:r>
            <a:r>
              <a:rPr lang="en-GB" dirty="0" err="1" smtClean="0"/>
              <a:t>int</a:t>
            </a:r>
            <a:endParaRPr lang="ru-RU" dirty="0" smtClean="0"/>
          </a:p>
          <a:p>
            <a:pPr>
              <a:buNone/>
            </a:pPr>
            <a:r>
              <a:rPr lang="en-US" dirty="0" err="1" smtClean="0"/>
              <a:t>struct</a:t>
            </a:r>
            <a:r>
              <a:rPr lang="en-US" dirty="0" smtClean="0"/>
              <a:t> </a:t>
            </a:r>
            <a:r>
              <a:rPr lang="en-US" dirty="0" err="1" smtClean="0"/>
              <a:t>msgbuf</a:t>
            </a:r>
            <a:r>
              <a:rPr lang="en-US" dirty="0" smtClean="0"/>
              <a:t> {</a:t>
            </a:r>
          </a:p>
          <a:p>
            <a:pPr>
              <a:buNone/>
            </a:pPr>
            <a:r>
              <a:rPr lang="en-US" dirty="0" smtClean="0"/>
              <a:t>               long </a:t>
            </a:r>
            <a:r>
              <a:rPr lang="en-US" dirty="0" err="1" smtClean="0"/>
              <a:t>mtype</a:t>
            </a:r>
            <a:r>
              <a:rPr lang="en-US" dirty="0" smtClean="0"/>
              <a:t>;</a:t>
            </a:r>
            <a:r>
              <a:rPr lang="ru-RU" dirty="0" smtClean="0"/>
              <a:t>      </a:t>
            </a:r>
            <a:r>
              <a:rPr lang="en-US" dirty="0" smtClean="0"/>
              <a:t> </a:t>
            </a:r>
            <a:r>
              <a:rPr lang="en-US" b="1" dirty="0" smtClean="0"/>
              <a:t>/*</a:t>
            </a:r>
            <a:r>
              <a:rPr lang="en-US" dirty="0" smtClean="0"/>
              <a:t> </a:t>
            </a:r>
            <a:r>
              <a:rPr lang="ru-RU" dirty="0" smtClean="0"/>
              <a:t>тип сообщения</a:t>
            </a:r>
            <a:r>
              <a:rPr lang="en-US" b="1" dirty="0" smtClean="0"/>
              <a:t>  </a:t>
            </a:r>
            <a:r>
              <a:rPr lang="en-US" dirty="0" smtClean="0"/>
              <a:t>&gt; 0 */</a:t>
            </a:r>
          </a:p>
          <a:p>
            <a:pPr>
              <a:buNone/>
            </a:pPr>
            <a:r>
              <a:rPr lang="en-US" dirty="0" smtClean="0"/>
              <a:t>               char </a:t>
            </a:r>
            <a:r>
              <a:rPr lang="en-US" dirty="0" err="1" smtClean="0"/>
              <a:t>mtext</a:t>
            </a:r>
            <a:r>
              <a:rPr lang="en-US" dirty="0" smtClean="0"/>
              <a:t>[</a:t>
            </a:r>
            <a:r>
              <a:rPr lang="en-US" dirty="0" err="1" smtClean="0"/>
              <a:t>msgsz</a:t>
            </a:r>
            <a:r>
              <a:rPr lang="en-US" dirty="0" smtClean="0"/>
              <a:t>];</a:t>
            </a:r>
            <a:r>
              <a:rPr lang="ru-RU" dirty="0" smtClean="0"/>
              <a:t>  </a:t>
            </a:r>
            <a:r>
              <a:rPr lang="en-US" dirty="0" smtClean="0"/>
              <a:t> </a:t>
            </a:r>
            <a:r>
              <a:rPr lang="ru-RU" b="1" dirty="0" smtClean="0"/>
              <a:t>/* </a:t>
            </a:r>
            <a:r>
              <a:rPr lang="ru-RU" dirty="0" smtClean="0"/>
              <a:t>текст сообщения</a:t>
            </a:r>
            <a:r>
              <a:rPr lang="ru-RU" b="1" dirty="0" smtClean="0"/>
              <a:t>*/</a:t>
            </a:r>
            <a:endParaRPr lang="ru-RU" dirty="0" smtClean="0"/>
          </a:p>
          <a:p>
            <a:pPr>
              <a:buNone/>
            </a:pPr>
            <a:r>
              <a:rPr lang="en-US" dirty="0" smtClean="0"/>
              <a:t>           };</a:t>
            </a:r>
          </a:p>
          <a:p>
            <a:pPr>
              <a:buNone/>
            </a:pPr>
            <a:r>
              <a:rPr lang="ru-RU" dirty="0" smtClean="0"/>
              <a:t> </a:t>
            </a:r>
            <a:endParaRPr lang="ru-RU" dirty="0"/>
          </a:p>
        </p:txBody>
      </p:sp>
    </p:spTree>
    <p:extLst>
      <p:ext uri="{BB962C8B-B14F-4D97-AF65-F5344CB8AC3E}">
        <p14:creationId xmlns:p14="http://schemas.microsoft.com/office/powerpoint/2010/main" val="19117124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fontScale="90000"/>
          </a:bodyPr>
          <a:lstStyle/>
          <a:p>
            <a:r>
              <a:rPr lang="ru-RU" dirty="0" smtClean="0"/>
              <a:t>Команды терминала</a:t>
            </a:r>
            <a:endParaRPr lang="ru-RU" dirty="0"/>
          </a:p>
        </p:txBody>
      </p:sp>
      <p:sp>
        <p:nvSpPr>
          <p:cNvPr id="3" name="Содержимое 2"/>
          <p:cNvSpPr>
            <a:spLocks noGrp="1"/>
          </p:cNvSpPr>
          <p:nvPr>
            <p:ph idx="1"/>
          </p:nvPr>
        </p:nvSpPr>
        <p:spPr>
          <a:xfrm>
            <a:off x="457200" y="928670"/>
            <a:ext cx="8229600" cy="5357850"/>
          </a:xfrm>
        </p:spPr>
        <p:txBody>
          <a:bodyPr>
            <a:normAutofit fontScale="62500" lnSpcReduction="20000"/>
          </a:bodyPr>
          <a:lstStyle/>
          <a:p>
            <a:pPr>
              <a:buNone/>
            </a:pPr>
            <a:r>
              <a:rPr lang="ru-RU" dirty="0" smtClean="0"/>
              <a:t>Открытие терминала </a:t>
            </a:r>
            <a:r>
              <a:rPr lang="en-GB" dirty="0" err="1" smtClean="0"/>
              <a:t>Ctrl+Alt+T</a:t>
            </a:r>
            <a:endParaRPr lang="en-GB" dirty="0" smtClean="0"/>
          </a:p>
          <a:p>
            <a:r>
              <a:rPr lang="ru-RU" b="1" i="1" u="sng" dirty="0" smtClean="0"/>
              <a:t>Администрирование.</a:t>
            </a:r>
            <a:endParaRPr lang="ru-RU" dirty="0" smtClean="0"/>
          </a:p>
          <a:p>
            <a:r>
              <a:rPr lang="ru-RU" b="1" dirty="0" err="1" smtClean="0"/>
              <a:t>man</a:t>
            </a:r>
            <a:r>
              <a:rPr lang="ru-RU" b="1" dirty="0" smtClean="0"/>
              <a:t> </a:t>
            </a:r>
            <a:r>
              <a:rPr lang="ru-RU" dirty="0" smtClean="0"/>
              <a:t>(команда) — </a:t>
            </a:r>
            <a:r>
              <a:rPr lang="ru-RU" i="1" dirty="0" smtClean="0"/>
              <a:t>Выдаст полное описание данной команды (</a:t>
            </a:r>
            <a:r>
              <a:rPr lang="ru-RU" i="1" dirty="0" err="1" smtClean="0"/>
              <a:t>help</a:t>
            </a:r>
            <a:r>
              <a:rPr lang="ru-RU" i="1" dirty="0" smtClean="0"/>
              <a:t>).</a:t>
            </a:r>
            <a:r>
              <a:rPr lang="ru-RU" dirty="0" smtClean="0"/>
              <a:t/>
            </a:r>
            <a:br>
              <a:rPr lang="ru-RU" dirty="0" smtClean="0"/>
            </a:br>
            <a:r>
              <a:rPr lang="ru-RU" b="1" dirty="0" err="1" smtClean="0"/>
              <a:t>clear</a:t>
            </a:r>
            <a:r>
              <a:rPr lang="ru-RU" dirty="0" smtClean="0"/>
              <a:t> — </a:t>
            </a:r>
            <a:r>
              <a:rPr lang="ru-RU" i="1" dirty="0" smtClean="0"/>
              <a:t>Очищает все содержимое текущего окна терминала.</a:t>
            </a:r>
            <a:r>
              <a:rPr lang="ru-RU" dirty="0" smtClean="0"/>
              <a:t/>
            </a:r>
            <a:br>
              <a:rPr lang="ru-RU" dirty="0" smtClean="0"/>
            </a:br>
            <a:r>
              <a:rPr lang="ru-RU" b="1" dirty="0" err="1" smtClean="0"/>
              <a:t>sudo</a:t>
            </a:r>
            <a:r>
              <a:rPr lang="ru-RU" b="1" dirty="0" smtClean="0"/>
              <a:t> </a:t>
            </a:r>
            <a:r>
              <a:rPr lang="ru-RU" b="1" dirty="0" err="1" smtClean="0"/>
              <a:t>passwd</a:t>
            </a:r>
            <a:r>
              <a:rPr lang="ru-RU" b="1" dirty="0" smtClean="0"/>
              <a:t> </a:t>
            </a:r>
            <a:r>
              <a:rPr lang="ru-RU" b="1" dirty="0" err="1" smtClean="0"/>
              <a:t>root</a:t>
            </a:r>
            <a:r>
              <a:rPr lang="ru-RU" dirty="0" smtClean="0"/>
              <a:t> — </a:t>
            </a:r>
            <a:r>
              <a:rPr lang="ru-RU" i="1" dirty="0" smtClean="0"/>
              <a:t>Смена пароля главного пользователя.</a:t>
            </a:r>
            <a:r>
              <a:rPr lang="ru-RU" dirty="0" smtClean="0"/>
              <a:t/>
            </a:r>
            <a:br>
              <a:rPr lang="ru-RU" dirty="0" smtClean="0"/>
            </a:br>
            <a:r>
              <a:rPr lang="ru-RU" b="1" dirty="0" err="1" smtClean="0"/>
              <a:t>sudo</a:t>
            </a:r>
            <a:r>
              <a:rPr lang="ru-RU" b="1" dirty="0" smtClean="0"/>
              <a:t> -</a:t>
            </a:r>
            <a:r>
              <a:rPr lang="ru-RU" b="1" dirty="0" err="1" smtClean="0"/>
              <a:t>s</a:t>
            </a:r>
            <a:r>
              <a:rPr lang="ru-RU" dirty="0" smtClean="0"/>
              <a:t> — </a:t>
            </a:r>
            <a:r>
              <a:rPr lang="ru-RU" i="1" dirty="0" smtClean="0"/>
              <a:t>Работаем под </a:t>
            </a:r>
            <a:r>
              <a:rPr lang="ru-RU" i="1" dirty="0" err="1" smtClean="0"/>
              <a:t>root</a:t>
            </a:r>
            <a:r>
              <a:rPr lang="ru-RU" i="1" dirty="0" smtClean="0"/>
              <a:t> пользователем.</a:t>
            </a:r>
            <a:r>
              <a:rPr lang="ru-RU" dirty="0" smtClean="0"/>
              <a:t/>
            </a:r>
            <a:br>
              <a:rPr lang="ru-RU" dirty="0" smtClean="0"/>
            </a:br>
            <a:r>
              <a:rPr lang="ru-RU" b="1" dirty="0" err="1" smtClean="0"/>
              <a:t>exit</a:t>
            </a:r>
            <a:r>
              <a:rPr lang="ru-RU" dirty="0" smtClean="0"/>
              <a:t> — </a:t>
            </a:r>
            <a:r>
              <a:rPr lang="ru-RU" i="1" dirty="0" smtClean="0"/>
              <a:t>Выходим из режима </a:t>
            </a:r>
            <a:r>
              <a:rPr lang="ru-RU" i="1" dirty="0" err="1" smtClean="0"/>
              <a:t>супер</a:t>
            </a:r>
            <a:r>
              <a:rPr lang="ru-RU" i="1" dirty="0" smtClean="0"/>
              <a:t> пользователя </a:t>
            </a:r>
            <a:r>
              <a:rPr lang="ru-RU" i="1" dirty="0" err="1" smtClean="0"/>
              <a:t>root</a:t>
            </a:r>
            <a:r>
              <a:rPr lang="ru-RU" i="1" dirty="0" smtClean="0"/>
              <a:t>.</a:t>
            </a:r>
            <a:r>
              <a:rPr lang="ru-RU" dirty="0" smtClean="0"/>
              <a:t/>
            </a:r>
            <a:br>
              <a:rPr lang="ru-RU" dirty="0" smtClean="0"/>
            </a:br>
            <a:r>
              <a:rPr lang="en-US" dirty="0" smtClean="0"/>
              <a:t>p</a:t>
            </a:r>
            <a:r>
              <a:rPr lang="ru-RU" b="1" dirty="0" err="1" smtClean="0"/>
              <a:t>s</a:t>
            </a:r>
            <a:r>
              <a:rPr lang="ru-RU" b="1" dirty="0" smtClean="0"/>
              <a:t> </a:t>
            </a:r>
            <a:r>
              <a:rPr lang="ru-RU" dirty="0" smtClean="0"/>
              <a:t>(или)</a:t>
            </a:r>
            <a:r>
              <a:rPr lang="ru-RU" b="1" dirty="0" smtClean="0"/>
              <a:t> </a:t>
            </a:r>
            <a:r>
              <a:rPr lang="ru-RU" b="1" dirty="0" err="1" smtClean="0"/>
              <a:t>top</a:t>
            </a:r>
            <a:r>
              <a:rPr lang="ru-RU" dirty="0" smtClean="0"/>
              <a:t> — </a:t>
            </a:r>
            <a:r>
              <a:rPr lang="ru-RU" i="1" dirty="0" smtClean="0"/>
              <a:t>Информация о процессах всей системы.</a:t>
            </a:r>
            <a:r>
              <a:rPr lang="ru-RU" dirty="0" smtClean="0"/>
              <a:t/>
            </a:r>
            <a:br>
              <a:rPr lang="ru-RU" dirty="0" smtClean="0"/>
            </a:br>
            <a:r>
              <a:rPr lang="ru-RU" b="1" dirty="0" err="1" smtClean="0"/>
              <a:t>kill</a:t>
            </a:r>
            <a:r>
              <a:rPr lang="ru-RU" b="1" dirty="0" smtClean="0"/>
              <a:t> </a:t>
            </a:r>
            <a:r>
              <a:rPr lang="ru-RU" dirty="0" smtClean="0"/>
              <a:t>(номер процесса) — </a:t>
            </a:r>
            <a:r>
              <a:rPr lang="ru-RU" i="1" dirty="0" smtClean="0"/>
              <a:t>Убиваем процесс.</a:t>
            </a:r>
            <a:br>
              <a:rPr lang="ru-RU" i="1" dirty="0" smtClean="0"/>
            </a:br>
            <a:r>
              <a:rPr lang="ru-RU" b="1" dirty="0" err="1" smtClean="0"/>
              <a:t>uname</a:t>
            </a:r>
            <a:r>
              <a:rPr lang="ru-RU" b="1" dirty="0" smtClean="0"/>
              <a:t> -</a:t>
            </a:r>
            <a:r>
              <a:rPr lang="ru-RU" b="1" dirty="0" err="1" smtClean="0"/>
              <a:t>r</a:t>
            </a:r>
            <a:r>
              <a:rPr lang="ru-RU" b="1" dirty="0" smtClean="0"/>
              <a:t> </a:t>
            </a:r>
            <a:r>
              <a:rPr lang="ru-RU" dirty="0" smtClean="0"/>
              <a:t>— </a:t>
            </a:r>
            <a:r>
              <a:rPr lang="ru-RU" i="1" dirty="0" smtClean="0"/>
              <a:t>Вывод имени текущего ядра.</a:t>
            </a:r>
            <a:br>
              <a:rPr lang="ru-RU" i="1" dirty="0" smtClean="0"/>
            </a:br>
            <a:r>
              <a:rPr lang="ru-RU" b="1" dirty="0" err="1" smtClean="0"/>
              <a:t>uname</a:t>
            </a:r>
            <a:r>
              <a:rPr lang="ru-RU" b="1" dirty="0" smtClean="0"/>
              <a:t> -</a:t>
            </a:r>
            <a:r>
              <a:rPr lang="ru-RU" b="1" dirty="0" err="1" smtClean="0"/>
              <a:t>a</a:t>
            </a:r>
            <a:r>
              <a:rPr lang="ru-RU" dirty="0" smtClean="0"/>
              <a:t> </a:t>
            </a:r>
            <a:r>
              <a:rPr lang="ru-RU" i="1" dirty="0" smtClean="0"/>
              <a:t>— Информация о системе.</a:t>
            </a:r>
            <a:br>
              <a:rPr lang="ru-RU" i="1" dirty="0" smtClean="0"/>
            </a:br>
            <a:endParaRPr lang="ru-RU" dirty="0" smtClean="0"/>
          </a:p>
          <a:p>
            <a:r>
              <a:rPr lang="ru-RU" b="1" i="1" u="sng" dirty="0" smtClean="0"/>
              <a:t>Работа с каталогами.</a:t>
            </a:r>
            <a:endParaRPr lang="ru-RU" dirty="0" smtClean="0"/>
          </a:p>
          <a:p>
            <a:r>
              <a:rPr lang="ru-RU" b="1" i="1" u="sng" dirty="0" smtClean="0"/>
              <a:t>Работа с файлами.</a:t>
            </a:r>
            <a:endParaRPr lang="ru-RU" dirty="0" smtClean="0"/>
          </a:p>
          <a:p>
            <a:pPr>
              <a:buNone/>
            </a:pPr>
            <a:r>
              <a:rPr lang="ru-RU" dirty="0" smtClean="0"/>
              <a:t>Более подробную информацию можно найти</a:t>
            </a:r>
          </a:p>
          <a:p>
            <a:pPr>
              <a:buNone/>
            </a:pPr>
            <a:r>
              <a:rPr lang="en-US" dirty="0" smtClean="0"/>
              <a:t>http://linuxsoid.com/blog/komandy_terminala_v_ubuntu_chast_i/2014-01-23-38</a:t>
            </a:r>
          </a:p>
          <a:p>
            <a:pPr>
              <a:buNone/>
            </a:pPr>
            <a:r>
              <a:rPr lang="ru-RU" b="1" dirty="0" smtClean="0"/>
              <a:t>Запуск программы </a:t>
            </a:r>
          </a:p>
          <a:p>
            <a:pPr>
              <a:buNone/>
            </a:pPr>
            <a:r>
              <a:rPr lang="ru-RU" dirty="0" smtClean="0"/>
              <a:t>.</a:t>
            </a:r>
            <a:r>
              <a:rPr lang="en-GB" dirty="0" smtClean="0"/>
              <a:t>/</a:t>
            </a:r>
            <a:r>
              <a:rPr lang="ru-RU" dirty="0" smtClean="0"/>
              <a:t>Имя программы параметр1 параметр2</a:t>
            </a:r>
          </a:p>
          <a:p>
            <a:pPr>
              <a:buNone/>
            </a:pPr>
            <a:endParaRPr lang="en-US" dirty="0" smtClean="0"/>
          </a:p>
          <a:p>
            <a:pPr>
              <a:buNone/>
            </a:pPr>
            <a:endParaRPr lang="ru-RU" dirty="0" smtClean="0"/>
          </a:p>
          <a:p>
            <a:pPr>
              <a:buNone/>
            </a:pPr>
            <a:endParaRPr lang="ru-RU"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 передачи сообщения</a:t>
            </a:r>
            <a:endParaRPr lang="ru-RU" dirty="0"/>
          </a:p>
        </p:txBody>
      </p:sp>
      <p:sp>
        <p:nvSpPr>
          <p:cNvPr id="3" name="Содержимое 2"/>
          <p:cNvSpPr>
            <a:spLocks noGrp="1"/>
          </p:cNvSpPr>
          <p:nvPr>
            <p:ph idx="1"/>
          </p:nvPr>
        </p:nvSpPr>
        <p:spPr>
          <a:xfrm>
            <a:off x="457200" y="1600200"/>
            <a:ext cx="8329642" cy="4525963"/>
          </a:xfrm>
        </p:spPr>
        <p:txBody>
          <a:bodyPr>
            <a:normAutofit fontScale="85000" lnSpcReduction="20000"/>
          </a:bodyPr>
          <a:lstStyle/>
          <a:p>
            <a:pPr hangingPunct="0">
              <a:buNone/>
            </a:pPr>
            <a:r>
              <a:rPr lang="ru-RU" dirty="0" err="1" smtClean="0"/>
              <a:t>struct</a:t>
            </a:r>
            <a:r>
              <a:rPr lang="ru-RU" dirty="0" smtClean="0"/>
              <a:t> </a:t>
            </a:r>
            <a:r>
              <a:rPr lang="ru-RU" dirty="0" err="1" smtClean="0"/>
              <a:t>msg_time</a:t>
            </a:r>
            <a:r>
              <a:rPr lang="ru-RU" dirty="0" smtClean="0"/>
              <a:t> {   /* сообщение клиенту */</a:t>
            </a:r>
          </a:p>
          <a:p>
            <a:pPr hangingPunct="0">
              <a:buNone/>
            </a:pPr>
            <a:r>
              <a:rPr lang="ru-RU" dirty="0" smtClean="0"/>
              <a:t>          </a:t>
            </a:r>
            <a:r>
              <a:rPr lang="ru-RU" dirty="0" err="1" smtClean="0"/>
              <a:t>long</a:t>
            </a:r>
            <a:r>
              <a:rPr lang="ru-RU" dirty="0" smtClean="0"/>
              <a:t> </a:t>
            </a:r>
            <a:r>
              <a:rPr lang="ru-RU" dirty="0" err="1" smtClean="0"/>
              <a:t>pr_server</a:t>
            </a:r>
            <a:r>
              <a:rPr lang="ru-RU" dirty="0" smtClean="0"/>
              <a:t>;  /* идентификатор процесса сервера */ </a:t>
            </a:r>
          </a:p>
          <a:p>
            <a:pPr hangingPunct="0">
              <a:buNone/>
            </a:pPr>
            <a:r>
              <a:rPr lang="ru-RU" dirty="0" smtClean="0"/>
              <a:t>          </a:t>
            </a:r>
            <a:r>
              <a:rPr lang="ru-RU" dirty="0" err="1" smtClean="0"/>
              <a:t>time_t</a:t>
            </a:r>
            <a:r>
              <a:rPr lang="ru-RU" dirty="0" smtClean="0"/>
              <a:t> </a:t>
            </a:r>
            <a:r>
              <a:rPr lang="ru-RU" dirty="0" err="1" smtClean="0"/>
              <a:t>vtime</a:t>
            </a:r>
            <a:r>
              <a:rPr lang="ru-RU" dirty="0" smtClean="0"/>
              <a:t>;  /* дата и время */</a:t>
            </a:r>
          </a:p>
          <a:p>
            <a:pPr hangingPunct="0">
              <a:buNone/>
            </a:pPr>
            <a:r>
              <a:rPr lang="ru-RU" dirty="0" smtClean="0"/>
              <a:t>      } </a:t>
            </a:r>
            <a:r>
              <a:rPr lang="ru-RU" dirty="0" err="1" smtClean="0"/>
              <a:t>msg_t</a:t>
            </a:r>
            <a:r>
              <a:rPr lang="ru-RU" dirty="0" smtClean="0"/>
              <a:t> ;  </a:t>
            </a:r>
          </a:p>
          <a:p>
            <a:pPr hangingPunct="0">
              <a:buNone/>
            </a:pPr>
            <a:r>
              <a:rPr lang="ru-RU" dirty="0" smtClean="0"/>
              <a:t>/* формирование сообщения клиенту */</a:t>
            </a:r>
          </a:p>
          <a:p>
            <a:pPr hangingPunct="0">
              <a:buNone/>
            </a:pPr>
            <a:r>
              <a:rPr lang="ru-RU" dirty="0" smtClean="0"/>
              <a:t>         </a:t>
            </a:r>
            <a:r>
              <a:rPr lang="ru-RU" dirty="0" err="1" smtClean="0"/>
              <a:t>msg_t.pr_server=getpid</a:t>
            </a:r>
            <a:r>
              <a:rPr lang="ru-RU" dirty="0" smtClean="0"/>
              <a:t>();  /* идентификатор сервера */</a:t>
            </a:r>
          </a:p>
          <a:p>
            <a:pPr hangingPunct="0">
              <a:buNone/>
            </a:pPr>
            <a:r>
              <a:rPr lang="ru-RU" dirty="0" smtClean="0"/>
              <a:t>         </a:t>
            </a:r>
            <a:r>
              <a:rPr lang="ru-RU" dirty="0" err="1" smtClean="0"/>
              <a:t>msg_t.vtime=time</a:t>
            </a:r>
            <a:r>
              <a:rPr lang="ru-RU" dirty="0" smtClean="0"/>
              <a:t>(0);             /* дата и время */</a:t>
            </a:r>
          </a:p>
          <a:p>
            <a:pPr hangingPunct="0">
              <a:buNone/>
            </a:pPr>
            <a:r>
              <a:rPr lang="ru-RU" dirty="0" smtClean="0"/>
              <a:t>/* посылка сообщения клиенту */</a:t>
            </a:r>
          </a:p>
          <a:p>
            <a:pPr hangingPunct="0">
              <a:buNone/>
            </a:pPr>
            <a:r>
              <a:rPr lang="ru-RU" dirty="0" smtClean="0"/>
              <a:t>     </a:t>
            </a:r>
            <a:r>
              <a:rPr lang="ru-RU" dirty="0" err="1" smtClean="0"/>
              <a:t>msgsnd</a:t>
            </a:r>
            <a:r>
              <a:rPr lang="ru-RU" dirty="0" smtClean="0"/>
              <a:t>(</a:t>
            </a:r>
            <a:r>
              <a:rPr lang="en-GB" dirty="0" smtClean="0"/>
              <a:t>id</a:t>
            </a:r>
            <a:r>
              <a:rPr lang="ru-RU" dirty="0" err="1" smtClean="0"/>
              <a:t>_client,&amp;msg_t,sizeof</a:t>
            </a:r>
            <a:r>
              <a:rPr lang="ru-RU" dirty="0" smtClean="0"/>
              <a:t>(</a:t>
            </a:r>
            <a:r>
              <a:rPr lang="ru-RU" dirty="0" err="1" smtClean="0"/>
              <a:t>time_t</a:t>
            </a:r>
            <a:r>
              <a:rPr lang="ru-RU" dirty="0" smtClean="0"/>
              <a:t>),0); </a:t>
            </a:r>
          </a:p>
          <a:p>
            <a:pPr hangingPunct="0">
              <a:buNone/>
            </a:pPr>
            <a:endParaRPr lang="ru-RU" dirty="0" smtClean="0"/>
          </a:p>
          <a:p>
            <a:pPr>
              <a:buNone/>
            </a:pPr>
            <a:endParaRPr lang="ru-RU" dirty="0"/>
          </a:p>
        </p:txBody>
      </p:sp>
    </p:spTree>
    <p:extLst>
      <p:ext uri="{BB962C8B-B14F-4D97-AF65-F5344CB8AC3E}">
        <p14:creationId xmlns:p14="http://schemas.microsoft.com/office/powerpoint/2010/main" val="399104546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68346"/>
          </a:xfrm>
        </p:spPr>
        <p:txBody>
          <a:bodyPr/>
          <a:lstStyle/>
          <a:p>
            <a:r>
              <a:rPr lang="ru-RU" dirty="0" smtClean="0"/>
              <a:t>Прием сообщения</a:t>
            </a:r>
            <a:endParaRPr lang="ru-RU" dirty="0"/>
          </a:p>
        </p:txBody>
      </p:sp>
      <p:sp>
        <p:nvSpPr>
          <p:cNvPr id="3" name="Содержимое 2"/>
          <p:cNvSpPr>
            <a:spLocks noGrp="1"/>
          </p:cNvSpPr>
          <p:nvPr>
            <p:ph idx="1"/>
          </p:nvPr>
        </p:nvSpPr>
        <p:spPr>
          <a:xfrm>
            <a:off x="457200" y="1214422"/>
            <a:ext cx="8229600" cy="5643578"/>
          </a:xfrm>
        </p:spPr>
        <p:txBody>
          <a:bodyPr>
            <a:normAutofit fontScale="77500" lnSpcReduction="20000"/>
          </a:bodyPr>
          <a:lstStyle/>
          <a:p>
            <a:pPr>
              <a:buNone/>
            </a:pPr>
            <a:r>
              <a:rPr lang="en-US" dirty="0" err="1" smtClean="0"/>
              <a:t>ssize_t</a:t>
            </a:r>
            <a:r>
              <a:rPr lang="en-US" dirty="0" smtClean="0"/>
              <a:t> </a:t>
            </a:r>
            <a:r>
              <a:rPr lang="en-US" dirty="0" err="1" smtClean="0"/>
              <a:t>msgrcv</a:t>
            </a:r>
            <a:r>
              <a:rPr lang="en-US" dirty="0" smtClean="0"/>
              <a:t>(</a:t>
            </a:r>
            <a:r>
              <a:rPr lang="en-US" dirty="0" err="1" smtClean="0"/>
              <a:t>int</a:t>
            </a:r>
            <a:r>
              <a:rPr lang="en-US" dirty="0" smtClean="0"/>
              <a:t> </a:t>
            </a:r>
            <a:r>
              <a:rPr lang="en-US" dirty="0" err="1" smtClean="0"/>
              <a:t>msqid</a:t>
            </a:r>
            <a:r>
              <a:rPr lang="en-US" dirty="0" smtClean="0"/>
              <a:t>, void *</a:t>
            </a:r>
            <a:r>
              <a:rPr lang="en-US" dirty="0" err="1" smtClean="0"/>
              <a:t>msgp</a:t>
            </a:r>
            <a:r>
              <a:rPr lang="en-US" dirty="0" smtClean="0"/>
              <a:t>, </a:t>
            </a:r>
            <a:r>
              <a:rPr lang="en-US" dirty="0" err="1" smtClean="0"/>
              <a:t>size_t</a:t>
            </a:r>
            <a:r>
              <a:rPr lang="en-US" dirty="0" smtClean="0"/>
              <a:t> </a:t>
            </a:r>
            <a:r>
              <a:rPr lang="en-US" dirty="0" err="1" smtClean="0"/>
              <a:t>msgsz</a:t>
            </a:r>
            <a:r>
              <a:rPr lang="en-US" dirty="0" smtClean="0"/>
              <a:t>, long </a:t>
            </a:r>
            <a:r>
              <a:rPr lang="en-US" dirty="0" err="1" smtClean="0"/>
              <a:t>msgtyp</a:t>
            </a:r>
            <a:r>
              <a:rPr lang="en-US" dirty="0" smtClean="0"/>
              <a:t>,</a:t>
            </a:r>
            <a:r>
              <a:rPr lang="ru-RU" dirty="0" smtClean="0"/>
              <a:t> </a:t>
            </a:r>
            <a:r>
              <a:rPr lang="en-US" dirty="0" err="1" smtClean="0"/>
              <a:t>int</a:t>
            </a:r>
            <a:r>
              <a:rPr lang="en-US" dirty="0" smtClean="0"/>
              <a:t> </a:t>
            </a:r>
            <a:r>
              <a:rPr lang="en-US" dirty="0" err="1" smtClean="0"/>
              <a:t>msgflg</a:t>
            </a:r>
            <a:r>
              <a:rPr lang="en-US" dirty="0" smtClean="0"/>
              <a:t>)</a:t>
            </a:r>
            <a:r>
              <a:rPr lang="ru-RU" dirty="0" smtClean="0"/>
              <a:t> – возвращает размер прочитанного сообщения (ожидание, если сообщение не найдено и не установлен флаг IPC_NOWAIT) или -1 в случае ошибки: </a:t>
            </a:r>
          </a:p>
          <a:p>
            <a:pPr>
              <a:buNone/>
            </a:pPr>
            <a:r>
              <a:rPr lang="en-US" dirty="0" err="1" smtClean="0"/>
              <a:t>errno</a:t>
            </a:r>
            <a:r>
              <a:rPr lang="en-US" dirty="0" smtClean="0"/>
              <a:t> = </a:t>
            </a:r>
            <a:endParaRPr lang="ru-RU" dirty="0" smtClean="0"/>
          </a:p>
          <a:p>
            <a:pPr>
              <a:buNone/>
            </a:pPr>
            <a:r>
              <a:rPr lang="en-US" dirty="0" smtClean="0"/>
              <a:t>E2BIG (</a:t>
            </a:r>
            <a:r>
              <a:rPr lang="ru-RU" dirty="0" smtClean="0"/>
              <a:t>длина сообщения больше, чем </a:t>
            </a:r>
            <a:r>
              <a:rPr lang="en-US" dirty="0" err="1" smtClean="0"/>
              <a:t>msgsz</a:t>
            </a:r>
            <a:r>
              <a:rPr lang="en-US" dirty="0" smtClean="0"/>
              <a:t>) </a:t>
            </a:r>
            <a:endParaRPr lang="ru-RU" dirty="0" smtClean="0"/>
          </a:p>
          <a:p>
            <a:pPr>
              <a:buNone/>
            </a:pPr>
            <a:r>
              <a:rPr lang="en-US" dirty="0" smtClean="0"/>
              <a:t>EACCES (</a:t>
            </a:r>
            <a:r>
              <a:rPr lang="ru-RU" dirty="0" smtClean="0"/>
              <a:t>нет права на чтение) </a:t>
            </a:r>
          </a:p>
          <a:p>
            <a:pPr>
              <a:buNone/>
            </a:pPr>
            <a:r>
              <a:rPr lang="en-US" dirty="0" smtClean="0"/>
              <a:t>EFAULT (</a:t>
            </a:r>
            <a:r>
              <a:rPr lang="ru-RU" dirty="0" smtClean="0"/>
              <a:t>адрес, на который указывает </a:t>
            </a:r>
            <a:r>
              <a:rPr lang="en-US" dirty="0" err="1" smtClean="0"/>
              <a:t>msgp</a:t>
            </a:r>
            <a:r>
              <a:rPr lang="en-US" dirty="0" smtClean="0"/>
              <a:t>, </a:t>
            </a:r>
            <a:r>
              <a:rPr lang="ru-RU" dirty="0" smtClean="0"/>
              <a:t>ошибочен)</a:t>
            </a:r>
          </a:p>
          <a:p>
            <a:pPr>
              <a:buNone/>
            </a:pPr>
            <a:r>
              <a:rPr lang="en-US" dirty="0" smtClean="0"/>
              <a:t>EIDRM (</a:t>
            </a:r>
            <a:r>
              <a:rPr lang="ru-RU" dirty="0" smtClean="0"/>
              <a:t>очередь была уничтожена в период изъятия сообщения) </a:t>
            </a:r>
          </a:p>
          <a:p>
            <a:pPr>
              <a:buNone/>
            </a:pPr>
            <a:r>
              <a:rPr lang="en-US" dirty="0" smtClean="0"/>
              <a:t>EINTR (</a:t>
            </a:r>
            <a:r>
              <a:rPr lang="ru-RU" dirty="0" smtClean="0"/>
              <a:t>прервано поступившим сигналом) </a:t>
            </a:r>
          </a:p>
          <a:p>
            <a:pPr>
              <a:buNone/>
            </a:pPr>
            <a:r>
              <a:rPr lang="en-US" dirty="0" smtClean="0"/>
              <a:t>EINVAL (</a:t>
            </a:r>
            <a:r>
              <a:rPr lang="en-US" dirty="0" err="1" smtClean="0"/>
              <a:t>msgqid</a:t>
            </a:r>
            <a:r>
              <a:rPr lang="en-US" dirty="0" smtClean="0"/>
              <a:t> </a:t>
            </a:r>
            <a:r>
              <a:rPr lang="ru-RU" dirty="0" smtClean="0"/>
              <a:t>ошибочен или </a:t>
            </a:r>
            <a:r>
              <a:rPr lang="en-US" dirty="0" err="1" smtClean="0"/>
              <a:t>msgsz</a:t>
            </a:r>
            <a:r>
              <a:rPr lang="en-US" dirty="0" smtClean="0"/>
              <a:t> </a:t>
            </a:r>
            <a:r>
              <a:rPr lang="ru-RU" dirty="0" smtClean="0"/>
              <a:t>меньше 0)</a:t>
            </a:r>
          </a:p>
          <a:p>
            <a:pPr>
              <a:buNone/>
            </a:pPr>
            <a:r>
              <a:rPr lang="en-US" dirty="0" smtClean="0"/>
              <a:t>ENOMSG (</a:t>
            </a:r>
            <a:r>
              <a:rPr lang="ru-RU" dirty="0" smtClean="0"/>
              <a:t>установлен </a:t>
            </a:r>
            <a:r>
              <a:rPr lang="en-US" dirty="0" smtClean="0"/>
              <a:t>IPC_NOWAIT, </a:t>
            </a:r>
            <a:r>
              <a:rPr lang="ru-RU" dirty="0" smtClean="0"/>
              <a:t>но в очереди нет ни одного сообщения, удовлетворяющего запросу)</a:t>
            </a:r>
          </a:p>
          <a:p>
            <a:pPr>
              <a:buNone/>
            </a:pPr>
            <a:endParaRPr lang="ru-RU" dirty="0" smtClean="0"/>
          </a:p>
        </p:txBody>
      </p:sp>
    </p:spTree>
    <p:extLst>
      <p:ext uri="{BB962C8B-B14F-4D97-AF65-F5344CB8AC3E}">
        <p14:creationId xmlns:p14="http://schemas.microsoft.com/office/powerpoint/2010/main" val="33743775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274638"/>
            <a:ext cx="8715436" cy="868346"/>
          </a:xfrm>
        </p:spPr>
        <p:txBody>
          <a:bodyPr>
            <a:normAutofit/>
          </a:bodyPr>
          <a:lstStyle/>
          <a:p>
            <a:r>
              <a:rPr lang="ru-RU" sz="3600" dirty="0" smtClean="0"/>
              <a:t>Параметры операции приема сообщения</a:t>
            </a:r>
            <a:endParaRPr lang="ru-RU" sz="3600" dirty="0"/>
          </a:p>
        </p:txBody>
      </p:sp>
      <p:sp>
        <p:nvSpPr>
          <p:cNvPr id="3" name="Содержимое 2"/>
          <p:cNvSpPr>
            <a:spLocks noGrp="1"/>
          </p:cNvSpPr>
          <p:nvPr>
            <p:ph idx="1"/>
          </p:nvPr>
        </p:nvSpPr>
        <p:spPr>
          <a:xfrm>
            <a:off x="457200" y="1214422"/>
            <a:ext cx="8229600" cy="5643578"/>
          </a:xfrm>
        </p:spPr>
        <p:txBody>
          <a:bodyPr>
            <a:normAutofit fontScale="77500" lnSpcReduction="20000"/>
          </a:bodyPr>
          <a:lstStyle/>
          <a:p>
            <a:pPr>
              <a:buNone/>
            </a:pPr>
            <a:r>
              <a:rPr lang="en-US" dirty="0" err="1" smtClean="0"/>
              <a:t>ssize_t</a:t>
            </a:r>
            <a:r>
              <a:rPr lang="en-US" dirty="0" smtClean="0"/>
              <a:t> </a:t>
            </a:r>
            <a:r>
              <a:rPr lang="en-US" dirty="0" err="1" smtClean="0"/>
              <a:t>msgrcv</a:t>
            </a:r>
            <a:r>
              <a:rPr lang="en-US" dirty="0" smtClean="0"/>
              <a:t>(</a:t>
            </a:r>
            <a:r>
              <a:rPr lang="en-US" dirty="0" err="1" smtClean="0"/>
              <a:t>int</a:t>
            </a:r>
            <a:r>
              <a:rPr lang="en-US" dirty="0" smtClean="0"/>
              <a:t> </a:t>
            </a:r>
            <a:r>
              <a:rPr lang="en-US" dirty="0" err="1" smtClean="0"/>
              <a:t>msqid</a:t>
            </a:r>
            <a:r>
              <a:rPr lang="en-US" dirty="0" smtClean="0"/>
              <a:t>, void *</a:t>
            </a:r>
            <a:r>
              <a:rPr lang="en-US" dirty="0" err="1" smtClean="0"/>
              <a:t>msgp</a:t>
            </a:r>
            <a:r>
              <a:rPr lang="en-US" dirty="0" smtClean="0"/>
              <a:t>, </a:t>
            </a:r>
            <a:r>
              <a:rPr lang="en-US" dirty="0" err="1" smtClean="0"/>
              <a:t>size_t</a:t>
            </a:r>
            <a:r>
              <a:rPr lang="en-US" dirty="0" smtClean="0"/>
              <a:t> </a:t>
            </a:r>
            <a:r>
              <a:rPr lang="en-US" dirty="0" err="1" smtClean="0"/>
              <a:t>msgsz</a:t>
            </a:r>
            <a:r>
              <a:rPr lang="en-US" dirty="0" smtClean="0"/>
              <a:t>, long </a:t>
            </a:r>
            <a:r>
              <a:rPr lang="en-US" dirty="0" err="1" smtClean="0"/>
              <a:t>msgtyp</a:t>
            </a:r>
            <a:r>
              <a:rPr lang="en-US" dirty="0" smtClean="0"/>
              <a:t>,</a:t>
            </a:r>
            <a:r>
              <a:rPr lang="ru-RU" dirty="0" smtClean="0"/>
              <a:t> </a:t>
            </a:r>
            <a:r>
              <a:rPr lang="en-US" dirty="0" err="1" smtClean="0"/>
              <a:t>int</a:t>
            </a:r>
            <a:r>
              <a:rPr lang="en-US" dirty="0" smtClean="0"/>
              <a:t> </a:t>
            </a:r>
            <a:r>
              <a:rPr lang="en-US" dirty="0" err="1" smtClean="0"/>
              <a:t>msgflg</a:t>
            </a:r>
            <a:r>
              <a:rPr lang="en-US" dirty="0" smtClean="0"/>
              <a:t>)</a:t>
            </a:r>
            <a:endParaRPr lang="ru-RU" dirty="0" smtClean="0"/>
          </a:p>
          <a:p>
            <a:pPr>
              <a:buNone/>
            </a:pPr>
            <a:r>
              <a:rPr lang="en-US" dirty="0" err="1" smtClean="0"/>
              <a:t>msqid</a:t>
            </a:r>
            <a:r>
              <a:rPr lang="ru-RU" dirty="0" smtClean="0"/>
              <a:t> – идентификатор очереди сообщений;</a:t>
            </a:r>
          </a:p>
          <a:p>
            <a:pPr>
              <a:buNone/>
            </a:pPr>
            <a:r>
              <a:rPr lang="en-US" dirty="0" err="1" smtClean="0"/>
              <a:t>msgp</a:t>
            </a:r>
            <a:r>
              <a:rPr lang="ru-RU" dirty="0" smtClean="0"/>
              <a:t> – адрес буфера сообщения; </a:t>
            </a:r>
          </a:p>
          <a:p>
            <a:pPr>
              <a:buNone/>
            </a:pPr>
            <a:r>
              <a:rPr lang="en-US" dirty="0" err="1" smtClean="0"/>
              <a:t>msgsz</a:t>
            </a:r>
            <a:r>
              <a:rPr lang="ru-RU" dirty="0" smtClean="0"/>
              <a:t> – максимальный размер сообщения; </a:t>
            </a:r>
          </a:p>
          <a:p>
            <a:pPr>
              <a:buNone/>
            </a:pPr>
            <a:r>
              <a:rPr lang="en-US" dirty="0" err="1" smtClean="0"/>
              <a:t>msgtyp</a:t>
            </a:r>
            <a:r>
              <a:rPr lang="ru-RU" dirty="0" smtClean="0"/>
              <a:t> – тип сообщения (0-первое сообщение из очереди, </a:t>
            </a:r>
            <a:r>
              <a:rPr lang="en-GB" dirty="0" smtClean="0"/>
              <a:t>&gt;0</a:t>
            </a:r>
            <a:r>
              <a:rPr lang="ru-RU" dirty="0" smtClean="0"/>
              <a:t>- первое указанного типа и первое другого типа при флаге MSG_EXCEPT), </a:t>
            </a:r>
            <a:r>
              <a:rPr lang="en-GB" dirty="0" smtClean="0"/>
              <a:t>&lt;0 </a:t>
            </a:r>
            <a:r>
              <a:rPr lang="ru-RU" dirty="0" smtClean="0"/>
              <a:t>– первое, у которого  тип не превышает абсолютного значения параметра) ; </a:t>
            </a:r>
          </a:p>
          <a:p>
            <a:pPr>
              <a:buNone/>
            </a:pPr>
            <a:r>
              <a:rPr lang="en-US" dirty="0" err="1" smtClean="0"/>
              <a:t>msgflg</a:t>
            </a:r>
            <a:r>
              <a:rPr lang="ru-RU" dirty="0" smtClean="0"/>
              <a:t> – флаги операции (IPC_NOWAIT</a:t>
            </a:r>
            <a:r>
              <a:rPr lang="en-GB" dirty="0" smtClean="0"/>
              <a:t>-</a:t>
            </a:r>
            <a:r>
              <a:rPr lang="ru-RU" dirty="0" smtClean="0"/>
              <a:t> процесс не ожидает сообщения, возвращает -1;  </a:t>
            </a:r>
          </a:p>
          <a:p>
            <a:pPr>
              <a:buNone/>
            </a:pPr>
            <a:r>
              <a:rPr lang="ru-RU" dirty="0" smtClean="0"/>
              <a:t>MSG_NOERROR – не возвращает код ошибки, если размер сообщения превышает </a:t>
            </a:r>
            <a:r>
              <a:rPr lang="en-US" dirty="0" err="1" smtClean="0"/>
              <a:t>msgsz</a:t>
            </a:r>
            <a:r>
              <a:rPr lang="ru-RU" dirty="0" smtClean="0"/>
              <a:t>;</a:t>
            </a:r>
          </a:p>
          <a:p>
            <a:pPr>
              <a:buNone/>
            </a:pPr>
            <a:r>
              <a:rPr lang="ru-RU" dirty="0" smtClean="0"/>
              <a:t>MSG_EXCEPT - получает первое сообщение, у которого тип не равен </a:t>
            </a:r>
            <a:r>
              <a:rPr lang="en-US" dirty="0" err="1" smtClean="0"/>
              <a:t>msgtyp</a:t>
            </a:r>
            <a:r>
              <a:rPr lang="ru-RU" dirty="0" smtClean="0"/>
              <a:t> ). </a:t>
            </a:r>
          </a:p>
          <a:p>
            <a:pPr>
              <a:buNone/>
            </a:pPr>
            <a:endParaRPr lang="ru-RU" dirty="0" smtClean="0"/>
          </a:p>
          <a:p>
            <a:pPr>
              <a:buNone/>
            </a:pPr>
            <a:endParaRPr lang="ru-RU" dirty="0" smtClean="0"/>
          </a:p>
        </p:txBody>
      </p:sp>
    </p:spTree>
    <p:extLst>
      <p:ext uri="{BB962C8B-B14F-4D97-AF65-F5344CB8AC3E}">
        <p14:creationId xmlns:p14="http://schemas.microsoft.com/office/powerpoint/2010/main" val="13047054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 приема сообщения</a:t>
            </a:r>
            <a:endParaRPr lang="ru-RU" dirty="0"/>
          </a:p>
        </p:txBody>
      </p:sp>
      <p:sp>
        <p:nvSpPr>
          <p:cNvPr id="3" name="Содержимое 2"/>
          <p:cNvSpPr>
            <a:spLocks noGrp="1"/>
          </p:cNvSpPr>
          <p:nvPr>
            <p:ph idx="1"/>
          </p:nvPr>
        </p:nvSpPr>
        <p:spPr/>
        <p:txBody>
          <a:bodyPr>
            <a:normAutofit lnSpcReduction="10000"/>
          </a:bodyPr>
          <a:lstStyle/>
          <a:p>
            <a:pPr hangingPunct="0">
              <a:buNone/>
            </a:pPr>
            <a:r>
              <a:rPr lang="ru-RU" dirty="0" smtClean="0"/>
              <a:t>/* сообщение от сервера */ </a:t>
            </a:r>
          </a:p>
          <a:p>
            <a:pPr hangingPunct="0">
              <a:buNone/>
            </a:pPr>
            <a:r>
              <a:rPr lang="ru-RU" dirty="0" err="1" smtClean="0"/>
              <a:t>struct</a:t>
            </a:r>
            <a:r>
              <a:rPr lang="ru-RU" dirty="0" smtClean="0"/>
              <a:t> </a:t>
            </a:r>
            <a:r>
              <a:rPr lang="ru-RU" dirty="0" err="1" smtClean="0"/>
              <a:t>msg_time</a:t>
            </a:r>
            <a:r>
              <a:rPr lang="ru-RU" dirty="0" smtClean="0"/>
              <a:t> {         </a:t>
            </a:r>
          </a:p>
          <a:p>
            <a:pPr hangingPunct="0">
              <a:buNone/>
            </a:pPr>
            <a:r>
              <a:rPr lang="ru-RU" dirty="0" smtClean="0"/>
              <a:t>              </a:t>
            </a:r>
            <a:r>
              <a:rPr lang="ru-RU" dirty="0" err="1" smtClean="0"/>
              <a:t>long</a:t>
            </a:r>
            <a:r>
              <a:rPr lang="ru-RU" dirty="0" smtClean="0"/>
              <a:t> </a:t>
            </a:r>
            <a:r>
              <a:rPr lang="ru-RU" dirty="0" err="1" smtClean="0"/>
              <a:t>id_server</a:t>
            </a:r>
            <a:r>
              <a:rPr lang="ru-RU" dirty="0" smtClean="0"/>
              <a:t>;      /* идентификатор процесса сервера */</a:t>
            </a:r>
          </a:p>
          <a:p>
            <a:pPr hangingPunct="0">
              <a:buNone/>
            </a:pPr>
            <a:r>
              <a:rPr lang="ru-RU" dirty="0" smtClean="0"/>
              <a:t>              </a:t>
            </a:r>
            <a:r>
              <a:rPr lang="ru-RU" dirty="0" err="1" smtClean="0"/>
              <a:t>time_t</a:t>
            </a:r>
            <a:r>
              <a:rPr lang="ru-RU" dirty="0" smtClean="0"/>
              <a:t> </a:t>
            </a:r>
            <a:r>
              <a:rPr lang="ru-RU" dirty="0" err="1" smtClean="0"/>
              <a:t>vtime</a:t>
            </a:r>
            <a:r>
              <a:rPr lang="ru-RU" dirty="0" smtClean="0"/>
              <a:t>[1];     /* дата и время */</a:t>
            </a:r>
          </a:p>
          <a:p>
            <a:pPr hangingPunct="0">
              <a:buNone/>
            </a:pPr>
            <a:r>
              <a:rPr lang="ru-RU" dirty="0" smtClean="0"/>
              <a:t>     } </a:t>
            </a:r>
            <a:r>
              <a:rPr lang="ru-RU" dirty="0" err="1" smtClean="0"/>
              <a:t>msg_t</a:t>
            </a:r>
            <a:r>
              <a:rPr lang="ru-RU" dirty="0" smtClean="0"/>
              <a:t> ;  </a:t>
            </a:r>
          </a:p>
          <a:p>
            <a:pPr hangingPunct="0">
              <a:buNone/>
            </a:pPr>
            <a:r>
              <a:rPr lang="ru-RU" b="1" dirty="0" smtClean="0"/>
              <a:t>/*</a:t>
            </a:r>
            <a:r>
              <a:rPr lang="ru-RU" dirty="0" smtClean="0"/>
              <a:t>прием сообщения от сервера</a:t>
            </a:r>
            <a:r>
              <a:rPr lang="ru-RU" b="1" dirty="0" smtClean="0"/>
              <a:t>*/</a:t>
            </a:r>
          </a:p>
          <a:p>
            <a:pPr hangingPunct="0">
              <a:buNone/>
            </a:pPr>
            <a:r>
              <a:rPr lang="ru-RU" dirty="0" err="1" smtClean="0"/>
              <a:t>msgrcv</a:t>
            </a:r>
            <a:r>
              <a:rPr lang="ru-RU" dirty="0" smtClean="0"/>
              <a:t>(</a:t>
            </a:r>
            <a:r>
              <a:rPr lang="ru-RU" dirty="0" err="1" smtClean="0"/>
              <a:t>id_c</a:t>
            </a:r>
            <a:r>
              <a:rPr lang="en-GB" dirty="0" err="1" smtClean="0"/>
              <a:t>lient</a:t>
            </a:r>
            <a:r>
              <a:rPr lang="ru-RU" dirty="0" smtClean="0"/>
              <a:t>,&amp;</a:t>
            </a:r>
            <a:r>
              <a:rPr lang="ru-RU" dirty="0" err="1" smtClean="0"/>
              <a:t>msg_t,sizeof</a:t>
            </a:r>
            <a:r>
              <a:rPr lang="ru-RU" dirty="0" smtClean="0"/>
              <a:t>(</a:t>
            </a:r>
            <a:r>
              <a:rPr lang="ru-RU" dirty="0" err="1" smtClean="0"/>
              <a:t>time_t</a:t>
            </a:r>
            <a:r>
              <a:rPr lang="ru-RU" dirty="0" smtClean="0"/>
              <a:t>),0,0);</a:t>
            </a:r>
          </a:p>
          <a:p>
            <a:pPr hangingPunct="0">
              <a:buNone/>
            </a:pPr>
            <a:endParaRPr lang="ru-RU" dirty="0" smtClean="0"/>
          </a:p>
          <a:p>
            <a:pPr hangingPunct="0">
              <a:buNone/>
            </a:pPr>
            <a:endParaRPr lang="ru-RU" dirty="0" smtClean="0"/>
          </a:p>
          <a:p>
            <a:pPr>
              <a:buNone/>
            </a:pPr>
            <a:endParaRPr lang="ru-RU" dirty="0"/>
          </a:p>
        </p:txBody>
      </p:sp>
    </p:spTree>
    <p:extLst>
      <p:ext uri="{BB962C8B-B14F-4D97-AF65-F5344CB8AC3E}">
        <p14:creationId xmlns:p14="http://schemas.microsoft.com/office/powerpoint/2010/main" val="18846824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74638"/>
            <a:ext cx="8929718" cy="796908"/>
          </a:xfrm>
        </p:spPr>
        <p:txBody>
          <a:bodyPr>
            <a:noAutofit/>
          </a:bodyPr>
          <a:lstStyle/>
          <a:p>
            <a:r>
              <a:rPr lang="ru-RU" sz="3600" dirty="0" smtClean="0"/>
              <a:t>Контроль и управление состоянием очереди</a:t>
            </a:r>
            <a:endParaRPr lang="ru-RU" sz="3600" dirty="0"/>
          </a:p>
        </p:txBody>
      </p:sp>
      <p:sp>
        <p:nvSpPr>
          <p:cNvPr id="3" name="Содержимое 2"/>
          <p:cNvSpPr>
            <a:spLocks noGrp="1"/>
          </p:cNvSpPr>
          <p:nvPr>
            <p:ph idx="1"/>
          </p:nvPr>
        </p:nvSpPr>
        <p:spPr>
          <a:xfrm>
            <a:off x="285720" y="1357298"/>
            <a:ext cx="8401080" cy="4768865"/>
          </a:xfrm>
        </p:spPr>
        <p:txBody>
          <a:bodyPr>
            <a:normAutofit fontScale="77500" lnSpcReduction="20000"/>
          </a:bodyPr>
          <a:lstStyle/>
          <a:p>
            <a:pPr>
              <a:buNone/>
            </a:pPr>
            <a:r>
              <a:rPr lang="en-US" sz="3600" dirty="0" err="1" smtClean="0"/>
              <a:t>int</a:t>
            </a:r>
            <a:r>
              <a:rPr lang="en-US" sz="3600" dirty="0" smtClean="0"/>
              <a:t> </a:t>
            </a:r>
            <a:r>
              <a:rPr lang="en-US" sz="3600" dirty="0" err="1" smtClean="0"/>
              <a:t>msgctl</a:t>
            </a:r>
            <a:r>
              <a:rPr lang="en-US" sz="3600" dirty="0" smtClean="0"/>
              <a:t>(</a:t>
            </a:r>
            <a:r>
              <a:rPr lang="en-US" sz="3600" dirty="0" err="1" smtClean="0"/>
              <a:t>int</a:t>
            </a:r>
            <a:r>
              <a:rPr lang="en-US" sz="3600" dirty="0" smtClean="0"/>
              <a:t> </a:t>
            </a:r>
            <a:r>
              <a:rPr lang="en-US" sz="3600" dirty="0" err="1" smtClean="0"/>
              <a:t>msqid</a:t>
            </a:r>
            <a:r>
              <a:rPr lang="en-US" sz="3600" dirty="0" smtClean="0"/>
              <a:t>, </a:t>
            </a:r>
            <a:r>
              <a:rPr lang="en-US" sz="3600" dirty="0" err="1" smtClean="0"/>
              <a:t>int</a:t>
            </a:r>
            <a:r>
              <a:rPr lang="en-US" sz="3600" dirty="0" smtClean="0"/>
              <a:t> </a:t>
            </a:r>
            <a:r>
              <a:rPr lang="en-US" sz="3600" dirty="0" err="1" smtClean="0"/>
              <a:t>cmd</a:t>
            </a:r>
            <a:r>
              <a:rPr lang="en-US" sz="3600" dirty="0" smtClean="0"/>
              <a:t>, </a:t>
            </a:r>
            <a:r>
              <a:rPr lang="en-US" sz="3600" dirty="0" err="1" smtClean="0"/>
              <a:t>struct</a:t>
            </a:r>
            <a:r>
              <a:rPr lang="en-US" sz="3600" dirty="0" smtClean="0"/>
              <a:t> </a:t>
            </a:r>
            <a:r>
              <a:rPr lang="en-US" sz="3600" dirty="0" err="1" smtClean="0"/>
              <a:t>msqid_ds</a:t>
            </a:r>
            <a:r>
              <a:rPr lang="en-US" sz="3600" dirty="0" smtClean="0"/>
              <a:t> *</a:t>
            </a:r>
            <a:r>
              <a:rPr lang="en-US" sz="3600" dirty="0" err="1" smtClean="0"/>
              <a:t>buf</a:t>
            </a:r>
            <a:r>
              <a:rPr lang="en-US" sz="3600" dirty="0" smtClean="0"/>
              <a:t>);</a:t>
            </a:r>
            <a:endParaRPr lang="ru-RU" sz="3600" dirty="0" smtClean="0"/>
          </a:p>
          <a:p>
            <a:pPr>
              <a:buNone/>
            </a:pPr>
            <a:r>
              <a:rPr lang="ru-RU" sz="3600" dirty="0" smtClean="0"/>
              <a:t>Возвращает: </a:t>
            </a:r>
            <a:r>
              <a:rPr lang="en-US" sz="3600" dirty="0" smtClean="0"/>
              <a:t>0 </a:t>
            </a:r>
            <a:r>
              <a:rPr lang="ru-RU" sz="3600" dirty="0" smtClean="0"/>
              <a:t>в случае успеха -1 в случае неудачи </a:t>
            </a:r>
          </a:p>
          <a:p>
            <a:pPr>
              <a:buNone/>
            </a:pPr>
            <a:r>
              <a:rPr lang="en-US" sz="3600" dirty="0" err="1" smtClean="0"/>
              <a:t>errno</a:t>
            </a:r>
            <a:r>
              <a:rPr lang="en-US" sz="3600" dirty="0" smtClean="0"/>
              <a:t> = </a:t>
            </a:r>
            <a:endParaRPr lang="ru-RU" sz="3600" dirty="0" smtClean="0"/>
          </a:p>
          <a:p>
            <a:pPr>
              <a:buNone/>
            </a:pPr>
            <a:r>
              <a:rPr lang="en-US" sz="3600" dirty="0" smtClean="0"/>
              <a:t>EACCES (</a:t>
            </a:r>
            <a:r>
              <a:rPr lang="ru-RU" sz="3600" dirty="0" smtClean="0"/>
              <a:t>нет прав на чтение и в </a:t>
            </a:r>
            <a:r>
              <a:rPr lang="en-US" sz="3600" dirty="0" err="1" smtClean="0"/>
              <a:t>cmd</a:t>
            </a:r>
            <a:r>
              <a:rPr lang="en-US" sz="3600" dirty="0" smtClean="0"/>
              <a:t> </a:t>
            </a:r>
            <a:r>
              <a:rPr lang="ru-RU" sz="3600" dirty="0" smtClean="0"/>
              <a:t>указан </a:t>
            </a:r>
            <a:r>
              <a:rPr lang="en-US" sz="3600" dirty="0" smtClean="0"/>
              <a:t>IPC_STAT)</a:t>
            </a:r>
            <a:endParaRPr lang="ru-RU" sz="3600" dirty="0" smtClean="0"/>
          </a:p>
          <a:p>
            <a:pPr>
              <a:buNone/>
            </a:pPr>
            <a:r>
              <a:rPr lang="en-US" sz="3600" dirty="0" smtClean="0"/>
              <a:t>EFAULT (</a:t>
            </a:r>
            <a:r>
              <a:rPr lang="ru-RU" sz="3600" dirty="0" smtClean="0"/>
              <a:t>адрес, на который указывает </a:t>
            </a:r>
            <a:r>
              <a:rPr lang="en-US" sz="3600" dirty="0" err="1" smtClean="0"/>
              <a:t>buf</a:t>
            </a:r>
            <a:r>
              <a:rPr lang="en-US" sz="3600" dirty="0" smtClean="0"/>
              <a:t>, </a:t>
            </a:r>
            <a:r>
              <a:rPr lang="ru-RU" sz="3600" dirty="0" smtClean="0"/>
              <a:t>ошибочен для команд </a:t>
            </a:r>
            <a:r>
              <a:rPr lang="en-US" sz="3600" dirty="0" smtClean="0"/>
              <a:t>IPC_SET </a:t>
            </a:r>
            <a:r>
              <a:rPr lang="ru-RU" sz="3600" dirty="0" smtClean="0"/>
              <a:t>и </a:t>
            </a:r>
            <a:r>
              <a:rPr lang="en-US" sz="3600" dirty="0" smtClean="0"/>
              <a:t>IPC_STAT) </a:t>
            </a:r>
            <a:endParaRPr lang="ru-RU" sz="3600" dirty="0" smtClean="0"/>
          </a:p>
          <a:p>
            <a:pPr>
              <a:buNone/>
            </a:pPr>
            <a:r>
              <a:rPr lang="en-US" sz="3600" dirty="0" smtClean="0"/>
              <a:t>EIDRM (</a:t>
            </a:r>
            <a:r>
              <a:rPr lang="ru-RU" sz="3600" dirty="0" smtClean="0"/>
              <a:t>очередь была уничтожена во время запроса)</a:t>
            </a:r>
          </a:p>
          <a:p>
            <a:pPr>
              <a:buNone/>
            </a:pPr>
            <a:r>
              <a:rPr lang="en-US" sz="3600" dirty="0" smtClean="0"/>
              <a:t>EINVAL (</a:t>
            </a:r>
            <a:r>
              <a:rPr lang="ru-RU" sz="3600" dirty="0" smtClean="0"/>
              <a:t>ошибочный </a:t>
            </a:r>
            <a:r>
              <a:rPr lang="en-US" sz="3600" dirty="0" err="1" smtClean="0"/>
              <a:t>msqid</a:t>
            </a:r>
            <a:r>
              <a:rPr lang="en-US" sz="3600" dirty="0" smtClean="0"/>
              <a:t> </a:t>
            </a:r>
            <a:r>
              <a:rPr lang="ru-RU" sz="3600" dirty="0" smtClean="0"/>
              <a:t>или </a:t>
            </a:r>
            <a:r>
              <a:rPr lang="en-US" sz="3600" dirty="0" err="1" smtClean="0"/>
              <a:t>msgsz</a:t>
            </a:r>
            <a:r>
              <a:rPr lang="en-US" sz="3600" dirty="0" smtClean="0"/>
              <a:t> </a:t>
            </a:r>
            <a:r>
              <a:rPr lang="ru-RU" sz="3600" dirty="0" smtClean="0"/>
              <a:t>меньше 0)</a:t>
            </a:r>
          </a:p>
          <a:p>
            <a:pPr>
              <a:buNone/>
            </a:pPr>
            <a:r>
              <a:rPr lang="en-US" sz="3600" dirty="0" smtClean="0"/>
              <a:t>EPERM (IPC_SET- </a:t>
            </a:r>
            <a:r>
              <a:rPr lang="ru-RU" sz="3600" dirty="0" smtClean="0"/>
              <a:t>или </a:t>
            </a:r>
            <a:r>
              <a:rPr lang="en-US" sz="3600" dirty="0" smtClean="0"/>
              <a:t>IPC_RMID-</a:t>
            </a:r>
            <a:r>
              <a:rPr lang="ru-RU" sz="3600" dirty="0" smtClean="0"/>
              <a:t>команда была послана процессом, не имеющим прав на запись в очередь)</a:t>
            </a:r>
            <a:endParaRPr lang="ru-RU" sz="3600" dirty="0"/>
          </a:p>
        </p:txBody>
      </p:sp>
    </p:spTree>
    <p:extLst>
      <p:ext uri="{BB962C8B-B14F-4D97-AF65-F5344CB8AC3E}">
        <p14:creationId xmlns:p14="http://schemas.microsoft.com/office/powerpoint/2010/main" val="222693153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74638"/>
            <a:ext cx="8929718" cy="1011222"/>
          </a:xfrm>
        </p:spPr>
        <p:txBody>
          <a:bodyPr>
            <a:noAutofit/>
          </a:bodyPr>
          <a:lstStyle/>
          <a:p>
            <a:r>
              <a:rPr lang="ru-RU" sz="3600" dirty="0" smtClean="0"/>
              <a:t>Параметры операции контроля и управления состоянием очереди</a:t>
            </a:r>
            <a:endParaRPr lang="ru-RU" sz="3600" dirty="0"/>
          </a:p>
        </p:txBody>
      </p:sp>
      <p:sp>
        <p:nvSpPr>
          <p:cNvPr id="3" name="Содержимое 2"/>
          <p:cNvSpPr>
            <a:spLocks noGrp="1"/>
          </p:cNvSpPr>
          <p:nvPr>
            <p:ph idx="1"/>
          </p:nvPr>
        </p:nvSpPr>
        <p:spPr>
          <a:xfrm>
            <a:off x="285720" y="1714488"/>
            <a:ext cx="8401080" cy="4768865"/>
          </a:xfrm>
        </p:spPr>
        <p:txBody>
          <a:bodyPr>
            <a:normAutofit fontScale="77500" lnSpcReduction="20000"/>
          </a:bodyPr>
          <a:lstStyle/>
          <a:p>
            <a:pPr>
              <a:buNone/>
            </a:pPr>
            <a:r>
              <a:rPr lang="en-US" sz="3600" dirty="0" err="1" smtClean="0"/>
              <a:t>int</a:t>
            </a:r>
            <a:r>
              <a:rPr lang="en-US" sz="3600" dirty="0" smtClean="0"/>
              <a:t> </a:t>
            </a:r>
            <a:r>
              <a:rPr lang="en-US" sz="3600" dirty="0" err="1" smtClean="0"/>
              <a:t>msgctl</a:t>
            </a:r>
            <a:r>
              <a:rPr lang="en-US" sz="3600" dirty="0" smtClean="0"/>
              <a:t>(</a:t>
            </a:r>
            <a:r>
              <a:rPr lang="en-US" sz="3600" dirty="0" err="1" smtClean="0"/>
              <a:t>int</a:t>
            </a:r>
            <a:r>
              <a:rPr lang="en-US" sz="3600" dirty="0" smtClean="0"/>
              <a:t> </a:t>
            </a:r>
            <a:r>
              <a:rPr lang="en-US" sz="3600" dirty="0" err="1" smtClean="0"/>
              <a:t>msqid</a:t>
            </a:r>
            <a:r>
              <a:rPr lang="en-US" sz="3600" dirty="0" smtClean="0"/>
              <a:t>, </a:t>
            </a:r>
            <a:r>
              <a:rPr lang="en-US" sz="3600" dirty="0" err="1" smtClean="0"/>
              <a:t>int</a:t>
            </a:r>
            <a:r>
              <a:rPr lang="en-US" sz="3600" dirty="0" smtClean="0"/>
              <a:t> </a:t>
            </a:r>
            <a:r>
              <a:rPr lang="en-US" sz="3600" dirty="0" err="1" smtClean="0"/>
              <a:t>cmd</a:t>
            </a:r>
            <a:r>
              <a:rPr lang="en-US" sz="3600" dirty="0" smtClean="0"/>
              <a:t>, </a:t>
            </a:r>
            <a:r>
              <a:rPr lang="en-US" sz="3600" dirty="0" err="1" smtClean="0"/>
              <a:t>struct</a:t>
            </a:r>
            <a:r>
              <a:rPr lang="en-US" sz="3600" dirty="0" smtClean="0"/>
              <a:t> </a:t>
            </a:r>
            <a:r>
              <a:rPr lang="en-US" sz="3600" dirty="0" err="1" smtClean="0"/>
              <a:t>msqid_ds</a:t>
            </a:r>
            <a:r>
              <a:rPr lang="en-US" sz="3600" dirty="0" smtClean="0"/>
              <a:t> *</a:t>
            </a:r>
            <a:r>
              <a:rPr lang="en-US" sz="3600" dirty="0" err="1" smtClean="0"/>
              <a:t>buf</a:t>
            </a:r>
            <a:r>
              <a:rPr lang="en-US" sz="3600" dirty="0" smtClean="0"/>
              <a:t>);</a:t>
            </a:r>
            <a:endParaRPr lang="ru-RU" sz="3600" dirty="0" smtClean="0"/>
          </a:p>
          <a:p>
            <a:pPr>
              <a:buNone/>
            </a:pPr>
            <a:r>
              <a:rPr lang="en-US" sz="3600" dirty="0" err="1" smtClean="0"/>
              <a:t>msqid</a:t>
            </a:r>
            <a:r>
              <a:rPr lang="ru-RU" sz="3600" dirty="0" smtClean="0"/>
              <a:t> – идентификатор очереди;</a:t>
            </a:r>
          </a:p>
          <a:p>
            <a:pPr>
              <a:buNone/>
            </a:pPr>
            <a:r>
              <a:rPr lang="en-US" sz="3600" dirty="0" err="1" smtClean="0"/>
              <a:t>cmd</a:t>
            </a:r>
            <a:r>
              <a:rPr lang="ru-RU" sz="3600" dirty="0" smtClean="0"/>
              <a:t> – режим работы функции (IPC_STAT, IPC_SET, IPC_RMID);</a:t>
            </a:r>
          </a:p>
          <a:p>
            <a:pPr>
              <a:buNone/>
            </a:pPr>
            <a:r>
              <a:rPr lang="en-US" sz="3600" dirty="0" err="1" smtClean="0"/>
              <a:t>buf</a:t>
            </a:r>
            <a:r>
              <a:rPr lang="ru-RU" sz="3600" dirty="0" smtClean="0"/>
              <a:t> – информация о состоянии очереди </a:t>
            </a:r>
          </a:p>
          <a:p>
            <a:pPr>
              <a:buNone/>
            </a:pPr>
            <a:endParaRPr lang="en-US" sz="3600" dirty="0" smtClean="0"/>
          </a:p>
          <a:p>
            <a:pPr>
              <a:buNone/>
            </a:pPr>
            <a:r>
              <a:rPr lang="ru-RU" sz="3600" dirty="0" smtClean="0"/>
              <a:t>Для режимов IPC_SET  и IPC_RMID э</a:t>
            </a:r>
            <a:r>
              <a:rPr lang="ru-RU" dirty="0" smtClean="0"/>
              <a:t>ффективный идентификатор пользователя процесса, вызывающего эту функцию, должен принадлежать либо </a:t>
            </a:r>
            <a:r>
              <a:rPr lang="ru-RU" dirty="0" err="1" smtClean="0"/>
              <a:t>root</a:t>
            </a:r>
            <a:r>
              <a:rPr lang="ru-RU" dirty="0" smtClean="0"/>
              <a:t>, </a:t>
            </a:r>
            <a:r>
              <a:rPr lang="ru-RU" dirty="0" err="1" smtClean="0"/>
              <a:t>либо</a:t>
            </a:r>
            <a:r>
              <a:rPr lang="ru-RU" dirty="0" smtClean="0"/>
              <a:t> создателю или владельцу очереди сообщений.</a:t>
            </a:r>
            <a:br>
              <a:rPr lang="ru-RU" dirty="0" smtClean="0"/>
            </a:br>
            <a:endParaRPr lang="ru-RU" sz="3600" dirty="0"/>
          </a:p>
        </p:txBody>
      </p:sp>
    </p:spTree>
    <p:extLst>
      <p:ext uri="{BB962C8B-B14F-4D97-AF65-F5344CB8AC3E}">
        <p14:creationId xmlns:p14="http://schemas.microsoft.com/office/powerpoint/2010/main" val="11120716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Информация о состоянии очереди</a:t>
            </a:r>
            <a:endParaRPr lang="ru-RU" dirty="0"/>
          </a:p>
        </p:txBody>
      </p:sp>
      <p:sp>
        <p:nvSpPr>
          <p:cNvPr id="3" name="Содержимое 2"/>
          <p:cNvSpPr>
            <a:spLocks noGrp="1"/>
          </p:cNvSpPr>
          <p:nvPr>
            <p:ph idx="1"/>
          </p:nvPr>
        </p:nvSpPr>
        <p:spPr>
          <a:xfrm>
            <a:off x="214282" y="1600200"/>
            <a:ext cx="8715436" cy="4525963"/>
          </a:xfrm>
        </p:spPr>
        <p:txBody>
          <a:bodyPr>
            <a:normAutofit fontScale="62500" lnSpcReduction="20000"/>
          </a:bodyPr>
          <a:lstStyle/>
          <a:p>
            <a:pPr>
              <a:buNone/>
            </a:pPr>
            <a:r>
              <a:rPr lang="en-US" dirty="0" err="1" smtClean="0"/>
              <a:t>struct</a:t>
            </a:r>
            <a:r>
              <a:rPr lang="en-US" dirty="0" smtClean="0"/>
              <a:t> </a:t>
            </a:r>
            <a:r>
              <a:rPr lang="en-US" dirty="0" err="1" smtClean="0"/>
              <a:t>msqid_ds</a:t>
            </a:r>
            <a:r>
              <a:rPr lang="en-US" dirty="0" smtClean="0"/>
              <a:t> {</a:t>
            </a:r>
          </a:p>
          <a:p>
            <a:pPr>
              <a:buNone/>
            </a:pPr>
            <a:r>
              <a:rPr lang="en-US" dirty="0" smtClean="0"/>
              <a:t>               </a:t>
            </a:r>
            <a:r>
              <a:rPr lang="en-US" dirty="0" err="1" smtClean="0"/>
              <a:t>struct</a:t>
            </a:r>
            <a:r>
              <a:rPr lang="en-US" dirty="0" smtClean="0"/>
              <a:t> </a:t>
            </a:r>
            <a:r>
              <a:rPr lang="en-US" dirty="0" err="1" smtClean="0"/>
              <a:t>ipc_perm</a:t>
            </a:r>
            <a:r>
              <a:rPr lang="en-US" dirty="0" smtClean="0"/>
              <a:t> </a:t>
            </a:r>
            <a:r>
              <a:rPr lang="en-US" dirty="0" err="1" smtClean="0"/>
              <a:t>msg_perm</a:t>
            </a:r>
            <a:r>
              <a:rPr lang="en-US" dirty="0" smtClean="0"/>
              <a:t>;     /* </a:t>
            </a:r>
            <a:r>
              <a:rPr lang="ru-RU" dirty="0" smtClean="0"/>
              <a:t>информация о владельце и правах</a:t>
            </a:r>
            <a:r>
              <a:rPr lang="en-US" dirty="0" smtClean="0"/>
              <a:t> */</a:t>
            </a:r>
          </a:p>
          <a:p>
            <a:pPr>
              <a:buNone/>
            </a:pPr>
            <a:r>
              <a:rPr lang="en-US" dirty="0" smtClean="0"/>
              <a:t>               </a:t>
            </a:r>
            <a:r>
              <a:rPr lang="en-US" dirty="0" err="1" smtClean="0"/>
              <a:t>time_t</a:t>
            </a:r>
            <a:r>
              <a:rPr lang="en-US" dirty="0" smtClean="0"/>
              <a:t>          </a:t>
            </a:r>
            <a:r>
              <a:rPr lang="en-US" dirty="0" err="1" smtClean="0"/>
              <a:t>msg_stime</a:t>
            </a:r>
            <a:r>
              <a:rPr lang="en-US" dirty="0" smtClean="0"/>
              <a:t>; /* </a:t>
            </a:r>
            <a:r>
              <a:rPr lang="ru-RU" dirty="0" smtClean="0"/>
              <a:t>время последнего вызова </a:t>
            </a:r>
            <a:r>
              <a:rPr lang="en-US" dirty="0" err="1" smtClean="0"/>
              <a:t>msgsnd</a:t>
            </a:r>
            <a:r>
              <a:rPr lang="en-US" dirty="0" smtClean="0"/>
              <a:t> */ </a:t>
            </a:r>
          </a:p>
          <a:p>
            <a:pPr>
              <a:buNone/>
            </a:pPr>
            <a:r>
              <a:rPr lang="en-US" dirty="0" smtClean="0"/>
              <a:t>               </a:t>
            </a:r>
            <a:r>
              <a:rPr lang="en-US" dirty="0" err="1" smtClean="0"/>
              <a:t>time_t</a:t>
            </a:r>
            <a:r>
              <a:rPr lang="en-US" dirty="0" smtClean="0"/>
              <a:t>          </a:t>
            </a:r>
            <a:r>
              <a:rPr lang="en-US" dirty="0" err="1" smtClean="0"/>
              <a:t>msg_rtime</a:t>
            </a:r>
            <a:r>
              <a:rPr lang="en-US" dirty="0" smtClean="0"/>
              <a:t>; /* </a:t>
            </a:r>
            <a:r>
              <a:rPr lang="ru-RU" dirty="0" smtClean="0"/>
              <a:t>время последнего вызова </a:t>
            </a:r>
            <a:r>
              <a:rPr lang="en-US" dirty="0" err="1" smtClean="0"/>
              <a:t>msgrcv</a:t>
            </a:r>
            <a:r>
              <a:rPr lang="en-US" dirty="0" smtClean="0"/>
              <a:t> */</a:t>
            </a:r>
          </a:p>
          <a:p>
            <a:pPr>
              <a:buNone/>
            </a:pPr>
            <a:r>
              <a:rPr lang="en-US" dirty="0" smtClean="0"/>
              <a:t>               </a:t>
            </a:r>
            <a:r>
              <a:rPr lang="en-US" dirty="0" err="1" smtClean="0"/>
              <a:t>time_t</a:t>
            </a:r>
            <a:r>
              <a:rPr lang="en-US" dirty="0" smtClean="0"/>
              <a:t>          </a:t>
            </a:r>
            <a:r>
              <a:rPr lang="en-US" dirty="0" err="1" smtClean="0"/>
              <a:t>msg_ctime</a:t>
            </a:r>
            <a:r>
              <a:rPr lang="en-US" dirty="0" smtClean="0"/>
              <a:t>; /* </a:t>
            </a:r>
            <a:r>
              <a:rPr lang="ru-RU" dirty="0" smtClean="0"/>
              <a:t>время последнего изменения  параметров*/ </a:t>
            </a:r>
            <a:endParaRPr lang="en-US" dirty="0" smtClean="0"/>
          </a:p>
          <a:p>
            <a:pPr>
              <a:buNone/>
            </a:pPr>
            <a:r>
              <a:rPr lang="en-US" dirty="0" smtClean="0"/>
              <a:t>               unsigned long   __</a:t>
            </a:r>
            <a:r>
              <a:rPr lang="en-US" dirty="0" err="1" smtClean="0"/>
              <a:t>msg_cbytes</a:t>
            </a:r>
            <a:r>
              <a:rPr lang="en-US" dirty="0" smtClean="0"/>
              <a:t>; /* </a:t>
            </a:r>
            <a:r>
              <a:rPr lang="ru-RU" dirty="0" smtClean="0"/>
              <a:t>количество байт в очереди</a:t>
            </a:r>
            <a:r>
              <a:rPr lang="en-US" dirty="0" smtClean="0"/>
              <a:t> */</a:t>
            </a:r>
          </a:p>
          <a:p>
            <a:pPr>
              <a:buNone/>
            </a:pPr>
            <a:r>
              <a:rPr lang="en-US" dirty="0" smtClean="0"/>
              <a:t>               </a:t>
            </a:r>
            <a:r>
              <a:rPr lang="en-US" dirty="0" err="1" smtClean="0"/>
              <a:t>msgqnum_t</a:t>
            </a:r>
            <a:r>
              <a:rPr lang="en-US" dirty="0" smtClean="0"/>
              <a:t>       </a:t>
            </a:r>
            <a:r>
              <a:rPr lang="en-US" dirty="0" err="1" smtClean="0"/>
              <a:t>msg_qnum</a:t>
            </a:r>
            <a:r>
              <a:rPr lang="en-US" dirty="0" smtClean="0"/>
              <a:t>;  /* </a:t>
            </a:r>
            <a:r>
              <a:rPr lang="ru-RU" dirty="0" smtClean="0"/>
              <a:t>количество сообщений в очереди</a:t>
            </a:r>
            <a:r>
              <a:rPr lang="en-US" dirty="0" smtClean="0"/>
              <a:t> */</a:t>
            </a:r>
          </a:p>
          <a:p>
            <a:pPr>
              <a:buNone/>
            </a:pPr>
            <a:r>
              <a:rPr lang="en-US" dirty="0" smtClean="0"/>
              <a:t>               </a:t>
            </a:r>
            <a:r>
              <a:rPr lang="en-US" dirty="0" err="1" smtClean="0"/>
              <a:t>msglen_t</a:t>
            </a:r>
            <a:r>
              <a:rPr lang="en-US" dirty="0" smtClean="0"/>
              <a:t>        </a:t>
            </a:r>
            <a:r>
              <a:rPr lang="en-US" b="1" dirty="0" err="1" smtClean="0"/>
              <a:t>msg_qbytes</a:t>
            </a:r>
            <a:r>
              <a:rPr lang="en-US" b="1" dirty="0" smtClean="0"/>
              <a:t>;   </a:t>
            </a:r>
            <a:r>
              <a:rPr lang="en-US" dirty="0" smtClean="0"/>
              <a:t>/* </a:t>
            </a:r>
            <a:r>
              <a:rPr lang="ru-RU" dirty="0" smtClean="0"/>
              <a:t>максимальное число байт в очереди</a:t>
            </a:r>
            <a:r>
              <a:rPr lang="en-US" dirty="0" smtClean="0"/>
              <a:t> */</a:t>
            </a:r>
          </a:p>
          <a:p>
            <a:pPr>
              <a:buNone/>
            </a:pPr>
            <a:r>
              <a:rPr lang="en-US" dirty="0" smtClean="0"/>
              <a:t>               </a:t>
            </a:r>
            <a:r>
              <a:rPr lang="en-US" dirty="0" err="1" smtClean="0"/>
              <a:t>pid_t</a:t>
            </a:r>
            <a:r>
              <a:rPr lang="en-US" dirty="0" smtClean="0"/>
              <a:t>           </a:t>
            </a:r>
            <a:r>
              <a:rPr lang="en-US" dirty="0" err="1" smtClean="0"/>
              <a:t>msg_lspid</a:t>
            </a:r>
            <a:r>
              <a:rPr lang="en-US" dirty="0" smtClean="0"/>
              <a:t>;    /* </a:t>
            </a:r>
            <a:r>
              <a:rPr lang="en-US" dirty="0" err="1" smtClean="0"/>
              <a:t>pid</a:t>
            </a:r>
            <a:r>
              <a:rPr lang="en-US" dirty="0" smtClean="0"/>
              <a:t> </a:t>
            </a:r>
            <a:r>
              <a:rPr lang="ru-RU" dirty="0" smtClean="0"/>
              <a:t>последнего процесса-отправителя</a:t>
            </a:r>
            <a:r>
              <a:rPr lang="en-US" dirty="0" smtClean="0"/>
              <a:t> */</a:t>
            </a:r>
          </a:p>
          <a:p>
            <a:pPr>
              <a:buNone/>
            </a:pPr>
            <a:r>
              <a:rPr lang="en-US" dirty="0" smtClean="0"/>
              <a:t>               </a:t>
            </a:r>
            <a:r>
              <a:rPr lang="en-US" dirty="0" err="1" smtClean="0"/>
              <a:t>pid_t</a:t>
            </a:r>
            <a:r>
              <a:rPr lang="en-US" dirty="0" smtClean="0"/>
              <a:t>           </a:t>
            </a:r>
            <a:r>
              <a:rPr lang="en-US" dirty="0" err="1" smtClean="0"/>
              <a:t>msg_lrpid</a:t>
            </a:r>
            <a:r>
              <a:rPr lang="en-US" dirty="0" smtClean="0"/>
              <a:t>;    /* </a:t>
            </a:r>
            <a:r>
              <a:rPr lang="en-US" dirty="0" err="1" smtClean="0"/>
              <a:t>pid</a:t>
            </a:r>
            <a:r>
              <a:rPr lang="en-US" dirty="0" smtClean="0"/>
              <a:t> </a:t>
            </a:r>
            <a:r>
              <a:rPr lang="ru-RU" dirty="0" smtClean="0"/>
              <a:t>последнего процесса-получателя</a:t>
            </a:r>
            <a:r>
              <a:rPr lang="en-US" dirty="0" smtClean="0"/>
              <a:t> */</a:t>
            </a:r>
          </a:p>
          <a:p>
            <a:pPr>
              <a:buNone/>
            </a:pPr>
            <a:r>
              <a:rPr lang="en-US" dirty="0" smtClean="0"/>
              <a:t>           };</a:t>
            </a:r>
            <a:endParaRPr lang="ru-RU" dirty="0"/>
          </a:p>
        </p:txBody>
      </p:sp>
    </p:spTree>
    <p:extLst>
      <p:ext uri="{BB962C8B-B14F-4D97-AF65-F5344CB8AC3E}">
        <p14:creationId xmlns:p14="http://schemas.microsoft.com/office/powerpoint/2010/main" val="278867339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200" dirty="0" smtClean="0"/>
              <a:t>Информация о владельце и правах очереди </a:t>
            </a:r>
            <a:endParaRPr lang="ru-RU" sz="3200" dirty="0"/>
          </a:p>
        </p:txBody>
      </p:sp>
      <p:sp>
        <p:nvSpPr>
          <p:cNvPr id="3" name="Содержимое 2"/>
          <p:cNvSpPr>
            <a:spLocks noGrp="1"/>
          </p:cNvSpPr>
          <p:nvPr>
            <p:ph idx="1"/>
          </p:nvPr>
        </p:nvSpPr>
        <p:spPr>
          <a:xfrm>
            <a:off x="500034" y="1285860"/>
            <a:ext cx="8358246" cy="4525963"/>
          </a:xfrm>
        </p:spPr>
        <p:txBody>
          <a:bodyPr>
            <a:noAutofit/>
          </a:bodyPr>
          <a:lstStyle/>
          <a:p>
            <a:pPr>
              <a:buNone/>
            </a:pPr>
            <a:r>
              <a:rPr lang="en-US" sz="2800" dirty="0" err="1" smtClean="0"/>
              <a:t>struct</a:t>
            </a:r>
            <a:r>
              <a:rPr lang="en-US" sz="2800" dirty="0" smtClean="0"/>
              <a:t> </a:t>
            </a:r>
            <a:r>
              <a:rPr lang="en-US" sz="2800" dirty="0" err="1" smtClean="0"/>
              <a:t>ipc_perm</a:t>
            </a:r>
            <a:r>
              <a:rPr lang="en-US" sz="2800" dirty="0" smtClean="0"/>
              <a:t> {</a:t>
            </a:r>
          </a:p>
          <a:p>
            <a:pPr>
              <a:buNone/>
            </a:pPr>
            <a:r>
              <a:rPr lang="en-US" sz="2800" dirty="0" smtClean="0"/>
              <a:t>    </a:t>
            </a:r>
            <a:r>
              <a:rPr lang="en-US" sz="2800" dirty="0" err="1" smtClean="0"/>
              <a:t>key_t</a:t>
            </a:r>
            <a:r>
              <a:rPr lang="en-US" sz="2800" dirty="0" smtClean="0"/>
              <a:t>    __key;       /* </a:t>
            </a:r>
            <a:r>
              <a:rPr lang="ru-RU" sz="2800" dirty="0" smtClean="0"/>
              <a:t>ключ очереди</a:t>
            </a:r>
            <a:r>
              <a:rPr lang="en-US" sz="2800" dirty="0" smtClean="0"/>
              <a:t> */</a:t>
            </a:r>
          </a:p>
          <a:p>
            <a:pPr>
              <a:buNone/>
            </a:pPr>
            <a:r>
              <a:rPr lang="en-US" sz="2800" dirty="0" smtClean="0"/>
              <a:t>    </a:t>
            </a:r>
            <a:r>
              <a:rPr lang="en-US" sz="2800" dirty="0" err="1" smtClean="0"/>
              <a:t>uid_t</a:t>
            </a:r>
            <a:r>
              <a:rPr lang="en-US" sz="2800" dirty="0" smtClean="0"/>
              <a:t>    </a:t>
            </a:r>
            <a:r>
              <a:rPr lang="en-US" sz="2800" b="1" dirty="0" err="1" smtClean="0"/>
              <a:t>uid</a:t>
            </a:r>
            <a:r>
              <a:rPr lang="en-US" sz="2800" dirty="0" smtClean="0"/>
              <a:t>;         /* </a:t>
            </a:r>
            <a:r>
              <a:rPr lang="ru-RU" sz="2800" dirty="0" smtClean="0"/>
              <a:t>эффективный</a:t>
            </a:r>
            <a:r>
              <a:rPr lang="en-US" sz="2800" dirty="0" smtClean="0"/>
              <a:t> UID </a:t>
            </a:r>
            <a:r>
              <a:rPr lang="ru-RU" sz="2800" dirty="0" smtClean="0"/>
              <a:t>владельца</a:t>
            </a:r>
            <a:r>
              <a:rPr lang="en-US" sz="2800" dirty="0" smtClean="0"/>
              <a:t> */</a:t>
            </a:r>
          </a:p>
          <a:p>
            <a:pPr>
              <a:buNone/>
            </a:pPr>
            <a:r>
              <a:rPr lang="en-US" sz="2800" dirty="0" smtClean="0"/>
              <a:t>     </a:t>
            </a:r>
            <a:r>
              <a:rPr lang="en-US" sz="2800" dirty="0" err="1" smtClean="0"/>
              <a:t>gid_t</a:t>
            </a:r>
            <a:r>
              <a:rPr lang="en-US" sz="2800" dirty="0" smtClean="0"/>
              <a:t>    </a:t>
            </a:r>
            <a:r>
              <a:rPr lang="en-US" sz="2800" b="1" dirty="0" err="1" smtClean="0"/>
              <a:t>gid</a:t>
            </a:r>
            <a:r>
              <a:rPr lang="en-US" sz="2800" dirty="0" smtClean="0"/>
              <a:t>;         /* </a:t>
            </a:r>
            <a:r>
              <a:rPr lang="ru-RU" sz="2800" dirty="0" smtClean="0"/>
              <a:t>эффективный</a:t>
            </a:r>
            <a:r>
              <a:rPr lang="en-US" sz="2800" dirty="0" smtClean="0"/>
              <a:t> GID </a:t>
            </a:r>
            <a:r>
              <a:rPr lang="ru-RU" sz="2800" dirty="0" smtClean="0"/>
              <a:t>владельца</a:t>
            </a:r>
            <a:r>
              <a:rPr lang="en-US" sz="2800" dirty="0" smtClean="0"/>
              <a:t> */</a:t>
            </a:r>
          </a:p>
          <a:p>
            <a:pPr>
              <a:buNone/>
            </a:pPr>
            <a:r>
              <a:rPr lang="en-US" sz="2800" dirty="0" smtClean="0"/>
              <a:t>     </a:t>
            </a:r>
            <a:r>
              <a:rPr lang="en-US" sz="2800" dirty="0" err="1" smtClean="0"/>
              <a:t>uid_t</a:t>
            </a:r>
            <a:r>
              <a:rPr lang="en-US" sz="2800" dirty="0" smtClean="0"/>
              <a:t>    </a:t>
            </a:r>
            <a:r>
              <a:rPr lang="en-US" sz="2800" dirty="0" err="1" smtClean="0"/>
              <a:t>cuid</a:t>
            </a:r>
            <a:r>
              <a:rPr lang="en-US" sz="2800" dirty="0" smtClean="0"/>
              <a:t>;        /* </a:t>
            </a:r>
            <a:r>
              <a:rPr lang="ru-RU" sz="2800" dirty="0" smtClean="0"/>
              <a:t>эффективный</a:t>
            </a:r>
            <a:r>
              <a:rPr lang="en-US" sz="2800" dirty="0" smtClean="0"/>
              <a:t> UID </a:t>
            </a:r>
            <a:r>
              <a:rPr lang="ru-RU" sz="2800" dirty="0" smtClean="0"/>
              <a:t>создателя</a:t>
            </a:r>
            <a:r>
              <a:rPr lang="en-US" sz="2800" dirty="0" smtClean="0"/>
              <a:t> */</a:t>
            </a:r>
          </a:p>
          <a:p>
            <a:pPr>
              <a:buNone/>
            </a:pPr>
            <a:r>
              <a:rPr lang="en-US" sz="2800" dirty="0" smtClean="0"/>
              <a:t>     </a:t>
            </a:r>
            <a:r>
              <a:rPr lang="en-US" sz="2800" dirty="0" err="1" smtClean="0"/>
              <a:t>gid_t</a:t>
            </a:r>
            <a:r>
              <a:rPr lang="en-US" sz="2800" dirty="0" smtClean="0"/>
              <a:t>    </a:t>
            </a:r>
            <a:r>
              <a:rPr lang="en-US" sz="2800" dirty="0" err="1" smtClean="0"/>
              <a:t>cgid</a:t>
            </a:r>
            <a:r>
              <a:rPr lang="en-US" sz="2800" dirty="0" smtClean="0"/>
              <a:t>;        /* </a:t>
            </a:r>
            <a:r>
              <a:rPr lang="ru-RU" sz="2800" dirty="0" smtClean="0"/>
              <a:t>эффективный</a:t>
            </a:r>
            <a:r>
              <a:rPr lang="en-US" sz="2800" dirty="0" smtClean="0"/>
              <a:t> GID </a:t>
            </a:r>
            <a:r>
              <a:rPr lang="ru-RU" sz="2800" dirty="0" smtClean="0"/>
              <a:t>создателя</a:t>
            </a:r>
            <a:r>
              <a:rPr lang="en-US" sz="2800" dirty="0" smtClean="0"/>
              <a:t> */</a:t>
            </a:r>
          </a:p>
          <a:p>
            <a:pPr>
              <a:buNone/>
            </a:pPr>
            <a:r>
              <a:rPr lang="en-US" sz="2800" dirty="0" smtClean="0"/>
              <a:t>     unsigned short </a:t>
            </a:r>
            <a:r>
              <a:rPr lang="en-US" sz="2800" b="1" dirty="0" smtClean="0"/>
              <a:t>mode</a:t>
            </a:r>
            <a:r>
              <a:rPr lang="en-US" sz="2800" dirty="0" smtClean="0"/>
              <a:t>;        /* </a:t>
            </a:r>
            <a:r>
              <a:rPr lang="ru-RU" sz="2800" dirty="0" smtClean="0"/>
              <a:t>права</a:t>
            </a:r>
            <a:r>
              <a:rPr lang="en-US" sz="2800" dirty="0" smtClean="0"/>
              <a:t> */</a:t>
            </a:r>
            <a:endParaRPr lang="ru-RU" sz="2800" dirty="0" smtClean="0"/>
          </a:p>
          <a:p>
            <a:pPr>
              <a:buNone/>
            </a:pPr>
            <a:r>
              <a:rPr lang="en-US" sz="2800" dirty="0" smtClean="0"/>
              <a:t>unsigned short __</a:t>
            </a:r>
            <a:r>
              <a:rPr lang="en-US" sz="2800" dirty="0" err="1" smtClean="0"/>
              <a:t>seq</a:t>
            </a:r>
            <a:r>
              <a:rPr lang="en-US" sz="2800" dirty="0" smtClean="0"/>
              <a:t>; /*</a:t>
            </a:r>
            <a:r>
              <a:rPr lang="ru-RU" sz="2800" dirty="0" smtClean="0"/>
              <a:t>внутренний идентификатор</a:t>
            </a:r>
            <a:r>
              <a:rPr lang="en-US" sz="2800" dirty="0" smtClean="0"/>
              <a:t>*/</a:t>
            </a:r>
          </a:p>
          <a:p>
            <a:pPr>
              <a:buNone/>
            </a:pPr>
            <a:r>
              <a:rPr lang="en-US" sz="2800" dirty="0" smtClean="0"/>
              <a:t>           };</a:t>
            </a:r>
            <a:endParaRPr lang="ru-RU" sz="2800" dirty="0"/>
          </a:p>
        </p:txBody>
      </p:sp>
    </p:spTree>
    <p:extLst>
      <p:ext uri="{BB962C8B-B14F-4D97-AF65-F5344CB8AC3E}">
        <p14:creationId xmlns:p14="http://schemas.microsoft.com/office/powerpoint/2010/main" val="93288727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200" dirty="0" smtClean="0"/>
              <a:t>Функции для работы с очередью сообщений POSIX</a:t>
            </a:r>
            <a:endParaRPr lang="ru-RU" sz="3200" dirty="0"/>
          </a:p>
        </p:txBody>
      </p:sp>
      <p:graphicFrame>
        <p:nvGraphicFramePr>
          <p:cNvPr id="5" name="Таблица 4"/>
          <p:cNvGraphicFramePr>
            <a:graphicFrameLocks noGrp="1"/>
          </p:cNvGraphicFramePr>
          <p:nvPr/>
        </p:nvGraphicFramePr>
        <p:xfrm>
          <a:off x="428596" y="1537716"/>
          <a:ext cx="7858180" cy="4917155"/>
        </p:xfrm>
        <a:graphic>
          <a:graphicData uri="http://schemas.openxmlformats.org/drawingml/2006/table">
            <a:tbl>
              <a:tblPr/>
              <a:tblGrid>
                <a:gridCol w="2226484">
                  <a:extLst>
                    <a:ext uri="{9D8B030D-6E8A-4147-A177-3AD203B41FA5}">
                      <a16:colId xmlns:a16="http://schemas.microsoft.com/office/drawing/2014/main" val="20000"/>
                    </a:ext>
                  </a:extLst>
                </a:gridCol>
                <a:gridCol w="5631696">
                  <a:extLst>
                    <a:ext uri="{9D8B030D-6E8A-4147-A177-3AD203B41FA5}">
                      <a16:colId xmlns:a16="http://schemas.microsoft.com/office/drawing/2014/main" val="20001"/>
                    </a:ext>
                  </a:extLst>
                </a:gridCol>
              </a:tblGrid>
              <a:tr h="374263">
                <a:tc>
                  <a:txBody>
                    <a:bodyPr/>
                    <a:lstStyle/>
                    <a:p>
                      <a:pPr algn="ctr">
                        <a:lnSpc>
                          <a:spcPct val="115000"/>
                        </a:lnSpc>
                        <a:spcAft>
                          <a:spcPts val="0"/>
                        </a:spcAft>
                      </a:pPr>
                      <a:r>
                        <a:rPr lang="ru-RU" sz="1600" b="1" dirty="0">
                          <a:latin typeface="Times New Roman"/>
                          <a:ea typeface="Times New Roman"/>
                          <a:cs typeface="Times New Roman"/>
                        </a:rPr>
                        <a:t>Метод</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b="1" dirty="0">
                          <a:latin typeface="Times New Roman"/>
                          <a:ea typeface="Times New Roman"/>
                          <a:cs typeface="Times New Roman"/>
                        </a:rPr>
                        <a:t>Описание</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4263">
                <a:tc>
                  <a:txBody>
                    <a:bodyPr/>
                    <a:lstStyle/>
                    <a:p>
                      <a:pPr algn="ctr">
                        <a:lnSpc>
                          <a:spcPct val="115000"/>
                        </a:lnSpc>
                        <a:spcAft>
                          <a:spcPts val="0"/>
                        </a:spcAft>
                      </a:pPr>
                      <a:r>
                        <a:rPr lang="ru-RU" sz="1600">
                          <a:latin typeface="Times New Roman"/>
                          <a:ea typeface="Times New Roman"/>
                          <a:cs typeface="Times New Roman"/>
                        </a:rPr>
                        <a:t>mq_open</a:t>
                      </a:r>
                      <a:endParaRPr lang="ru-RU" sz="16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dirty="0">
                          <a:latin typeface="Times New Roman"/>
                          <a:ea typeface="Times New Roman"/>
                          <a:cs typeface="Times New Roman"/>
                        </a:rPr>
                        <a:t>Открытие/создание очереди сообщений.</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4263">
                <a:tc>
                  <a:txBody>
                    <a:bodyPr/>
                    <a:lstStyle/>
                    <a:p>
                      <a:pPr algn="ctr">
                        <a:lnSpc>
                          <a:spcPct val="115000"/>
                        </a:lnSpc>
                        <a:spcAft>
                          <a:spcPts val="0"/>
                        </a:spcAft>
                      </a:pPr>
                      <a:r>
                        <a:rPr lang="ru-RU" sz="1600">
                          <a:latin typeface="Times New Roman"/>
                          <a:ea typeface="Times New Roman"/>
                          <a:cs typeface="Times New Roman"/>
                        </a:rPr>
                        <a:t>mq_close</a:t>
                      </a:r>
                      <a:endParaRPr lang="ru-RU" sz="16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dirty="0">
                          <a:latin typeface="Times New Roman"/>
                          <a:ea typeface="Times New Roman"/>
                          <a:cs typeface="Times New Roman"/>
                        </a:rPr>
                        <a:t>Закрытие очереди сообщений.</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4263">
                <a:tc>
                  <a:txBody>
                    <a:bodyPr/>
                    <a:lstStyle/>
                    <a:p>
                      <a:pPr algn="ctr">
                        <a:lnSpc>
                          <a:spcPct val="115000"/>
                        </a:lnSpc>
                        <a:spcAft>
                          <a:spcPts val="0"/>
                        </a:spcAft>
                      </a:pPr>
                      <a:r>
                        <a:rPr lang="ru-RU" sz="1600">
                          <a:latin typeface="Times New Roman"/>
                          <a:ea typeface="Times New Roman"/>
                          <a:cs typeface="Times New Roman"/>
                        </a:rPr>
                        <a:t>mq_getattr</a:t>
                      </a:r>
                      <a:endParaRPr lang="ru-RU" sz="16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dirty="0">
                          <a:latin typeface="Times New Roman"/>
                          <a:ea typeface="Times New Roman"/>
                          <a:cs typeface="Times New Roman"/>
                        </a:rPr>
                        <a:t>Получение атрибутов очереди сообщений.</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4263">
                <a:tc>
                  <a:txBody>
                    <a:bodyPr/>
                    <a:lstStyle/>
                    <a:p>
                      <a:pPr algn="ctr">
                        <a:lnSpc>
                          <a:spcPct val="115000"/>
                        </a:lnSpc>
                        <a:spcAft>
                          <a:spcPts val="0"/>
                        </a:spcAft>
                      </a:pPr>
                      <a:r>
                        <a:rPr lang="ru-RU" sz="1600">
                          <a:latin typeface="Times New Roman"/>
                          <a:ea typeface="Times New Roman"/>
                          <a:cs typeface="Times New Roman"/>
                        </a:rPr>
                        <a:t>mq_setattr</a:t>
                      </a:r>
                      <a:endParaRPr lang="ru-RU" sz="16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dirty="0">
                          <a:latin typeface="Times New Roman"/>
                          <a:ea typeface="Times New Roman"/>
                          <a:cs typeface="Times New Roman"/>
                        </a:rPr>
                        <a:t>Установка атрибутов очереди сообщений.</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4263">
                <a:tc>
                  <a:txBody>
                    <a:bodyPr/>
                    <a:lstStyle/>
                    <a:p>
                      <a:pPr algn="ctr">
                        <a:lnSpc>
                          <a:spcPct val="115000"/>
                        </a:lnSpc>
                        <a:spcAft>
                          <a:spcPts val="0"/>
                        </a:spcAft>
                      </a:pPr>
                      <a:r>
                        <a:rPr lang="ru-RU" sz="1600" dirty="0" err="1">
                          <a:latin typeface="Times New Roman"/>
                          <a:ea typeface="Times New Roman"/>
                          <a:cs typeface="Times New Roman"/>
                        </a:rPr>
                        <a:t>mq_send</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dirty="0">
                          <a:latin typeface="Times New Roman"/>
                          <a:ea typeface="Times New Roman"/>
                          <a:cs typeface="Times New Roman"/>
                        </a:rPr>
                        <a:t>Отправка сообщения в очередь.</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4263">
                <a:tc>
                  <a:txBody>
                    <a:bodyPr/>
                    <a:lstStyle/>
                    <a:p>
                      <a:pPr algn="ctr">
                        <a:lnSpc>
                          <a:spcPct val="115000"/>
                        </a:lnSpc>
                        <a:spcAft>
                          <a:spcPts val="0"/>
                        </a:spcAft>
                      </a:pPr>
                      <a:r>
                        <a:rPr lang="ru-RU" sz="1600">
                          <a:latin typeface="Times New Roman"/>
                          <a:ea typeface="Times New Roman"/>
                          <a:cs typeface="Times New Roman"/>
                        </a:rPr>
                        <a:t>mq_receive</a:t>
                      </a:r>
                      <a:endParaRPr lang="ru-RU" sz="16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dirty="0">
                          <a:latin typeface="Times New Roman"/>
                          <a:ea typeface="Times New Roman"/>
                          <a:cs typeface="Times New Roman"/>
                        </a:rPr>
                        <a:t>Приём сообщения из очереди.</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4263">
                <a:tc>
                  <a:txBody>
                    <a:bodyPr/>
                    <a:lstStyle/>
                    <a:p>
                      <a:pPr algn="ctr">
                        <a:lnSpc>
                          <a:spcPct val="115000"/>
                        </a:lnSpc>
                        <a:spcAft>
                          <a:spcPts val="0"/>
                        </a:spcAft>
                      </a:pPr>
                      <a:r>
                        <a:rPr lang="ru-RU" sz="1600">
                          <a:latin typeface="Times New Roman"/>
                          <a:ea typeface="Times New Roman"/>
                          <a:cs typeface="Times New Roman"/>
                        </a:rPr>
                        <a:t>mq_timedsend</a:t>
                      </a:r>
                      <a:endParaRPr lang="ru-RU" sz="16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dirty="0">
                          <a:latin typeface="Times New Roman"/>
                          <a:ea typeface="Times New Roman"/>
                          <a:cs typeface="Times New Roman"/>
                        </a:rPr>
                        <a:t>Отправка сообщения в очередь. Блокируется в течение заданного времени.</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74263">
                <a:tc>
                  <a:txBody>
                    <a:bodyPr/>
                    <a:lstStyle/>
                    <a:p>
                      <a:pPr algn="ctr">
                        <a:lnSpc>
                          <a:spcPct val="115000"/>
                        </a:lnSpc>
                        <a:spcAft>
                          <a:spcPts val="0"/>
                        </a:spcAft>
                      </a:pPr>
                      <a:r>
                        <a:rPr lang="ru-RU" sz="1600">
                          <a:latin typeface="Times New Roman"/>
                          <a:ea typeface="Times New Roman"/>
                          <a:cs typeface="Times New Roman"/>
                        </a:rPr>
                        <a:t>mq_timedreceive</a:t>
                      </a:r>
                      <a:endParaRPr lang="ru-RU" sz="16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dirty="0">
                          <a:latin typeface="Times New Roman"/>
                          <a:ea typeface="Times New Roman"/>
                          <a:cs typeface="Times New Roman"/>
                        </a:rPr>
                        <a:t>Приём сообщения из очереди. Блокируется в течение заданного времени.</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48987">
                <a:tc>
                  <a:txBody>
                    <a:bodyPr/>
                    <a:lstStyle/>
                    <a:p>
                      <a:pPr algn="ctr">
                        <a:lnSpc>
                          <a:spcPct val="115000"/>
                        </a:lnSpc>
                        <a:spcAft>
                          <a:spcPts val="0"/>
                        </a:spcAft>
                      </a:pPr>
                      <a:r>
                        <a:rPr lang="ru-RU" sz="1600">
                          <a:latin typeface="Times New Roman"/>
                          <a:ea typeface="Times New Roman"/>
                          <a:cs typeface="Times New Roman"/>
                        </a:rPr>
                        <a:t>mq_notify</a:t>
                      </a:r>
                      <a:endParaRPr lang="ru-RU" sz="16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dirty="0">
                          <a:latin typeface="Times New Roman"/>
                          <a:ea typeface="Times New Roman"/>
                          <a:cs typeface="Times New Roman"/>
                        </a:rPr>
                        <a:t>Регистрация для получения уведомления всякий раз, когда получено сообщение в пустой очереди сообщений.</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74263">
                <a:tc>
                  <a:txBody>
                    <a:bodyPr/>
                    <a:lstStyle/>
                    <a:p>
                      <a:pPr algn="ctr">
                        <a:lnSpc>
                          <a:spcPct val="115000"/>
                        </a:lnSpc>
                        <a:spcAft>
                          <a:spcPts val="0"/>
                        </a:spcAft>
                      </a:pPr>
                      <a:r>
                        <a:rPr lang="ru-RU" sz="1600">
                          <a:latin typeface="Times New Roman"/>
                          <a:ea typeface="Times New Roman"/>
                          <a:cs typeface="Times New Roman"/>
                        </a:rPr>
                        <a:t>mq_unlink</a:t>
                      </a:r>
                      <a:endParaRPr lang="ru-RU" sz="16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dirty="0">
                          <a:latin typeface="Times New Roman"/>
                          <a:ea typeface="Times New Roman"/>
                          <a:cs typeface="Times New Roman"/>
                        </a:rPr>
                        <a:t>Удаление очереди сообщений.</a:t>
                      </a:r>
                      <a:endParaRPr lang="ru-RU" sz="16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0705318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noAutofit/>
          </a:bodyPr>
          <a:lstStyle/>
          <a:p>
            <a:pPr algn="l" hangingPunct="0"/>
            <a:r>
              <a:rPr lang="ru-RU" sz="2400" dirty="0" smtClean="0"/>
              <a:t>ПРОГРАММА СЕРВЕР - НА ЗАПРОС КЛИЕНТА ВЫДАЕТ ДАТУ И ВРЕМЯ  ЗАВЕРШАЕТ РАБОТУ ПО СИГНАЛУ </a:t>
            </a:r>
            <a:endParaRPr lang="ru-RU" sz="2400" dirty="0"/>
          </a:p>
        </p:txBody>
      </p:sp>
      <p:sp>
        <p:nvSpPr>
          <p:cNvPr id="3" name="Содержимое 2"/>
          <p:cNvSpPr>
            <a:spLocks noGrp="1"/>
          </p:cNvSpPr>
          <p:nvPr>
            <p:ph idx="1"/>
          </p:nvPr>
        </p:nvSpPr>
        <p:spPr>
          <a:xfrm>
            <a:off x="457200" y="1124744"/>
            <a:ext cx="8229600" cy="5544616"/>
          </a:xfrm>
        </p:spPr>
        <p:txBody>
          <a:bodyPr>
            <a:normAutofit fontScale="40000" lnSpcReduction="20000"/>
          </a:bodyPr>
          <a:lstStyle/>
          <a:p>
            <a:pPr hangingPunct="0">
              <a:buNone/>
            </a:pPr>
            <a:r>
              <a:rPr lang="en-US" b="1" dirty="0" err="1" smtClean="0">
                <a:latin typeface="Times New Roman" pitchFamily="18" charset="0"/>
                <a:cs typeface="Times New Roman" pitchFamily="18" charset="0"/>
              </a:rPr>
              <a:t>int</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id_server</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идентификатор очереди сервера</a:t>
            </a:r>
            <a:r>
              <a:rPr lang="ru-RU"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перехватывающая функция для сигнала SIGINT</a:t>
            </a:r>
            <a:r>
              <a:rPr lang="ru-RU"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void </a:t>
            </a:r>
            <a:r>
              <a:rPr lang="en-US" b="1" dirty="0" err="1" smtClean="0">
                <a:latin typeface="Times New Roman" pitchFamily="18" charset="0"/>
                <a:cs typeface="Times New Roman" pitchFamily="18" charset="0"/>
              </a:rPr>
              <a:t>end_server</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int</a:t>
            </a:r>
            <a:r>
              <a:rPr lang="en-US" b="1" dirty="0" smtClean="0">
                <a:latin typeface="Times New Roman" pitchFamily="18" charset="0"/>
                <a:cs typeface="Times New Roman" pitchFamily="18" charset="0"/>
              </a:rPr>
              <a:t> sig) {</a:t>
            </a:r>
            <a:endParaRPr lang="ru-RU" dirty="0" smtClean="0">
              <a:latin typeface="Times New Roman" pitchFamily="18" charset="0"/>
              <a:cs typeface="Times New Roman" pitchFamily="18" charset="0"/>
            </a:endParaRPr>
          </a:p>
          <a:p>
            <a:pPr hangingPunct="0">
              <a:buNone/>
            </a:pP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msgctl</a:t>
            </a:r>
            <a:r>
              <a:rPr lang="en-US" b="1" dirty="0" smtClean="0">
                <a:latin typeface="Times New Roman" pitchFamily="18" charset="0"/>
                <a:cs typeface="Times New Roman" pitchFamily="18" charset="0"/>
              </a:rPr>
              <a:t>(id_server,IPC_RMID,0);  /* </a:t>
            </a:r>
            <a:r>
              <a:rPr lang="ru-RU" dirty="0" smtClean="0">
                <a:latin typeface="Times New Roman" pitchFamily="18" charset="0"/>
                <a:cs typeface="Times New Roman" pitchFamily="18" charset="0"/>
              </a:rPr>
              <a:t>уничтожение очереди</a:t>
            </a:r>
            <a:r>
              <a:rPr lang="en-US"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en-US"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raise</a:t>
            </a:r>
            <a:r>
              <a:rPr lang="ru-RU" b="1" dirty="0" smtClean="0">
                <a:latin typeface="Times New Roman" pitchFamily="18" charset="0"/>
                <a:cs typeface="Times New Roman" pitchFamily="18" charset="0"/>
              </a:rPr>
              <a:t>(SIGKILL);  /* </a:t>
            </a:r>
            <a:r>
              <a:rPr lang="ru-RU" dirty="0" smtClean="0">
                <a:latin typeface="Times New Roman" pitchFamily="18" charset="0"/>
                <a:cs typeface="Times New Roman" pitchFamily="18" charset="0"/>
              </a:rPr>
              <a:t>уничтожение процесса</a:t>
            </a:r>
            <a:r>
              <a:rPr lang="ru-RU" b="1" dirty="0" smtClean="0">
                <a:latin typeface="Times New Roman" pitchFamily="18" charset="0"/>
                <a:cs typeface="Times New Roman" pitchFamily="18" charset="0"/>
              </a:rPr>
              <a:t> */   } </a:t>
            </a:r>
            <a:endParaRPr lang="ru-RU" dirty="0" smtClean="0">
              <a:latin typeface="Times New Roman" pitchFamily="18" charset="0"/>
              <a:cs typeface="Times New Roman" pitchFamily="18" charset="0"/>
            </a:endParaRPr>
          </a:p>
          <a:p>
            <a:pPr hangingPunct="0">
              <a:buNone/>
            </a:pPr>
            <a:r>
              <a:rPr lang="ru-RU" b="1" dirty="0" err="1" smtClean="0">
                <a:latin typeface="Times New Roman" pitchFamily="18" charset="0"/>
                <a:cs typeface="Times New Roman" pitchFamily="18" charset="0"/>
              </a:rPr>
              <a:t>main</a:t>
            </a:r>
            <a:r>
              <a:rPr lang="ru-RU" b="1" dirty="0" smtClean="0">
                <a:latin typeface="Times New Roman" pitchFamily="18" charset="0"/>
                <a:cs typeface="Times New Roman" pitchFamily="18" charset="0"/>
              </a:rPr>
              <a:t>()</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struct</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msg_client</a:t>
            </a:r>
            <a:r>
              <a:rPr lang="ru-RU" b="1" dirty="0" smtClean="0">
                <a:latin typeface="Times New Roman" pitchFamily="18" charset="0"/>
                <a:cs typeface="Times New Roman" pitchFamily="18" charset="0"/>
              </a:rPr>
              <a:t> {   /* </a:t>
            </a:r>
            <a:r>
              <a:rPr lang="ru-RU" dirty="0" smtClean="0">
                <a:latin typeface="Times New Roman" pitchFamily="18" charset="0"/>
                <a:cs typeface="Times New Roman" pitchFamily="18" charset="0"/>
              </a:rPr>
              <a:t>сообщение клиента</a:t>
            </a:r>
            <a:r>
              <a:rPr lang="ru-RU"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long</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id_client</a:t>
            </a:r>
            <a:r>
              <a:rPr lang="ru-RU" b="1"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 идентификатор процесса клиента</a:t>
            </a:r>
            <a:r>
              <a:rPr lang="ru-RU"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int</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port_client</a:t>
            </a:r>
            <a:r>
              <a:rPr lang="en-US" b="1" dirty="0" smtClean="0">
                <a:latin typeface="Times New Roman" pitchFamily="18" charset="0"/>
                <a:cs typeface="Times New Roman" pitchFamily="18" charset="0"/>
              </a:rPr>
              <a:t>;   /* </a:t>
            </a:r>
            <a:r>
              <a:rPr lang="ru-RU" dirty="0" smtClean="0">
                <a:latin typeface="Times New Roman" pitchFamily="18" charset="0"/>
                <a:cs typeface="Times New Roman" pitchFamily="18" charset="0"/>
              </a:rPr>
              <a:t>идентификатор очереди клиента</a:t>
            </a:r>
            <a:r>
              <a:rPr lang="en-US"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en-US" b="1" dirty="0" smtClean="0">
                <a:latin typeface="Times New Roman" pitchFamily="18" charset="0"/>
                <a:cs typeface="Times New Roman" pitchFamily="18" charset="0"/>
              </a:rPr>
              <a:t>      </a:t>
            </a:r>
            <a:r>
              <a:rPr lang="ru-RU" b="1" dirty="0" smtClean="0">
                <a:latin typeface="Times New Roman" pitchFamily="18" charset="0"/>
                <a:cs typeface="Times New Roman" pitchFamily="18" charset="0"/>
              </a:rPr>
              <a:t>}</a:t>
            </a:r>
            <a:r>
              <a:rPr lang="ru-RU" b="1" dirty="0" err="1" smtClean="0">
                <a:latin typeface="Times New Roman" pitchFamily="18" charset="0"/>
                <a:cs typeface="Times New Roman" pitchFamily="18" charset="0"/>
              </a:rPr>
              <a:t>msg_cl</a:t>
            </a:r>
            <a:r>
              <a:rPr lang="ru-RU" b="1" dirty="0" smtClean="0">
                <a:latin typeface="Times New Roman" pitchFamily="18" charset="0"/>
                <a:cs typeface="Times New Roman" pitchFamily="18" charset="0"/>
              </a:rPr>
              <a:t>;</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struct</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msg_time</a:t>
            </a:r>
            <a:r>
              <a:rPr lang="ru-RU" b="1" dirty="0" smtClean="0">
                <a:latin typeface="Times New Roman" pitchFamily="18" charset="0"/>
                <a:cs typeface="Times New Roman" pitchFamily="18" charset="0"/>
              </a:rPr>
              <a:t> {   /* </a:t>
            </a:r>
            <a:r>
              <a:rPr lang="ru-RU" dirty="0" smtClean="0">
                <a:latin typeface="Times New Roman" pitchFamily="18" charset="0"/>
                <a:cs typeface="Times New Roman" pitchFamily="18" charset="0"/>
              </a:rPr>
              <a:t>сообщение клиенту</a:t>
            </a:r>
            <a:r>
              <a:rPr lang="ru-RU"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long</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pr_server</a:t>
            </a:r>
            <a:r>
              <a:rPr lang="ru-RU" b="1"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 идентификатор процесса сервера</a:t>
            </a:r>
            <a:r>
              <a:rPr lang="ru-RU" b="1" dirty="0" smtClean="0">
                <a:latin typeface="Times New Roman" pitchFamily="18" charset="0"/>
                <a:cs typeface="Times New Roman" pitchFamily="18" charset="0"/>
              </a:rPr>
              <a:t> */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time_t</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vtime</a:t>
            </a:r>
            <a:r>
              <a:rPr lang="ru-RU" b="1" dirty="0" smtClean="0">
                <a:latin typeface="Times New Roman" pitchFamily="18" charset="0"/>
                <a:cs typeface="Times New Roman" pitchFamily="18" charset="0"/>
              </a:rPr>
              <a:t>;  /* </a:t>
            </a:r>
            <a:r>
              <a:rPr lang="ru-RU" dirty="0" smtClean="0">
                <a:latin typeface="Times New Roman" pitchFamily="18" charset="0"/>
                <a:cs typeface="Times New Roman" pitchFamily="18" charset="0"/>
              </a:rPr>
              <a:t>дата и время</a:t>
            </a:r>
            <a:r>
              <a:rPr lang="ru-RU"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 </a:t>
            </a:r>
            <a:r>
              <a:rPr lang="ru-RU" b="1" dirty="0" err="1" smtClean="0">
                <a:latin typeface="Times New Roman" pitchFamily="18" charset="0"/>
                <a:cs typeface="Times New Roman" pitchFamily="18" charset="0"/>
              </a:rPr>
              <a:t>msg_t</a:t>
            </a:r>
            <a:r>
              <a:rPr lang="ru-RU" b="1" dirty="0" smtClean="0">
                <a:latin typeface="Times New Roman" pitchFamily="18" charset="0"/>
                <a:cs typeface="Times New Roman" pitchFamily="18" charset="0"/>
              </a:rPr>
              <a:t> ;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id_server=msgget</a:t>
            </a:r>
            <a:r>
              <a:rPr lang="ru-RU" b="1" dirty="0" smtClean="0">
                <a:latin typeface="Times New Roman" pitchFamily="18" charset="0"/>
                <a:cs typeface="Times New Roman" pitchFamily="18" charset="0"/>
              </a:rPr>
              <a:t>(121,0622 |  IPC_CREAT); /* </a:t>
            </a:r>
            <a:r>
              <a:rPr lang="ru-RU" dirty="0" smtClean="0">
                <a:latin typeface="Times New Roman" pitchFamily="18" charset="0"/>
                <a:cs typeface="Times New Roman" pitchFamily="18" charset="0"/>
              </a:rPr>
              <a:t>создание очереди </a:t>
            </a:r>
            <a:r>
              <a:rPr lang="ru-RU" b="1" dirty="0" smtClean="0">
                <a:latin typeface="Times New Roman" pitchFamily="18" charset="0"/>
                <a:cs typeface="Times New Roman" pitchFamily="18" charset="0"/>
              </a:rPr>
              <a:t>*/</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signal(</a:t>
            </a:r>
            <a:r>
              <a:rPr lang="en-US" b="1" dirty="0" err="1" smtClean="0">
                <a:latin typeface="Times New Roman" pitchFamily="18" charset="0"/>
                <a:cs typeface="Times New Roman" pitchFamily="18" charset="0"/>
              </a:rPr>
              <a:t>SIGINT,end_server</a:t>
            </a:r>
            <a:r>
              <a:rPr lang="en-US" b="1" dirty="0" smtClean="0">
                <a:latin typeface="Times New Roman" pitchFamily="18" charset="0"/>
                <a:cs typeface="Times New Roman" pitchFamily="18" charset="0"/>
              </a:rPr>
              <a:t>);  /* </a:t>
            </a:r>
            <a:r>
              <a:rPr lang="ru-RU" dirty="0" smtClean="0">
                <a:latin typeface="Times New Roman" pitchFamily="18" charset="0"/>
                <a:cs typeface="Times New Roman" pitchFamily="18" charset="0"/>
              </a:rPr>
              <a:t>перехват сигнала</a:t>
            </a:r>
            <a:r>
              <a:rPr lang="en-US" dirty="0" smtClean="0">
                <a:latin typeface="Times New Roman" pitchFamily="18" charset="0"/>
                <a:cs typeface="Times New Roman" pitchFamily="18" charset="0"/>
              </a:rPr>
              <a:t> SIGINT</a:t>
            </a:r>
            <a:r>
              <a:rPr lang="en-US" b="1" dirty="0" smtClean="0">
                <a:latin typeface="Times New Roman" pitchFamily="18" charset="0"/>
                <a:cs typeface="Times New Roman" pitchFamily="18" charset="0"/>
              </a:rPr>
              <a:t>*/</a:t>
            </a:r>
            <a:endParaRPr lang="ru-RU" dirty="0" smtClean="0">
              <a:latin typeface="Times New Roman" pitchFamily="18" charset="0"/>
              <a:cs typeface="Times New Roman" pitchFamily="18" charset="0"/>
            </a:endParaRPr>
          </a:p>
          <a:p>
            <a:pPr hangingPunct="0">
              <a:buNone/>
            </a:pPr>
            <a:r>
              <a:rPr lang="en-US"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for</a:t>
            </a:r>
            <a:r>
              <a:rPr lang="ru-RU" b="1" dirty="0" smtClean="0">
                <a:latin typeface="Times New Roman" pitchFamily="18" charset="0"/>
                <a:cs typeface="Times New Roman" pitchFamily="18" charset="0"/>
              </a:rPr>
              <a:t> (;;) {  /* </a:t>
            </a:r>
            <a:r>
              <a:rPr lang="ru-RU" dirty="0" smtClean="0">
                <a:latin typeface="Times New Roman" pitchFamily="18" charset="0"/>
                <a:cs typeface="Times New Roman" pitchFamily="18" charset="0"/>
              </a:rPr>
              <a:t>цикл работы сервера, выход по сигналу SIGINT</a:t>
            </a:r>
            <a:r>
              <a:rPr lang="ru-RU"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msgrcv</a:t>
            </a:r>
            <a:r>
              <a:rPr lang="ru-RU" b="1" dirty="0" smtClean="0">
                <a:latin typeface="Times New Roman" pitchFamily="18" charset="0"/>
                <a:cs typeface="Times New Roman" pitchFamily="18" charset="0"/>
              </a:rPr>
              <a:t>(</a:t>
            </a:r>
            <a:r>
              <a:rPr lang="ru-RU" b="1" dirty="0" err="1" smtClean="0">
                <a:latin typeface="Times New Roman" pitchFamily="18" charset="0"/>
                <a:cs typeface="Times New Roman" pitchFamily="18" charset="0"/>
              </a:rPr>
              <a:t>id_server</a:t>
            </a:r>
            <a:r>
              <a:rPr lang="ru-RU" b="1" dirty="0" smtClean="0">
                <a:latin typeface="Times New Roman" pitchFamily="18" charset="0"/>
                <a:cs typeface="Times New Roman" pitchFamily="18" charset="0"/>
              </a:rPr>
              <a:t>, &amp;</a:t>
            </a:r>
            <a:r>
              <a:rPr lang="ru-RU" b="1" dirty="0" err="1" smtClean="0">
                <a:latin typeface="Times New Roman" pitchFamily="18" charset="0"/>
                <a:cs typeface="Times New Roman" pitchFamily="18" charset="0"/>
              </a:rPr>
              <a:t>msg_cl,sizeof</a:t>
            </a:r>
            <a:r>
              <a:rPr lang="ru-RU" b="1" dirty="0" smtClean="0">
                <a:latin typeface="Times New Roman" pitchFamily="18" charset="0"/>
                <a:cs typeface="Times New Roman" pitchFamily="18" charset="0"/>
              </a:rPr>
              <a:t>(</a:t>
            </a:r>
            <a:r>
              <a:rPr lang="ru-RU" b="1" dirty="0" err="1" smtClean="0">
                <a:latin typeface="Times New Roman" pitchFamily="18" charset="0"/>
                <a:cs typeface="Times New Roman" pitchFamily="18" charset="0"/>
              </a:rPr>
              <a:t>int</a:t>
            </a:r>
            <a:r>
              <a:rPr lang="ru-RU" b="1" dirty="0" smtClean="0">
                <a:latin typeface="Times New Roman" pitchFamily="18" charset="0"/>
                <a:cs typeface="Times New Roman" pitchFamily="18" charset="0"/>
              </a:rPr>
              <a:t>),0,0);  /* </a:t>
            </a:r>
            <a:r>
              <a:rPr lang="ru-RU" dirty="0" smtClean="0">
                <a:latin typeface="Times New Roman" pitchFamily="18" charset="0"/>
                <a:cs typeface="Times New Roman" pitchFamily="18" charset="0"/>
              </a:rPr>
              <a:t>прием сообщения от клиента</a:t>
            </a:r>
            <a:r>
              <a:rPr lang="ru-RU" b="1" dirty="0" smtClean="0">
                <a:latin typeface="Times New Roman" pitchFamily="18" charset="0"/>
                <a:cs typeface="Times New Roman" pitchFamily="18" charset="0"/>
              </a:rPr>
              <a:t> */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вывод информации</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o </a:t>
            </a:r>
            <a:r>
              <a:rPr lang="ru-RU" dirty="0" smtClean="0">
                <a:latin typeface="Times New Roman" pitchFamily="18" charset="0"/>
                <a:cs typeface="Times New Roman" pitchFamily="18" charset="0"/>
              </a:rPr>
              <a:t>клиенте</a:t>
            </a:r>
            <a:r>
              <a:rPr lang="en-US"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printf</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idn_client</a:t>
            </a:r>
            <a:r>
              <a:rPr lang="en-US" b="1" dirty="0" smtClean="0">
                <a:latin typeface="Times New Roman" pitchFamily="18" charset="0"/>
                <a:cs typeface="Times New Roman" pitchFamily="18" charset="0"/>
              </a:rPr>
              <a:t>= %d </a:t>
            </a:r>
            <a:r>
              <a:rPr lang="en-US" b="1" dirty="0" err="1" smtClean="0">
                <a:latin typeface="Times New Roman" pitchFamily="18" charset="0"/>
                <a:cs typeface="Times New Roman" pitchFamily="18" charset="0"/>
              </a:rPr>
              <a:t>id_port_client</a:t>
            </a:r>
            <a:r>
              <a:rPr lang="en-US" b="1" dirty="0" smtClean="0">
                <a:latin typeface="Times New Roman" pitchFamily="18" charset="0"/>
                <a:cs typeface="Times New Roman" pitchFamily="18" charset="0"/>
              </a:rPr>
              <a:t>= %d\n", </a:t>
            </a:r>
            <a:r>
              <a:rPr lang="en-US" b="1" dirty="0" err="1" smtClean="0">
                <a:latin typeface="Times New Roman" pitchFamily="18" charset="0"/>
                <a:cs typeface="Times New Roman" pitchFamily="18" charset="0"/>
              </a:rPr>
              <a:t>msg_cl.id_client,msg_cl.port_client</a:t>
            </a:r>
            <a:r>
              <a:rPr lang="en-US" b="1" dirty="0" smtClean="0">
                <a:latin typeface="Times New Roman" pitchFamily="18" charset="0"/>
                <a:cs typeface="Times New Roman" pitchFamily="18" charset="0"/>
              </a:rPr>
              <a:t>); </a:t>
            </a:r>
            <a:endParaRPr lang="ru-RU" b="1"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 формирование сообщения клиенту</a:t>
            </a:r>
            <a:r>
              <a:rPr lang="ru-RU"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msg_t.pr_server=getpid</a:t>
            </a:r>
            <a:r>
              <a:rPr lang="ru-RU" b="1" dirty="0" smtClean="0">
                <a:latin typeface="Times New Roman" pitchFamily="18" charset="0"/>
                <a:cs typeface="Times New Roman" pitchFamily="18" charset="0"/>
              </a:rPr>
              <a:t>();     /* </a:t>
            </a:r>
            <a:r>
              <a:rPr lang="ru-RU" dirty="0" smtClean="0">
                <a:latin typeface="Times New Roman" pitchFamily="18" charset="0"/>
                <a:cs typeface="Times New Roman" pitchFamily="18" charset="0"/>
              </a:rPr>
              <a:t>идентификатор сервера</a:t>
            </a:r>
            <a:r>
              <a:rPr lang="ru-RU"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msg_t.vtime=time</a:t>
            </a:r>
            <a:r>
              <a:rPr lang="ru-RU" b="1" dirty="0" smtClean="0">
                <a:latin typeface="Times New Roman" pitchFamily="18" charset="0"/>
                <a:cs typeface="Times New Roman" pitchFamily="18" charset="0"/>
              </a:rPr>
              <a:t>(0);             /* </a:t>
            </a:r>
            <a:r>
              <a:rPr lang="ru-RU" dirty="0" smtClean="0">
                <a:latin typeface="Times New Roman" pitchFamily="18" charset="0"/>
                <a:cs typeface="Times New Roman" pitchFamily="18" charset="0"/>
              </a:rPr>
              <a:t>дата и время</a:t>
            </a:r>
            <a:r>
              <a:rPr lang="ru-RU"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msgsnd</a:t>
            </a:r>
            <a:r>
              <a:rPr lang="ru-RU" b="1" dirty="0" smtClean="0">
                <a:latin typeface="Times New Roman" pitchFamily="18" charset="0"/>
                <a:cs typeface="Times New Roman" pitchFamily="18" charset="0"/>
              </a:rPr>
              <a:t>(</a:t>
            </a:r>
            <a:r>
              <a:rPr lang="ru-RU" b="1" dirty="0" err="1" smtClean="0">
                <a:latin typeface="Times New Roman" pitchFamily="18" charset="0"/>
                <a:cs typeface="Times New Roman" pitchFamily="18" charset="0"/>
              </a:rPr>
              <a:t>msg_cl.port_client,&amp;msg_t,sizeof</a:t>
            </a:r>
            <a:r>
              <a:rPr lang="ru-RU" b="1" dirty="0" smtClean="0">
                <a:latin typeface="Times New Roman" pitchFamily="18" charset="0"/>
                <a:cs typeface="Times New Roman" pitchFamily="18" charset="0"/>
              </a:rPr>
              <a:t>(</a:t>
            </a:r>
            <a:r>
              <a:rPr lang="ru-RU" b="1" dirty="0" err="1" smtClean="0">
                <a:latin typeface="Times New Roman" pitchFamily="18" charset="0"/>
                <a:cs typeface="Times New Roman" pitchFamily="18" charset="0"/>
              </a:rPr>
              <a:t>time_t</a:t>
            </a:r>
            <a:r>
              <a:rPr lang="ru-RU" b="1" dirty="0" smtClean="0">
                <a:latin typeface="Times New Roman" pitchFamily="18" charset="0"/>
                <a:cs typeface="Times New Roman" pitchFamily="18" charset="0"/>
              </a:rPr>
              <a:t>),0); /* </a:t>
            </a:r>
            <a:r>
              <a:rPr lang="ru-RU" dirty="0" smtClean="0">
                <a:latin typeface="Times New Roman" pitchFamily="18" charset="0"/>
                <a:cs typeface="Times New Roman" pitchFamily="18" charset="0"/>
              </a:rPr>
              <a:t>посылка сообщения</a:t>
            </a:r>
            <a:r>
              <a:rPr lang="ru-RU" b="1"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клиенту </a:t>
            </a:r>
            <a:r>
              <a:rPr lang="ru-RU" b="1" dirty="0" smtClean="0">
                <a:latin typeface="Times New Roman" pitchFamily="18" charset="0"/>
                <a:cs typeface="Times New Roman" pitchFamily="18" charset="0"/>
              </a:rPr>
              <a:t>*/</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hangingPunct="0">
              <a:buNone/>
            </a:pPr>
            <a:r>
              <a:rPr lang="ru-RU" b="1" dirty="0" smtClean="0">
                <a:latin typeface="Times New Roman" pitchFamily="18" charset="0"/>
                <a:cs typeface="Times New Roman" pitchFamily="18" charset="0"/>
              </a:rPr>
              <a:t>  }</a:t>
            </a:r>
            <a:r>
              <a:rPr lang="ru-RU" b="1" dirty="0" smtClean="0"/>
              <a:t> </a:t>
            </a:r>
            <a:endParaRPr lang="ru-RU" dirty="0" smtClean="0"/>
          </a:p>
          <a:p>
            <a:pPr>
              <a:buNone/>
            </a:pPr>
            <a:endParaRPr lang="ru-RU" dirty="0"/>
          </a:p>
        </p:txBody>
      </p:sp>
    </p:spTree>
    <p:extLst>
      <p:ext uri="{BB962C8B-B14F-4D97-AF65-F5344CB8AC3E}">
        <p14:creationId xmlns:p14="http://schemas.microsoft.com/office/powerpoint/2010/main" val="17751796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74638"/>
            <a:ext cx="8401080" cy="1143000"/>
          </a:xfrm>
        </p:spPr>
        <p:txBody>
          <a:bodyPr>
            <a:noAutofit/>
          </a:bodyPr>
          <a:lstStyle/>
          <a:p>
            <a:r>
              <a:rPr lang="ru-RU" sz="2800" dirty="0" smtClean="0"/>
              <a:t>Мониторинг средствами команды </a:t>
            </a:r>
            <a:r>
              <a:rPr lang="en-US" sz="2800" dirty="0" smtClean="0"/>
              <a:t>top</a:t>
            </a:r>
            <a:r>
              <a:rPr lang="ru-RU" sz="2800" dirty="0" smtClean="0"/>
              <a:t> или приложения </a:t>
            </a:r>
            <a:r>
              <a:rPr lang="en-GB" sz="2800" dirty="0" err="1" smtClean="0"/>
              <a:t>Htop</a:t>
            </a:r>
            <a:r>
              <a:rPr lang="en-US" sz="2800" dirty="0" smtClean="0"/>
              <a:t> (</a:t>
            </a:r>
            <a:r>
              <a:rPr lang="ru-RU" sz="2800" dirty="0" smtClean="0"/>
              <a:t>динамический снимок процессов)</a:t>
            </a:r>
            <a:endParaRPr lang="ru-RU" sz="2800" dirty="0"/>
          </a:p>
        </p:txBody>
      </p:sp>
      <p:pic>
        <p:nvPicPr>
          <p:cNvPr id="1026" name="Picture 2" descr="http://upload.wikimedia.org/wikipedia/commons/9/9f/Top_program.jpg"/>
          <p:cNvPicPr>
            <a:picLocks noChangeAspect="1" noChangeArrowheads="1"/>
          </p:cNvPicPr>
          <p:nvPr/>
        </p:nvPicPr>
        <p:blipFill>
          <a:blip r:embed="rId2" cstate="print"/>
          <a:srcRect/>
          <a:stretch>
            <a:fillRect/>
          </a:stretch>
        </p:blipFill>
        <p:spPr bwMode="auto">
          <a:xfrm>
            <a:off x="395536" y="1628800"/>
            <a:ext cx="5256584" cy="3672408"/>
          </a:xfrm>
          <a:prstGeom prst="rect">
            <a:avLst/>
          </a:prstGeom>
          <a:noFill/>
        </p:spPr>
      </p:pic>
      <p:sp>
        <p:nvSpPr>
          <p:cNvPr id="5" name="Прямоугольник 4"/>
          <p:cNvSpPr/>
          <p:nvPr/>
        </p:nvSpPr>
        <p:spPr>
          <a:xfrm>
            <a:off x="5831632" y="1484784"/>
            <a:ext cx="3312368" cy="3785652"/>
          </a:xfrm>
          <a:prstGeom prst="rect">
            <a:avLst/>
          </a:prstGeom>
        </p:spPr>
        <p:txBody>
          <a:bodyPr wrap="square">
            <a:spAutoFit/>
          </a:bodyPr>
          <a:lstStyle/>
          <a:p>
            <a:r>
              <a:rPr lang="ru-RU" sz="1200" b="1" dirty="0" smtClean="0"/>
              <a:t>PID</a:t>
            </a:r>
            <a:r>
              <a:rPr lang="ru-RU" sz="1200" dirty="0" smtClean="0"/>
              <a:t> — идентификатор процесса</a:t>
            </a:r>
          </a:p>
          <a:p>
            <a:r>
              <a:rPr lang="ru-RU" sz="1200" b="1" dirty="0" smtClean="0"/>
              <a:t>USERNAME</a:t>
            </a:r>
            <a:r>
              <a:rPr lang="ru-RU" sz="1200" dirty="0" smtClean="0"/>
              <a:t> — пользователь, от которого запущен процесс</a:t>
            </a:r>
          </a:p>
          <a:p>
            <a:r>
              <a:rPr lang="ru-RU" sz="1200" b="1" dirty="0" smtClean="0"/>
              <a:t>PRI</a:t>
            </a:r>
            <a:r>
              <a:rPr lang="ru-RU" sz="1200" dirty="0" smtClean="0"/>
              <a:t> — текущий приоритет процесса</a:t>
            </a:r>
          </a:p>
          <a:p>
            <a:r>
              <a:rPr lang="ru-RU" sz="1200" b="1" dirty="0" smtClean="0"/>
              <a:t>NICE </a:t>
            </a:r>
            <a:r>
              <a:rPr lang="ru-RU" sz="1200" dirty="0" smtClean="0"/>
              <a:t>— приоритет, выставленный командой </a:t>
            </a:r>
            <a:r>
              <a:rPr lang="ru-RU" sz="1200" dirty="0" err="1" smtClean="0"/>
              <a:t>nice</a:t>
            </a:r>
            <a:r>
              <a:rPr lang="ru-RU" sz="1200" dirty="0" smtClean="0"/>
              <a:t>. От −20 (наивысший) до 19.</a:t>
            </a:r>
          </a:p>
          <a:p>
            <a:r>
              <a:rPr lang="en-US" sz="1200" b="1" dirty="0" smtClean="0"/>
              <a:t>VIRT</a:t>
            </a:r>
            <a:r>
              <a:rPr lang="ru-RU" sz="1200" b="1" dirty="0" smtClean="0"/>
              <a:t> </a:t>
            </a:r>
            <a:r>
              <a:rPr lang="ru-RU" sz="1200" dirty="0" smtClean="0"/>
              <a:t>— виртуальный размер процесса (данные, стек и т. д.) в килобайтах </a:t>
            </a:r>
            <a:r>
              <a:rPr lang="ru-RU" sz="1200" smtClean="0"/>
              <a:t>или мегабайтах</a:t>
            </a:r>
            <a:endParaRPr lang="ru-RU" sz="1200" dirty="0" smtClean="0"/>
          </a:p>
          <a:p>
            <a:r>
              <a:rPr lang="ru-RU" sz="1200" b="1" dirty="0" smtClean="0"/>
              <a:t>RES</a:t>
            </a:r>
            <a:r>
              <a:rPr lang="ru-RU" sz="1200" dirty="0" smtClean="0"/>
              <a:t> — размер оперативной памяти</a:t>
            </a:r>
          </a:p>
          <a:p>
            <a:r>
              <a:rPr lang="en-US" sz="1200" b="1" dirty="0" smtClean="0"/>
              <a:t>SHR</a:t>
            </a:r>
            <a:r>
              <a:rPr lang="en-US" sz="1200" dirty="0" smtClean="0"/>
              <a:t> </a:t>
            </a:r>
            <a:r>
              <a:rPr lang="ru-RU" sz="1200" dirty="0" smtClean="0"/>
              <a:t>—</a:t>
            </a:r>
            <a:r>
              <a:rPr lang="en-US" sz="1200" dirty="0" smtClean="0"/>
              <a:t> </a:t>
            </a:r>
            <a:r>
              <a:rPr lang="ru-RU" sz="1200" dirty="0" smtClean="0"/>
              <a:t>размер разделяемой памяти</a:t>
            </a:r>
          </a:p>
          <a:p>
            <a:r>
              <a:rPr lang="ru-RU" sz="1200" b="1" dirty="0" smtClean="0"/>
              <a:t>STATE </a:t>
            </a:r>
            <a:r>
              <a:rPr lang="ru-RU" sz="1200" dirty="0" smtClean="0"/>
              <a:t>— текущее состояние («START», «RUN», «SLEEP», «STOP», «ZOMB», «WAIT» или «LOCK»)</a:t>
            </a:r>
          </a:p>
          <a:p>
            <a:r>
              <a:rPr lang="ru-RU" sz="1200" b="1" dirty="0" smtClean="0"/>
              <a:t>%CPU</a:t>
            </a:r>
            <a:r>
              <a:rPr lang="ru-RU" sz="1200" dirty="0" smtClean="0"/>
              <a:t> - процент использования центрального процессора</a:t>
            </a:r>
          </a:p>
          <a:p>
            <a:r>
              <a:rPr lang="ru-RU" sz="1200" dirty="0" smtClean="0"/>
              <a:t> </a:t>
            </a:r>
            <a:r>
              <a:rPr lang="ru-RU" sz="1200" b="1" dirty="0" smtClean="0"/>
              <a:t>%MEM</a:t>
            </a:r>
            <a:r>
              <a:rPr lang="ru-RU" sz="1200" dirty="0" smtClean="0"/>
              <a:t> - процент использования оперативной памяти</a:t>
            </a:r>
          </a:p>
          <a:p>
            <a:r>
              <a:rPr lang="ru-RU" sz="1200" b="1" dirty="0" smtClean="0"/>
              <a:t>TIME</a:t>
            </a:r>
            <a:r>
              <a:rPr lang="ru-RU" sz="1200" dirty="0" smtClean="0"/>
              <a:t> — время использования процессора в секундах</a:t>
            </a:r>
          </a:p>
          <a:p>
            <a:r>
              <a:rPr lang="ru-RU" sz="1200" b="1" dirty="0" smtClean="0"/>
              <a:t>COMMAND</a:t>
            </a:r>
            <a:r>
              <a:rPr lang="ru-RU" sz="1200" dirty="0" smtClean="0"/>
              <a:t> — название команды, под которой работает процесс.</a:t>
            </a:r>
            <a:endParaRPr lang="ru-RU" sz="12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2400" dirty="0" smtClean="0"/>
              <a:t>ПРОГРАММА КЛИЕНТ  ЗАПРАШИВАЕТ У СЕРВЕРА ДАТУ И ВРЕМЯ, ЕСЛИ ЕСТЬ ВХОДНОЙ ПАРАМЕТР, ТО ПЕРЕДАЕТ СИГНАЛ ЗАВЕРШЕНИЯ РАБОТЫ СЕРВЕРА </a:t>
            </a:r>
            <a:endParaRPr lang="ru-RU" sz="2400" dirty="0"/>
          </a:p>
        </p:txBody>
      </p:sp>
      <p:sp>
        <p:nvSpPr>
          <p:cNvPr id="3" name="Содержимое 2"/>
          <p:cNvSpPr>
            <a:spLocks noGrp="1"/>
          </p:cNvSpPr>
          <p:nvPr>
            <p:ph idx="1"/>
          </p:nvPr>
        </p:nvSpPr>
        <p:spPr>
          <a:xfrm>
            <a:off x="457200" y="1412776"/>
            <a:ext cx="8229600" cy="5184576"/>
          </a:xfrm>
        </p:spPr>
        <p:txBody>
          <a:bodyPr>
            <a:normAutofit fontScale="40000" lnSpcReduction="20000"/>
          </a:bodyPr>
          <a:lstStyle/>
          <a:p>
            <a:pPr hangingPunct="0">
              <a:buNone/>
            </a:pPr>
            <a:r>
              <a:rPr lang="en-US" b="1" dirty="0" smtClean="0"/>
              <a:t>main(</a:t>
            </a:r>
            <a:r>
              <a:rPr lang="en-US" b="1" dirty="0" err="1" smtClean="0"/>
              <a:t>int</a:t>
            </a:r>
            <a:r>
              <a:rPr lang="en-US" b="1" dirty="0" smtClean="0"/>
              <a:t> </a:t>
            </a:r>
            <a:r>
              <a:rPr lang="en-US" b="1" dirty="0" err="1" smtClean="0"/>
              <a:t>argc</a:t>
            </a:r>
            <a:r>
              <a:rPr lang="en-US" b="1" dirty="0" smtClean="0"/>
              <a:t>, char** </a:t>
            </a:r>
            <a:r>
              <a:rPr lang="en-US" b="1" dirty="0" err="1" smtClean="0"/>
              <a:t>argv</a:t>
            </a:r>
            <a:r>
              <a:rPr lang="en-US" b="1" dirty="0" smtClean="0"/>
              <a:t>)</a:t>
            </a:r>
            <a:endParaRPr lang="ru-RU" dirty="0" smtClean="0"/>
          </a:p>
          <a:p>
            <a:pPr hangingPunct="0">
              <a:buNone/>
            </a:pPr>
            <a:r>
              <a:rPr lang="en-US" b="1" dirty="0" smtClean="0"/>
              <a:t> </a:t>
            </a:r>
            <a:r>
              <a:rPr lang="ru-RU" b="1" dirty="0" smtClean="0"/>
              <a:t>{</a:t>
            </a:r>
            <a:endParaRPr lang="ru-RU" dirty="0" smtClean="0"/>
          </a:p>
          <a:p>
            <a:pPr hangingPunct="0">
              <a:buNone/>
            </a:pPr>
            <a:r>
              <a:rPr lang="ru-RU" b="1" dirty="0" smtClean="0"/>
              <a:t>      </a:t>
            </a:r>
            <a:r>
              <a:rPr lang="ru-RU" b="1" dirty="0" err="1" smtClean="0"/>
              <a:t>int</a:t>
            </a:r>
            <a:r>
              <a:rPr lang="ru-RU" b="1" dirty="0" smtClean="0"/>
              <a:t> </a:t>
            </a:r>
            <a:r>
              <a:rPr lang="ru-RU" b="1" dirty="0" err="1" smtClean="0"/>
              <a:t>id_port_server</a:t>
            </a:r>
            <a:r>
              <a:rPr lang="ru-RU" b="1" dirty="0" smtClean="0"/>
              <a:t>;  /*</a:t>
            </a:r>
            <a:r>
              <a:rPr lang="ru-RU" dirty="0" smtClean="0"/>
              <a:t> идентификатор очереди сервера</a:t>
            </a:r>
            <a:r>
              <a:rPr lang="ru-RU" b="1" dirty="0" smtClean="0"/>
              <a:t> */</a:t>
            </a:r>
            <a:endParaRPr lang="ru-RU" dirty="0" smtClean="0"/>
          </a:p>
          <a:p>
            <a:pPr hangingPunct="0">
              <a:buNone/>
            </a:pPr>
            <a:r>
              <a:rPr lang="ru-RU" b="1" dirty="0" smtClean="0"/>
              <a:t>      </a:t>
            </a:r>
            <a:r>
              <a:rPr lang="ru-RU" b="1" dirty="0" err="1" smtClean="0"/>
              <a:t>int</a:t>
            </a:r>
            <a:r>
              <a:rPr lang="ru-RU" b="1" dirty="0" smtClean="0"/>
              <a:t> </a:t>
            </a:r>
            <a:r>
              <a:rPr lang="ru-RU" b="1" dirty="0" err="1" smtClean="0"/>
              <a:t>id_port_cl</a:t>
            </a:r>
            <a:r>
              <a:rPr lang="ru-RU" b="1" dirty="0" smtClean="0"/>
              <a:t>;         /*</a:t>
            </a:r>
            <a:r>
              <a:rPr lang="ru-RU" dirty="0" smtClean="0"/>
              <a:t> идентификатор очереди клиента</a:t>
            </a:r>
            <a:r>
              <a:rPr lang="ru-RU" b="1" dirty="0" smtClean="0"/>
              <a:t> */</a:t>
            </a:r>
            <a:endParaRPr lang="ru-RU" dirty="0" smtClean="0"/>
          </a:p>
          <a:p>
            <a:pPr hangingPunct="0">
              <a:buNone/>
            </a:pPr>
            <a:r>
              <a:rPr lang="ru-RU" b="1" dirty="0" smtClean="0"/>
              <a:t>      </a:t>
            </a:r>
            <a:r>
              <a:rPr lang="ru-RU" b="1" dirty="0" err="1" smtClean="0"/>
              <a:t>struct</a:t>
            </a:r>
            <a:r>
              <a:rPr lang="ru-RU" b="1" dirty="0" smtClean="0"/>
              <a:t> </a:t>
            </a:r>
            <a:r>
              <a:rPr lang="ru-RU" b="1" dirty="0" err="1" smtClean="0"/>
              <a:t>msg_client</a:t>
            </a:r>
            <a:r>
              <a:rPr lang="ru-RU" b="1" dirty="0" smtClean="0"/>
              <a:t> {       /*</a:t>
            </a:r>
            <a:r>
              <a:rPr lang="ru-RU" dirty="0" smtClean="0"/>
              <a:t> сообщение серверу</a:t>
            </a:r>
            <a:r>
              <a:rPr lang="ru-RU" b="1" dirty="0" smtClean="0"/>
              <a:t> */</a:t>
            </a:r>
            <a:endParaRPr lang="ru-RU" dirty="0" smtClean="0"/>
          </a:p>
          <a:p>
            <a:pPr hangingPunct="0">
              <a:buNone/>
            </a:pPr>
            <a:r>
              <a:rPr lang="ru-RU" b="1" dirty="0" smtClean="0"/>
              <a:t>            </a:t>
            </a:r>
            <a:r>
              <a:rPr lang="ru-RU" b="1" dirty="0" err="1" smtClean="0"/>
              <a:t>long</a:t>
            </a:r>
            <a:r>
              <a:rPr lang="ru-RU" b="1" dirty="0" smtClean="0"/>
              <a:t> </a:t>
            </a:r>
            <a:r>
              <a:rPr lang="ru-RU" b="1" dirty="0" err="1" smtClean="0"/>
              <a:t>id_client</a:t>
            </a:r>
            <a:r>
              <a:rPr lang="ru-RU" b="1" dirty="0" smtClean="0"/>
              <a:t>;         /* </a:t>
            </a:r>
            <a:r>
              <a:rPr lang="ru-RU" dirty="0" smtClean="0"/>
              <a:t>идентификатор процесса клиента</a:t>
            </a:r>
            <a:r>
              <a:rPr lang="ru-RU" b="1" dirty="0" smtClean="0"/>
              <a:t> */</a:t>
            </a:r>
            <a:endParaRPr lang="ru-RU" dirty="0" smtClean="0"/>
          </a:p>
          <a:p>
            <a:pPr hangingPunct="0">
              <a:buNone/>
            </a:pPr>
            <a:r>
              <a:rPr lang="ru-RU" b="1" dirty="0" smtClean="0"/>
              <a:t>             </a:t>
            </a:r>
            <a:r>
              <a:rPr lang="ru-RU" b="1" dirty="0" err="1" smtClean="0"/>
              <a:t>int</a:t>
            </a:r>
            <a:r>
              <a:rPr lang="ru-RU" b="1" dirty="0" smtClean="0"/>
              <a:t> </a:t>
            </a:r>
            <a:r>
              <a:rPr lang="ru-RU" b="1" dirty="0" err="1" smtClean="0"/>
              <a:t>port_client</a:t>
            </a:r>
            <a:r>
              <a:rPr lang="ru-RU" b="1" dirty="0" smtClean="0"/>
              <a:t>;       /* </a:t>
            </a:r>
            <a:r>
              <a:rPr lang="ru-RU" dirty="0" smtClean="0"/>
              <a:t>идентификатор очереди клиента</a:t>
            </a:r>
            <a:r>
              <a:rPr lang="ru-RU" b="1" dirty="0" smtClean="0"/>
              <a:t> */</a:t>
            </a:r>
            <a:endParaRPr lang="ru-RU" dirty="0" smtClean="0"/>
          </a:p>
          <a:p>
            <a:pPr hangingPunct="0">
              <a:buNone/>
            </a:pPr>
            <a:r>
              <a:rPr lang="ru-RU" b="1" dirty="0" smtClean="0"/>
              <a:t>      }  </a:t>
            </a:r>
            <a:r>
              <a:rPr lang="ru-RU" b="1" dirty="0" err="1" smtClean="0"/>
              <a:t>msg_server</a:t>
            </a:r>
            <a:r>
              <a:rPr lang="ru-RU" b="1" dirty="0" smtClean="0"/>
              <a:t>;</a:t>
            </a:r>
            <a:endParaRPr lang="ru-RU" dirty="0" smtClean="0"/>
          </a:p>
          <a:p>
            <a:pPr hangingPunct="0">
              <a:buNone/>
            </a:pPr>
            <a:r>
              <a:rPr lang="ru-RU" b="1" dirty="0" smtClean="0"/>
              <a:t>      </a:t>
            </a:r>
            <a:r>
              <a:rPr lang="ru-RU" b="1" dirty="0" err="1" smtClean="0"/>
              <a:t>struct</a:t>
            </a:r>
            <a:r>
              <a:rPr lang="ru-RU" b="1" dirty="0" smtClean="0"/>
              <a:t> </a:t>
            </a:r>
            <a:r>
              <a:rPr lang="ru-RU" b="1" dirty="0" err="1" smtClean="0"/>
              <a:t>msg_time</a:t>
            </a:r>
            <a:r>
              <a:rPr lang="ru-RU" b="1" dirty="0" smtClean="0"/>
              <a:t> {         /* </a:t>
            </a:r>
            <a:r>
              <a:rPr lang="ru-RU" dirty="0" smtClean="0"/>
              <a:t>сообщение от сервера</a:t>
            </a:r>
            <a:r>
              <a:rPr lang="ru-RU" b="1" dirty="0" smtClean="0"/>
              <a:t> */</a:t>
            </a:r>
            <a:endParaRPr lang="ru-RU" dirty="0" smtClean="0"/>
          </a:p>
          <a:p>
            <a:pPr hangingPunct="0">
              <a:buNone/>
            </a:pPr>
            <a:r>
              <a:rPr lang="ru-RU" b="1" dirty="0" smtClean="0"/>
              <a:t>              </a:t>
            </a:r>
            <a:r>
              <a:rPr lang="ru-RU" b="1" dirty="0" err="1" smtClean="0"/>
              <a:t>long</a:t>
            </a:r>
            <a:r>
              <a:rPr lang="ru-RU" b="1" dirty="0" smtClean="0"/>
              <a:t> </a:t>
            </a:r>
            <a:r>
              <a:rPr lang="ru-RU" b="1" dirty="0" err="1" smtClean="0"/>
              <a:t>id_server</a:t>
            </a:r>
            <a:r>
              <a:rPr lang="ru-RU" b="1" dirty="0" smtClean="0"/>
              <a:t>;      /*</a:t>
            </a:r>
            <a:r>
              <a:rPr lang="ru-RU" dirty="0" smtClean="0"/>
              <a:t> идентификатор процесса сервера</a:t>
            </a:r>
            <a:r>
              <a:rPr lang="ru-RU" b="1" dirty="0" smtClean="0"/>
              <a:t> */</a:t>
            </a:r>
            <a:endParaRPr lang="ru-RU" dirty="0" smtClean="0"/>
          </a:p>
          <a:p>
            <a:pPr hangingPunct="0">
              <a:buNone/>
            </a:pPr>
            <a:r>
              <a:rPr lang="ru-RU" b="1" dirty="0" smtClean="0"/>
              <a:t>              </a:t>
            </a:r>
            <a:r>
              <a:rPr lang="ru-RU" b="1" dirty="0" err="1" smtClean="0"/>
              <a:t>time_t</a:t>
            </a:r>
            <a:r>
              <a:rPr lang="ru-RU" b="1" dirty="0" smtClean="0"/>
              <a:t> </a:t>
            </a:r>
            <a:r>
              <a:rPr lang="ru-RU" b="1" dirty="0" err="1" smtClean="0"/>
              <a:t>vtime</a:t>
            </a:r>
            <a:r>
              <a:rPr lang="ru-RU" b="1" dirty="0" smtClean="0"/>
              <a:t>[1];     /* </a:t>
            </a:r>
            <a:r>
              <a:rPr lang="ru-RU" dirty="0" smtClean="0"/>
              <a:t>дата и время</a:t>
            </a:r>
            <a:r>
              <a:rPr lang="ru-RU" b="1" dirty="0" smtClean="0"/>
              <a:t> */</a:t>
            </a:r>
            <a:endParaRPr lang="ru-RU" dirty="0" smtClean="0"/>
          </a:p>
          <a:p>
            <a:pPr hangingPunct="0">
              <a:buNone/>
            </a:pPr>
            <a:r>
              <a:rPr lang="ru-RU" b="1" dirty="0" smtClean="0"/>
              <a:t>     } </a:t>
            </a:r>
            <a:r>
              <a:rPr lang="ru-RU" b="1" dirty="0" err="1" smtClean="0"/>
              <a:t>msg_t</a:t>
            </a:r>
            <a:r>
              <a:rPr lang="ru-RU" b="1" dirty="0" smtClean="0"/>
              <a:t> ;  </a:t>
            </a:r>
            <a:endParaRPr lang="ru-RU" dirty="0" smtClean="0"/>
          </a:p>
          <a:p>
            <a:pPr hangingPunct="0">
              <a:buNone/>
            </a:pPr>
            <a:r>
              <a:rPr lang="ru-RU" b="1" dirty="0" smtClean="0"/>
              <a:t>      </a:t>
            </a:r>
            <a:r>
              <a:rPr lang="ru-RU" b="1" dirty="0" err="1" smtClean="0"/>
              <a:t>id_port_server=msgget</a:t>
            </a:r>
            <a:r>
              <a:rPr lang="ru-RU" b="1" dirty="0" smtClean="0"/>
              <a:t>(121, IPC_CREAT);  /*</a:t>
            </a:r>
            <a:r>
              <a:rPr lang="ru-RU" dirty="0" smtClean="0"/>
              <a:t> связь с очередью сервера</a:t>
            </a:r>
            <a:r>
              <a:rPr lang="ru-RU" b="1" dirty="0" smtClean="0"/>
              <a:t> */</a:t>
            </a:r>
            <a:endParaRPr lang="ru-RU" dirty="0" smtClean="0"/>
          </a:p>
          <a:p>
            <a:pPr hangingPunct="0">
              <a:buNone/>
            </a:pPr>
            <a:r>
              <a:rPr lang="ru-RU" b="1" dirty="0" smtClean="0"/>
              <a:t>      </a:t>
            </a:r>
            <a:r>
              <a:rPr lang="ru-RU" b="1" dirty="0" err="1" smtClean="0"/>
              <a:t>id_port_cl=msgget</a:t>
            </a:r>
            <a:r>
              <a:rPr lang="ru-RU" b="1" dirty="0" smtClean="0"/>
              <a:t>(IPC_PRIVATE,0622);  /* </a:t>
            </a:r>
            <a:r>
              <a:rPr lang="ru-RU" dirty="0" smtClean="0"/>
              <a:t>выделение очереди для клиента</a:t>
            </a:r>
            <a:r>
              <a:rPr lang="ru-RU" b="1" dirty="0" smtClean="0"/>
              <a:t> */</a:t>
            </a:r>
            <a:endParaRPr lang="ru-RU" dirty="0" smtClean="0"/>
          </a:p>
          <a:p>
            <a:pPr hangingPunct="0">
              <a:buNone/>
            </a:pPr>
            <a:r>
              <a:rPr lang="ru-RU" b="1" dirty="0" smtClean="0"/>
              <a:t>      /* </a:t>
            </a:r>
            <a:r>
              <a:rPr lang="ru-RU" dirty="0" smtClean="0"/>
              <a:t>формирование сообщения серверу</a:t>
            </a:r>
            <a:r>
              <a:rPr lang="ru-RU" b="1" dirty="0" smtClean="0"/>
              <a:t> */</a:t>
            </a:r>
            <a:endParaRPr lang="ru-RU" dirty="0" smtClean="0"/>
          </a:p>
          <a:p>
            <a:pPr hangingPunct="0">
              <a:buNone/>
            </a:pPr>
            <a:r>
              <a:rPr lang="ru-RU" b="1" dirty="0" smtClean="0"/>
              <a:t>      </a:t>
            </a:r>
            <a:r>
              <a:rPr lang="ru-RU" b="1" dirty="0" err="1" smtClean="0"/>
              <a:t>msg_server.id_client=getpid</a:t>
            </a:r>
            <a:r>
              <a:rPr lang="ru-RU" b="1" dirty="0" smtClean="0"/>
              <a:t>();   /* </a:t>
            </a:r>
            <a:r>
              <a:rPr lang="ru-RU" dirty="0" smtClean="0"/>
              <a:t>идентификатор процесса клиента</a:t>
            </a:r>
            <a:r>
              <a:rPr lang="ru-RU" b="1" dirty="0" smtClean="0"/>
              <a:t> */</a:t>
            </a:r>
            <a:endParaRPr lang="ru-RU" dirty="0" smtClean="0"/>
          </a:p>
          <a:p>
            <a:pPr hangingPunct="0">
              <a:buNone/>
            </a:pPr>
            <a:r>
              <a:rPr lang="ru-RU" b="1" dirty="0" smtClean="0"/>
              <a:t>      </a:t>
            </a:r>
            <a:r>
              <a:rPr lang="ru-RU" b="1" dirty="0" err="1" smtClean="0"/>
              <a:t>msg_server.port_client=id_port_cl</a:t>
            </a:r>
            <a:r>
              <a:rPr lang="ru-RU" b="1" dirty="0" smtClean="0"/>
              <a:t>;  /* </a:t>
            </a:r>
            <a:r>
              <a:rPr lang="ru-RU" dirty="0" smtClean="0"/>
              <a:t>идентификатор порта клиента</a:t>
            </a:r>
            <a:r>
              <a:rPr lang="ru-RU" b="1" dirty="0" smtClean="0"/>
              <a:t> */</a:t>
            </a:r>
            <a:endParaRPr lang="ru-RU" dirty="0" smtClean="0"/>
          </a:p>
          <a:p>
            <a:pPr hangingPunct="0">
              <a:buNone/>
            </a:pPr>
            <a:r>
              <a:rPr lang="ru-RU" b="1" dirty="0" smtClean="0"/>
              <a:t>    </a:t>
            </a:r>
            <a:r>
              <a:rPr lang="ru-RU" b="1" dirty="0" err="1" smtClean="0"/>
              <a:t>msgsnd</a:t>
            </a:r>
            <a:r>
              <a:rPr lang="ru-RU" b="1" dirty="0" smtClean="0"/>
              <a:t>(</a:t>
            </a:r>
            <a:r>
              <a:rPr lang="ru-RU" b="1" dirty="0" err="1" smtClean="0"/>
              <a:t>id_port_server,&amp;msg_server,sizeof</a:t>
            </a:r>
            <a:r>
              <a:rPr lang="ru-RU" b="1" dirty="0" smtClean="0"/>
              <a:t>(</a:t>
            </a:r>
            <a:r>
              <a:rPr lang="ru-RU" b="1" dirty="0" err="1" smtClean="0"/>
              <a:t>int</a:t>
            </a:r>
            <a:r>
              <a:rPr lang="ru-RU" b="1" dirty="0" smtClean="0"/>
              <a:t>),0); /* </a:t>
            </a:r>
            <a:r>
              <a:rPr lang="ru-RU" dirty="0" smtClean="0"/>
              <a:t>посылка сообщения</a:t>
            </a:r>
            <a:r>
              <a:rPr lang="ru-RU" b="1" dirty="0" smtClean="0"/>
              <a:t> */</a:t>
            </a:r>
            <a:endParaRPr lang="ru-RU" dirty="0" smtClean="0"/>
          </a:p>
          <a:p>
            <a:pPr hangingPunct="0">
              <a:buNone/>
            </a:pPr>
            <a:r>
              <a:rPr lang="ru-RU" b="1" dirty="0" smtClean="0"/>
              <a:t>      </a:t>
            </a:r>
            <a:r>
              <a:rPr lang="ru-RU" b="1" dirty="0" err="1" smtClean="0"/>
              <a:t>msgrcv</a:t>
            </a:r>
            <a:r>
              <a:rPr lang="ru-RU" b="1" dirty="0" smtClean="0"/>
              <a:t>(</a:t>
            </a:r>
            <a:r>
              <a:rPr lang="ru-RU" b="1" dirty="0" err="1" smtClean="0"/>
              <a:t>id_port_cl,&amp;msg_t,sizeof</a:t>
            </a:r>
            <a:r>
              <a:rPr lang="ru-RU" b="1" dirty="0" smtClean="0"/>
              <a:t>(</a:t>
            </a:r>
            <a:r>
              <a:rPr lang="ru-RU" b="1" dirty="0" err="1" smtClean="0"/>
              <a:t>time_t</a:t>
            </a:r>
            <a:r>
              <a:rPr lang="ru-RU" b="1" dirty="0" smtClean="0"/>
              <a:t>),0,0); /*</a:t>
            </a:r>
            <a:r>
              <a:rPr lang="ru-RU" dirty="0" smtClean="0"/>
              <a:t>прием сообщения от сервера</a:t>
            </a:r>
            <a:r>
              <a:rPr lang="ru-RU" b="1" dirty="0" smtClean="0"/>
              <a:t>*/</a:t>
            </a:r>
            <a:endParaRPr lang="ru-RU" dirty="0" smtClean="0"/>
          </a:p>
          <a:p>
            <a:pPr hangingPunct="0">
              <a:buNone/>
            </a:pPr>
            <a:r>
              <a:rPr lang="ru-RU" b="1" dirty="0" smtClean="0"/>
              <a:t>      </a:t>
            </a:r>
            <a:r>
              <a:rPr lang="ru-RU" b="1" dirty="0" err="1" smtClean="0"/>
              <a:t>printf</a:t>
            </a:r>
            <a:r>
              <a:rPr lang="ru-RU" b="1" dirty="0" smtClean="0"/>
              <a:t>("%</a:t>
            </a:r>
            <a:r>
              <a:rPr lang="ru-RU" b="1" dirty="0" err="1" smtClean="0"/>
              <a:t>s\n</a:t>
            </a:r>
            <a:r>
              <a:rPr lang="ru-RU" b="1" dirty="0" smtClean="0"/>
              <a:t>",</a:t>
            </a:r>
            <a:r>
              <a:rPr lang="ru-RU" b="1" dirty="0" err="1" smtClean="0"/>
              <a:t>ctime</a:t>
            </a:r>
            <a:r>
              <a:rPr lang="ru-RU" b="1" dirty="0" smtClean="0"/>
              <a:t>(</a:t>
            </a:r>
            <a:r>
              <a:rPr lang="ru-RU" b="1" dirty="0" err="1" smtClean="0"/>
              <a:t>msg_t.vtime</a:t>
            </a:r>
            <a:r>
              <a:rPr lang="ru-RU" b="1" dirty="0" smtClean="0"/>
              <a:t>));     /* </a:t>
            </a:r>
            <a:r>
              <a:rPr lang="ru-RU" dirty="0" smtClean="0"/>
              <a:t>вывод даты и времени</a:t>
            </a:r>
            <a:r>
              <a:rPr lang="ru-RU" b="1" dirty="0" smtClean="0"/>
              <a:t> */</a:t>
            </a:r>
            <a:endParaRPr lang="ru-RU" dirty="0" smtClean="0"/>
          </a:p>
          <a:p>
            <a:pPr hangingPunct="0">
              <a:buNone/>
            </a:pPr>
            <a:r>
              <a:rPr lang="ru-RU" b="1" dirty="0" smtClean="0"/>
              <a:t>      </a:t>
            </a:r>
            <a:r>
              <a:rPr lang="ru-RU" b="1" dirty="0" err="1" smtClean="0"/>
              <a:t>msgctl</a:t>
            </a:r>
            <a:r>
              <a:rPr lang="ru-RU" b="1" dirty="0" smtClean="0"/>
              <a:t>(id_port_cl,IPC_RMID,0);        /*</a:t>
            </a:r>
            <a:r>
              <a:rPr lang="ru-RU" dirty="0" smtClean="0"/>
              <a:t> уничтожение очереди клиента</a:t>
            </a:r>
            <a:r>
              <a:rPr lang="ru-RU" b="1" dirty="0" smtClean="0"/>
              <a:t> */</a:t>
            </a:r>
            <a:endParaRPr lang="ru-RU" dirty="0" smtClean="0"/>
          </a:p>
          <a:p>
            <a:pPr hangingPunct="0">
              <a:buNone/>
            </a:pPr>
            <a:r>
              <a:rPr lang="ru-RU" b="1" dirty="0" smtClean="0"/>
              <a:t>      </a:t>
            </a:r>
            <a:r>
              <a:rPr lang="ru-RU" b="1" dirty="0" err="1" smtClean="0"/>
              <a:t>printf</a:t>
            </a:r>
            <a:r>
              <a:rPr lang="ru-RU" b="1" dirty="0" smtClean="0"/>
              <a:t>("%</a:t>
            </a:r>
            <a:r>
              <a:rPr lang="ru-RU" b="1" dirty="0" err="1" smtClean="0"/>
              <a:t>d\n</a:t>
            </a:r>
            <a:r>
              <a:rPr lang="ru-RU" b="1" dirty="0" smtClean="0"/>
              <a:t>",</a:t>
            </a:r>
            <a:r>
              <a:rPr lang="ru-RU" b="1" dirty="0" err="1" smtClean="0"/>
              <a:t>msg_t.id_server</a:t>
            </a:r>
            <a:r>
              <a:rPr lang="ru-RU" b="1" dirty="0" smtClean="0"/>
              <a:t>);          /*</a:t>
            </a:r>
            <a:r>
              <a:rPr lang="ru-RU" dirty="0" smtClean="0"/>
              <a:t> вывод идентификатора сервера</a:t>
            </a:r>
            <a:r>
              <a:rPr lang="ru-RU" b="1" dirty="0" smtClean="0"/>
              <a:t> */</a:t>
            </a:r>
            <a:endParaRPr lang="ru-RU" dirty="0" smtClean="0"/>
          </a:p>
          <a:p>
            <a:pPr hangingPunct="0">
              <a:buNone/>
            </a:pPr>
            <a:r>
              <a:rPr lang="ru-RU" b="1" dirty="0" smtClean="0"/>
              <a:t>      </a:t>
            </a:r>
            <a:r>
              <a:rPr lang="ru-RU" b="1" dirty="0" err="1" smtClean="0"/>
              <a:t>if</a:t>
            </a:r>
            <a:r>
              <a:rPr lang="ru-RU" b="1" dirty="0" smtClean="0"/>
              <a:t> (</a:t>
            </a:r>
            <a:r>
              <a:rPr lang="ru-RU" b="1" dirty="0" err="1" smtClean="0"/>
              <a:t>argv</a:t>
            </a:r>
            <a:r>
              <a:rPr lang="ru-RU" b="1" dirty="0" smtClean="0"/>
              <a:t>[1] )</a:t>
            </a:r>
            <a:endParaRPr lang="ru-RU" dirty="0" smtClean="0"/>
          </a:p>
          <a:p>
            <a:pPr hangingPunct="0">
              <a:buNone/>
            </a:pPr>
            <a:r>
              <a:rPr lang="ru-RU" b="1" dirty="0" smtClean="0"/>
              <a:t>      </a:t>
            </a:r>
            <a:r>
              <a:rPr lang="ru-RU" b="1" dirty="0" err="1" smtClean="0"/>
              <a:t>kill</a:t>
            </a:r>
            <a:r>
              <a:rPr lang="ru-RU" b="1" dirty="0" smtClean="0"/>
              <a:t>(</a:t>
            </a:r>
            <a:r>
              <a:rPr lang="ru-RU" b="1" dirty="0" err="1" smtClean="0"/>
              <a:t>msg_t.id_server,SIGINT</a:t>
            </a:r>
            <a:r>
              <a:rPr lang="ru-RU" b="1" dirty="0" smtClean="0"/>
              <a:t>);  /*</a:t>
            </a:r>
            <a:r>
              <a:rPr lang="ru-RU" dirty="0" smtClean="0"/>
              <a:t> посылка сигнала завершения серверу</a:t>
            </a:r>
            <a:r>
              <a:rPr lang="ru-RU" b="1" dirty="0" smtClean="0"/>
              <a:t> */</a:t>
            </a:r>
            <a:endParaRPr lang="ru-RU" dirty="0" smtClean="0"/>
          </a:p>
          <a:p>
            <a:pPr hangingPunct="0">
              <a:buNone/>
            </a:pPr>
            <a:r>
              <a:rPr lang="ru-RU" b="1" dirty="0" smtClean="0"/>
              <a:t>   }</a:t>
            </a:r>
            <a:endParaRPr lang="ru-RU" dirty="0" smtClean="0"/>
          </a:p>
          <a:p>
            <a:pPr>
              <a:buNone/>
            </a:pPr>
            <a:endParaRPr lang="ru-RU" dirty="0"/>
          </a:p>
        </p:txBody>
      </p:sp>
    </p:spTree>
    <p:extLst>
      <p:ext uri="{BB962C8B-B14F-4D97-AF65-F5344CB8AC3E}">
        <p14:creationId xmlns:p14="http://schemas.microsoft.com/office/powerpoint/2010/main" val="19221195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68346"/>
          </a:xfrm>
        </p:spPr>
        <p:txBody>
          <a:bodyPr>
            <a:normAutofit fontScale="90000"/>
          </a:bodyPr>
          <a:lstStyle/>
          <a:p>
            <a:r>
              <a:rPr lang="ru-RU" dirty="0" smtClean="0"/>
              <a:t>Задание </a:t>
            </a:r>
            <a:r>
              <a:rPr lang="en-US" dirty="0" smtClean="0"/>
              <a:t>1</a:t>
            </a:r>
            <a:r>
              <a:rPr lang="ru-RU" dirty="0" smtClean="0"/>
              <a:t> к лабораторной работе 8</a:t>
            </a:r>
            <a:endParaRPr lang="ru-RU" dirty="0"/>
          </a:p>
        </p:txBody>
      </p:sp>
      <p:sp>
        <p:nvSpPr>
          <p:cNvPr id="3" name="Содержимое 2"/>
          <p:cNvSpPr>
            <a:spLocks noGrp="1"/>
          </p:cNvSpPr>
          <p:nvPr>
            <p:ph idx="1"/>
          </p:nvPr>
        </p:nvSpPr>
        <p:spPr>
          <a:xfrm>
            <a:off x="457200" y="1214422"/>
            <a:ext cx="8229600" cy="4911741"/>
          </a:xfrm>
        </p:spPr>
        <p:txBody>
          <a:bodyPr>
            <a:normAutofit fontScale="85000" lnSpcReduction="10000"/>
          </a:bodyPr>
          <a:lstStyle/>
          <a:p>
            <a:pPr lvl="0">
              <a:buNone/>
            </a:pPr>
            <a:r>
              <a:rPr lang="ru-RU" dirty="0" smtClean="0"/>
              <a:t>Напишите две программы, которые обмениваются сообщениями. Первая программа создает очередь и ожидает сообщение от второй программы определенное время, которое задается при запуске первой программы и выводится на экран. Если за это время сообщение от второй программы не поступило, то первая программа завершает свою работу и уничтожает очередь. Вторая программа может запускаться несколько раз и только при условии, что первая программа работает, в противном случае она заканчивает свою работу. При запуске второй программы указывается   время ожидания для первой программы. </a:t>
            </a:r>
            <a:endParaRPr lang="ru-RU" dirty="0"/>
          </a:p>
        </p:txBody>
      </p:sp>
    </p:spTree>
    <p:extLst>
      <p:ext uri="{BB962C8B-B14F-4D97-AF65-F5344CB8AC3E}">
        <p14:creationId xmlns:p14="http://schemas.microsoft.com/office/powerpoint/2010/main" val="305285753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fontScale="90000"/>
          </a:bodyPr>
          <a:lstStyle/>
          <a:p>
            <a:r>
              <a:rPr lang="ru-RU" dirty="0" smtClean="0"/>
              <a:t>Задание 2 к </a:t>
            </a:r>
            <a:r>
              <a:rPr lang="ru-RU" smtClean="0"/>
              <a:t>лабораторной работе 8</a:t>
            </a:r>
            <a:endParaRPr lang="ru-RU" dirty="0"/>
          </a:p>
        </p:txBody>
      </p:sp>
      <p:sp>
        <p:nvSpPr>
          <p:cNvPr id="3" name="Содержимое 2"/>
          <p:cNvSpPr>
            <a:spLocks noGrp="1"/>
          </p:cNvSpPr>
          <p:nvPr>
            <p:ph idx="1"/>
          </p:nvPr>
        </p:nvSpPr>
        <p:spPr>
          <a:xfrm>
            <a:off x="457200" y="1071546"/>
            <a:ext cx="8329642" cy="5500726"/>
          </a:xfrm>
        </p:spPr>
        <p:txBody>
          <a:bodyPr>
            <a:normAutofit fontScale="62500" lnSpcReduction="20000"/>
          </a:bodyPr>
          <a:lstStyle/>
          <a:p>
            <a:pPr lvl="0">
              <a:buNone/>
            </a:pPr>
            <a:r>
              <a:rPr lang="ru-RU" dirty="0" smtClean="0"/>
              <a:t>Напишите три программы, выполняющиеся параллельно и читающие один и тот же файл. Программа, которая хочет прочитать файл, должна передать другим программам запрос на разрешение операции и ожидать их ответа. Эти запросы программы передают через одну очередь сообщений. В запросе указываются: номер программы, которой посылается запрос, идентификатор очереди, куда  надо передать ответ и время посылки запроса. Начать выполнять операцию чтения файла программе разрешается только при условии получения ответов от двух других программ. Каждая программа перед отображением файла на экране должна вывести следующую информацию: номер программы и времена ответов, полученных от других программ.</a:t>
            </a:r>
          </a:p>
          <a:p>
            <a:pPr>
              <a:buNone/>
            </a:pPr>
            <a:r>
              <a:rPr lang="ru-RU" dirty="0" smtClean="0"/>
              <a:t>Программа, которая получила запрос от другой программы, должна реагировать следующим образом:</a:t>
            </a:r>
          </a:p>
          <a:p>
            <a:pPr lvl="0"/>
            <a:r>
              <a:rPr lang="ru-RU" dirty="0" smtClean="0"/>
              <a:t>если программа прочитала файл, то сразу передается ответ, он  должен содержать номер отвечающей программы и время ответа; </a:t>
            </a:r>
          </a:p>
          <a:p>
            <a:pPr lvl="0"/>
            <a:r>
              <a:rPr lang="ru-RU" dirty="0" smtClean="0"/>
              <a:t>если  файл не читался, то ответ передается только при условии, что время посылки запроса в сообщении меньше, чем время запроса на чтение у данной программы;</a:t>
            </a:r>
          </a:p>
          <a:p>
            <a:pPr>
              <a:buNone/>
            </a:pPr>
            <a:r>
              <a:rPr lang="ru-RU" dirty="0" smtClean="0"/>
              <a:t>Запросы, на которые ответы не были переданы, должны быть запомнены и после чтения файла обслужены.  </a:t>
            </a:r>
          </a:p>
          <a:p>
            <a:pPr marL="0" algn="just">
              <a:buNone/>
            </a:pPr>
            <a:endParaRPr lang="ru-RU" dirty="0"/>
          </a:p>
        </p:txBody>
      </p:sp>
    </p:spTree>
    <p:extLst>
      <p:ext uri="{BB962C8B-B14F-4D97-AF65-F5344CB8AC3E}">
        <p14:creationId xmlns:p14="http://schemas.microsoft.com/office/powerpoint/2010/main" val="5717790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2571744"/>
            <a:ext cx="8229600" cy="850106"/>
          </a:xfrm>
        </p:spPr>
        <p:txBody>
          <a:bodyPr>
            <a:normAutofit/>
          </a:bodyPr>
          <a:lstStyle/>
          <a:p>
            <a:r>
              <a:rPr lang="ru-RU" dirty="0" smtClean="0"/>
              <a:t>Разделяемая память</a:t>
            </a:r>
            <a:endParaRPr lang="ru-RU" dirty="0"/>
          </a:p>
        </p:txBody>
      </p:sp>
    </p:spTree>
    <p:extLst>
      <p:ext uri="{BB962C8B-B14F-4D97-AF65-F5344CB8AC3E}">
        <p14:creationId xmlns:p14="http://schemas.microsoft.com/office/powerpoint/2010/main" val="24822979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p:spPr>
        <p:txBody>
          <a:bodyPr/>
          <a:lstStyle/>
          <a:p>
            <a:r>
              <a:rPr lang="ru-RU" dirty="0" smtClean="0"/>
              <a:t>Обмен данными через ядро</a:t>
            </a:r>
            <a:endParaRPr lang="ru-RU" dirty="0"/>
          </a:p>
        </p:txBody>
      </p:sp>
      <p:pic>
        <p:nvPicPr>
          <p:cNvPr id="18434" name="Picture 2" descr="http://www.redov.ru/kompyutery_i_internet/unix_vzaimodeistvie_processov/Any2FbImgLoader193"/>
          <p:cNvPicPr>
            <a:picLocks noChangeAspect="1" noChangeArrowheads="1"/>
          </p:cNvPicPr>
          <p:nvPr/>
        </p:nvPicPr>
        <p:blipFill>
          <a:blip r:embed="rId2" cstate="print"/>
          <a:srcRect/>
          <a:stretch>
            <a:fillRect/>
          </a:stretch>
        </p:blipFill>
        <p:spPr bwMode="auto">
          <a:xfrm>
            <a:off x="928662" y="1857364"/>
            <a:ext cx="7072362" cy="3567128"/>
          </a:xfrm>
          <a:prstGeom prst="rect">
            <a:avLst/>
          </a:prstGeom>
          <a:noFill/>
        </p:spPr>
      </p:pic>
    </p:spTree>
    <p:extLst>
      <p:ext uri="{BB962C8B-B14F-4D97-AF65-F5344CB8AC3E}">
        <p14:creationId xmlns:p14="http://schemas.microsoft.com/office/powerpoint/2010/main" val="18153794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p:spPr>
        <p:txBody>
          <a:bodyPr>
            <a:normAutofit/>
          </a:bodyPr>
          <a:lstStyle/>
          <a:p>
            <a:r>
              <a:rPr lang="ru-RU" sz="3200" dirty="0" smtClean="0"/>
              <a:t>Обмен данными через разделяемую память</a:t>
            </a:r>
            <a:endParaRPr lang="ru-RU" sz="3200" dirty="0"/>
          </a:p>
        </p:txBody>
      </p:sp>
      <p:pic>
        <p:nvPicPr>
          <p:cNvPr id="1026" name="Picture 2" descr="http://www.redov.ru/kompyutery_i_internet/unix_vzaimodeistvie_processov/Any2FbImgLoader194"/>
          <p:cNvPicPr>
            <a:picLocks noChangeAspect="1" noChangeArrowheads="1"/>
          </p:cNvPicPr>
          <p:nvPr/>
        </p:nvPicPr>
        <p:blipFill>
          <a:blip r:embed="rId2" cstate="print"/>
          <a:srcRect/>
          <a:stretch>
            <a:fillRect/>
          </a:stretch>
        </p:blipFill>
        <p:spPr bwMode="auto">
          <a:xfrm>
            <a:off x="642910" y="1214422"/>
            <a:ext cx="7572428" cy="4429156"/>
          </a:xfrm>
          <a:prstGeom prst="rect">
            <a:avLst/>
          </a:prstGeom>
          <a:noFill/>
        </p:spPr>
      </p:pic>
    </p:spTree>
    <p:extLst>
      <p:ext uri="{BB962C8B-B14F-4D97-AF65-F5344CB8AC3E}">
        <p14:creationId xmlns:p14="http://schemas.microsoft.com/office/powerpoint/2010/main" val="18057482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1"/>
          </a:xfrm>
          <a:prstGeom prst="rect">
            <a:avLst/>
          </a:prstGeom>
          <a:noFill/>
          <a:ln w="9525">
            <a:noFill/>
            <a:miter lim="800000"/>
            <a:headEnd/>
            <a:tailEnd/>
          </a:ln>
          <a:effectLst/>
        </p:spPr>
      </p:pic>
    </p:spTree>
    <p:extLst>
      <p:ext uri="{BB962C8B-B14F-4D97-AF65-F5344CB8AC3E}">
        <p14:creationId xmlns:p14="http://schemas.microsoft.com/office/powerpoint/2010/main" val="6388410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p:spPr>
        <p:txBody>
          <a:bodyPr>
            <a:normAutofit fontScale="90000"/>
          </a:bodyPr>
          <a:lstStyle/>
          <a:p>
            <a:r>
              <a:rPr lang="ru-RU" dirty="0" smtClean="0"/>
              <a:t>Организация разделяемой памяти</a:t>
            </a:r>
            <a:endParaRPr lang="ru-RU" dirty="0"/>
          </a:p>
        </p:txBody>
      </p:sp>
      <p:sp>
        <p:nvSpPr>
          <p:cNvPr id="4" name="TextBox 3"/>
          <p:cNvSpPr txBox="1"/>
          <p:nvPr/>
        </p:nvSpPr>
        <p:spPr>
          <a:xfrm>
            <a:off x="1115616" y="1412776"/>
            <a:ext cx="1944216" cy="2954655"/>
          </a:xfrm>
          <a:prstGeom prst="rect">
            <a:avLst/>
          </a:prstGeom>
          <a:noFill/>
          <a:ln>
            <a:solidFill>
              <a:schemeClr val="tx1"/>
            </a:solidFill>
          </a:ln>
        </p:spPr>
        <p:txBody>
          <a:bodyPr wrap="square" rtlCol="0">
            <a:spAutoFit/>
          </a:bodyPr>
          <a:lstStyle/>
          <a:p>
            <a:pPr algn="ctr"/>
            <a:r>
              <a:rPr lang="ru-RU" sz="2400" dirty="0" smtClean="0"/>
              <a:t>Таблица</a:t>
            </a:r>
          </a:p>
          <a:p>
            <a:pPr algn="ctr"/>
            <a:r>
              <a:rPr lang="ru-RU" sz="2400" dirty="0" smtClean="0"/>
              <a:t>Виртуальных страниц процесса 1</a:t>
            </a:r>
          </a:p>
          <a:p>
            <a:endParaRPr lang="ru-RU" dirty="0" smtClean="0"/>
          </a:p>
          <a:p>
            <a:endParaRPr lang="ru-RU" dirty="0" smtClean="0"/>
          </a:p>
          <a:p>
            <a:endParaRPr lang="ru-RU" dirty="0" smtClean="0"/>
          </a:p>
          <a:p>
            <a:endParaRPr lang="ru-RU" dirty="0" smtClean="0"/>
          </a:p>
          <a:p>
            <a:endParaRPr lang="ru-RU" dirty="0"/>
          </a:p>
        </p:txBody>
      </p:sp>
      <p:sp>
        <p:nvSpPr>
          <p:cNvPr id="6" name="TextBox 5"/>
          <p:cNvSpPr txBox="1"/>
          <p:nvPr/>
        </p:nvSpPr>
        <p:spPr>
          <a:xfrm>
            <a:off x="4860032" y="1412776"/>
            <a:ext cx="1872208" cy="2954655"/>
          </a:xfrm>
          <a:prstGeom prst="rect">
            <a:avLst/>
          </a:prstGeom>
          <a:noFill/>
          <a:ln>
            <a:solidFill>
              <a:schemeClr val="tx1"/>
            </a:solidFill>
          </a:ln>
        </p:spPr>
        <p:txBody>
          <a:bodyPr wrap="square" rtlCol="0">
            <a:spAutoFit/>
          </a:bodyPr>
          <a:lstStyle/>
          <a:p>
            <a:pPr algn="ctr"/>
            <a:r>
              <a:rPr lang="ru-RU" sz="2400" dirty="0" smtClean="0"/>
              <a:t>Таблица</a:t>
            </a:r>
          </a:p>
          <a:p>
            <a:pPr algn="ctr"/>
            <a:r>
              <a:rPr lang="ru-RU" sz="2400" dirty="0" smtClean="0"/>
              <a:t>Виртуальных страниц процесса 2</a:t>
            </a:r>
          </a:p>
          <a:p>
            <a:endParaRPr lang="ru-RU" dirty="0" smtClean="0"/>
          </a:p>
          <a:p>
            <a:endParaRPr lang="ru-RU" dirty="0" smtClean="0"/>
          </a:p>
          <a:p>
            <a:endParaRPr lang="ru-RU" dirty="0" smtClean="0"/>
          </a:p>
          <a:p>
            <a:endParaRPr lang="ru-RU" dirty="0" smtClean="0"/>
          </a:p>
          <a:p>
            <a:endParaRPr lang="ru-RU" dirty="0"/>
          </a:p>
        </p:txBody>
      </p:sp>
      <p:sp>
        <p:nvSpPr>
          <p:cNvPr id="7" name="TextBox 6"/>
          <p:cNvSpPr txBox="1"/>
          <p:nvPr/>
        </p:nvSpPr>
        <p:spPr>
          <a:xfrm>
            <a:off x="3214678" y="4214818"/>
            <a:ext cx="1500198" cy="1200329"/>
          </a:xfrm>
          <a:prstGeom prst="rect">
            <a:avLst/>
          </a:prstGeom>
          <a:noFill/>
          <a:ln>
            <a:solidFill>
              <a:schemeClr val="tx1"/>
            </a:solidFill>
          </a:ln>
        </p:spPr>
        <p:txBody>
          <a:bodyPr wrap="square" rtlCol="0">
            <a:spAutoFit/>
          </a:bodyPr>
          <a:lstStyle/>
          <a:p>
            <a:pPr algn="ctr"/>
            <a:r>
              <a:rPr lang="ru-RU" dirty="0" smtClean="0"/>
              <a:t>Физические страницы разделяемой памяти</a:t>
            </a:r>
            <a:endParaRPr lang="ru-RU" dirty="0"/>
          </a:p>
        </p:txBody>
      </p:sp>
      <p:cxnSp>
        <p:nvCxnSpPr>
          <p:cNvPr id="9" name="Соединительная линия уступом 8"/>
          <p:cNvCxnSpPr/>
          <p:nvPr/>
        </p:nvCxnSpPr>
        <p:spPr>
          <a:xfrm rot="16200000" flipH="1">
            <a:off x="2921801" y="3278999"/>
            <a:ext cx="1073850" cy="7977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hape 11"/>
          <p:cNvCxnSpPr>
            <a:stCxn id="6" idx="1"/>
          </p:cNvCxnSpPr>
          <p:nvPr/>
        </p:nvCxnSpPr>
        <p:spPr>
          <a:xfrm rot="10800000" flipV="1">
            <a:off x="4429124" y="2890104"/>
            <a:ext cx="430908" cy="13247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43240" y="3143248"/>
            <a:ext cx="1008112" cy="369332"/>
          </a:xfrm>
          <a:prstGeom prst="rect">
            <a:avLst/>
          </a:prstGeom>
          <a:noFill/>
        </p:spPr>
        <p:txBody>
          <a:bodyPr wrap="square" rtlCol="0">
            <a:spAutoFit/>
          </a:bodyPr>
          <a:lstStyle/>
          <a:p>
            <a:r>
              <a:rPr lang="ru-RU" dirty="0" smtClean="0"/>
              <a:t>адрес1</a:t>
            </a:r>
            <a:endParaRPr lang="ru-RU" dirty="0"/>
          </a:p>
        </p:txBody>
      </p:sp>
      <p:sp>
        <p:nvSpPr>
          <p:cNvPr id="14" name="TextBox 13"/>
          <p:cNvSpPr txBox="1"/>
          <p:nvPr/>
        </p:nvSpPr>
        <p:spPr>
          <a:xfrm>
            <a:off x="3857620" y="2428868"/>
            <a:ext cx="936104" cy="369332"/>
          </a:xfrm>
          <a:prstGeom prst="rect">
            <a:avLst/>
          </a:prstGeom>
          <a:noFill/>
        </p:spPr>
        <p:txBody>
          <a:bodyPr wrap="square" rtlCol="0">
            <a:spAutoFit/>
          </a:bodyPr>
          <a:lstStyle/>
          <a:p>
            <a:r>
              <a:rPr lang="ru-RU" dirty="0" smtClean="0"/>
              <a:t>адрес2</a:t>
            </a:r>
            <a:endParaRPr lang="ru-RU" dirty="0"/>
          </a:p>
        </p:txBody>
      </p:sp>
      <p:sp>
        <p:nvSpPr>
          <p:cNvPr id="15" name="TextBox 14"/>
          <p:cNvSpPr txBox="1"/>
          <p:nvPr/>
        </p:nvSpPr>
        <p:spPr>
          <a:xfrm>
            <a:off x="971600" y="4863124"/>
            <a:ext cx="1800200" cy="923330"/>
          </a:xfrm>
          <a:prstGeom prst="rect">
            <a:avLst/>
          </a:prstGeom>
          <a:noFill/>
          <a:ln>
            <a:solidFill>
              <a:schemeClr val="tx1"/>
            </a:solidFill>
          </a:ln>
        </p:spPr>
        <p:txBody>
          <a:bodyPr wrap="square" rtlCol="0">
            <a:spAutoFit/>
          </a:bodyPr>
          <a:lstStyle/>
          <a:p>
            <a:pPr algn="ctr"/>
            <a:r>
              <a:rPr lang="ru-RU" dirty="0" smtClean="0"/>
              <a:t>Физические страницы</a:t>
            </a:r>
          </a:p>
          <a:p>
            <a:pPr algn="ctr"/>
            <a:r>
              <a:rPr lang="ru-RU" dirty="0" smtClean="0"/>
              <a:t>процесса 1</a:t>
            </a:r>
            <a:endParaRPr lang="ru-RU" dirty="0"/>
          </a:p>
        </p:txBody>
      </p:sp>
      <p:sp>
        <p:nvSpPr>
          <p:cNvPr id="16" name="TextBox 15"/>
          <p:cNvSpPr txBox="1"/>
          <p:nvPr/>
        </p:nvSpPr>
        <p:spPr>
          <a:xfrm>
            <a:off x="5364088" y="4863124"/>
            <a:ext cx="1800200" cy="923330"/>
          </a:xfrm>
          <a:prstGeom prst="rect">
            <a:avLst/>
          </a:prstGeom>
          <a:noFill/>
          <a:ln>
            <a:solidFill>
              <a:schemeClr val="tx1"/>
            </a:solidFill>
          </a:ln>
        </p:spPr>
        <p:txBody>
          <a:bodyPr wrap="square" rtlCol="0">
            <a:spAutoFit/>
          </a:bodyPr>
          <a:lstStyle/>
          <a:p>
            <a:pPr algn="ctr"/>
            <a:r>
              <a:rPr lang="ru-RU" dirty="0" smtClean="0"/>
              <a:t>Физические страницы</a:t>
            </a:r>
          </a:p>
          <a:p>
            <a:pPr algn="ctr"/>
            <a:r>
              <a:rPr lang="ru-RU" dirty="0" smtClean="0"/>
              <a:t>процесса 2</a:t>
            </a:r>
            <a:endParaRPr lang="ru-RU" dirty="0"/>
          </a:p>
        </p:txBody>
      </p:sp>
      <p:cxnSp>
        <p:nvCxnSpPr>
          <p:cNvPr id="18" name="Прямая со стрелкой 17"/>
          <p:cNvCxnSpPr/>
          <p:nvPr/>
        </p:nvCxnSpPr>
        <p:spPr>
          <a:xfrm>
            <a:off x="2000232" y="4353704"/>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a:off x="6012160" y="4359068"/>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71802" y="5715016"/>
            <a:ext cx="1800200" cy="923330"/>
          </a:xfrm>
          <a:prstGeom prst="rect">
            <a:avLst/>
          </a:prstGeom>
          <a:noFill/>
          <a:ln>
            <a:solidFill>
              <a:schemeClr val="tx1"/>
            </a:solidFill>
          </a:ln>
        </p:spPr>
        <p:txBody>
          <a:bodyPr wrap="square" rtlCol="0">
            <a:spAutoFit/>
          </a:bodyPr>
          <a:lstStyle/>
          <a:p>
            <a:pPr algn="ctr"/>
            <a:r>
              <a:rPr lang="ru-RU" dirty="0" smtClean="0"/>
              <a:t>Дескриптор разделяемой памяти</a:t>
            </a:r>
            <a:endParaRPr lang="ru-RU" dirty="0"/>
          </a:p>
        </p:txBody>
      </p:sp>
    </p:spTree>
    <p:extLst>
      <p:ext uri="{BB962C8B-B14F-4D97-AF65-F5344CB8AC3E}">
        <p14:creationId xmlns:p14="http://schemas.microsoft.com/office/powerpoint/2010/main" val="28594521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Дескриптор разделяемой памяти</a:t>
            </a:r>
            <a:endParaRPr lang="ru-RU" dirty="0"/>
          </a:p>
        </p:txBody>
      </p:sp>
      <p:sp>
        <p:nvSpPr>
          <p:cNvPr id="3" name="Содержимое 2"/>
          <p:cNvSpPr>
            <a:spLocks noGrp="1"/>
          </p:cNvSpPr>
          <p:nvPr>
            <p:ph idx="1"/>
          </p:nvPr>
        </p:nvSpPr>
        <p:spPr>
          <a:xfrm>
            <a:off x="457200" y="1412776"/>
            <a:ext cx="8229600" cy="5184576"/>
          </a:xfrm>
        </p:spPr>
        <p:txBody>
          <a:bodyPr>
            <a:normAutofit fontScale="32500" lnSpcReduction="20000"/>
          </a:bodyPr>
          <a:lstStyle/>
          <a:p>
            <a:pPr>
              <a:buNone/>
            </a:pPr>
            <a:r>
              <a:rPr lang="en-US" sz="5500" dirty="0" err="1"/>
              <a:t>struct</a:t>
            </a:r>
            <a:r>
              <a:rPr lang="en-US" sz="5500" dirty="0"/>
              <a:t> </a:t>
            </a:r>
            <a:r>
              <a:rPr lang="en-US" sz="5500" dirty="0" err="1"/>
              <a:t>shmid_ds</a:t>
            </a:r>
            <a:r>
              <a:rPr lang="en-US" sz="5500" dirty="0"/>
              <a:t> {</a:t>
            </a:r>
          </a:p>
          <a:p>
            <a:pPr>
              <a:buNone/>
            </a:pPr>
            <a:r>
              <a:rPr lang="en-US" sz="5500" dirty="0"/>
              <a:t>	</a:t>
            </a:r>
            <a:r>
              <a:rPr lang="en-US" sz="5500" dirty="0" err="1"/>
              <a:t>struct</a:t>
            </a:r>
            <a:r>
              <a:rPr lang="en-US" sz="5500" dirty="0"/>
              <a:t> </a:t>
            </a:r>
            <a:r>
              <a:rPr lang="en-US" sz="5500" dirty="0" err="1"/>
              <a:t>ipc_perm</a:t>
            </a:r>
            <a:r>
              <a:rPr lang="en-US" sz="5500" dirty="0"/>
              <a:t>	</a:t>
            </a:r>
            <a:r>
              <a:rPr lang="en-US" sz="5500" dirty="0" err="1" smtClean="0"/>
              <a:t>shm_perm</a:t>
            </a:r>
            <a:r>
              <a:rPr lang="en-US" sz="5500" dirty="0"/>
              <a:t>;	/* </a:t>
            </a:r>
            <a:r>
              <a:rPr lang="ru-RU" sz="5500" dirty="0" smtClean="0"/>
              <a:t>создатель и права доступа</a:t>
            </a:r>
            <a:r>
              <a:rPr lang="en-US" sz="5500" dirty="0" smtClean="0"/>
              <a:t> </a:t>
            </a:r>
            <a:r>
              <a:rPr lang="en-US" sz="5500" dirty="0"/>
              <a:t>*/</a:t>
            </a:r>
          </a:p>
          <a:p>
            <a:pPr>
              <a:buNone/>
            </a:pPr>
            <a:r>
              <a:rPr lang="en-US" sz="5500" dirty="0"/>
              <a:t>	</a:t>
            </a:r>
            <a:r>
              <a:rPr lang="en-US" sz="5500" dirty="0" err="1"/>
              <a:t>int</a:t>
            </a:r>
            <a:r>
              <a:rPr lang="en-US" sz="5500" dirty="0"/>
              <a:t>			</a:t>
            </a:r>
            <a:r>
              <a:rPr lang="en-US" sz="5500" dirty="0" err="1"/>
              <a:t>shm_segsz</a:t>
            </a:r>
            <a:r>
              <a:rPr lang="en-US" sz="5500" dirty="0"/>
              <a:t>;	/* </a:t>
            </a:r>
            <a:r>
              <a:rPr lang="ru-RU" sz="5500" dirty="0" smtClean="0"/>
              <a:t>размер сегмента</a:t>
            </a:r>
            <a:r>
              <a:rPr lang="en-US" sz="5500" dirty="0" smtClean="0"/>
              <a:t> </a:t>
            </a:r>
            <a:r>
              <a:rPr lang="en-US" sz="5500" dirty="0"/>
              <a:t>(bytes) */</a:t>
            </a:r>
          </a:p>
          <a:p>
            <a:pPr>
              <a:buNone/>
            </a:pPr>
            <a:r>
              <a:rPr lang="en-US" sz="5500" dirty="0"/>
              <a:t>	__</a:t>
            </a:r>
            <a:r>
              <a:rPr lang="en-US" sz="5500" dirty="0" err="1"/>
              <a:t>kernel_time_t</a:t>
            </a:r>
            <a:r>
              <a:rPr lang="en-US" sz="5500" dirty="0"/>
              <a:t>		</a:t>
            </a:r>
            <a:r>
              <a:rPr lang="en-US" sz="5500" dirty="0" err="1"/>
              <a:t>shm_atime</a:t>
            </a:r>
            <a:r>
              <a:rPr lang="en-US" sz="5500" dirty="0"/>
              <a:t>;	/* </a:t>
            </a:r>
            <a:r>
              <a:rPr lang="ru-RU" sz="5500" dirty="0" smtClean="0"/>
              <a:t>Время последнего 					присоединения к сегменту</a:t>
            </a:r>
            <a:r>
              <a:rPr lang="en-US" sz="5500" dirty="0" smtClean="0"/>
              <a:t>*/</a:t>
            </a:r>
            <a:endParaRPr lang="en-US" sz="5500" dirty="0"/>
          </a:p>
          <a:p>
            <a:pPr>
              <a:buNone/>
            </a:pPr>
            <a:r>
              <a:rPr lang="en-US" sz="5500" dirty="0"/>
              <a:t>	__</a:t>
            </a:r>
            <a:r>
              <a:rPr lang="en-US" sz="5500" dirty="0" err="1"/>
              <a:t>kernel_time_t</a:t>
            </a:r>
            <a:r>
              <a:rPr lang="en-US" sz="5500" dirty="0"/>
              <a:t>		</a:t>
            </a:r>
            <a:r>
              <a:rPr lang="en-US" sz="5500" dirty="0" err="1"/>
              <a:t>shm_dtime</a:t>
            </a:r>
            <a:r>
              <a:rPr lang="en-US" sz="5500" dirty="0"/>
              <a:t>;	/* </a:t>
            </a:r>
            <a:r>
              <a:rPr lang="ru-RU" sz="5500" dirty="0" smtClean="0"/>
              <a:t>Время последнего 				отсоединения процесса от сегмента.</a:t>
            </a:r>
            <a:r>
              <a:rPr lang="en-US" sz="5500" dirty="0" smtClean="0"/>
              <a:t>*/</a:t>
            </a:r>
            <a:endParaRPr lang="en-US" sz="5500" dirty="0"/>
          </a:p>
          <a:p>
            <a:pPr>
              <a:buNone/>
            </a:pPr>
            <a:r>
              <a:rPr lang="en-US" sz="5500" dirty="0"/>
              <a:t>	__</a:t>
            </a:r>
            <a:r>
              <a:rPr lang="en-US" sz="5500" dirty="0" err="1"/>
              <a:t>kernel_time_t</a:t>
            </a:r>
            <a:r>
              <a:rPr lang="en-US" sz="5500" dirty="0"/>
              <a:t>		</a:t>
            </a:r>
            <a:r>
              <a:rPr lang="en-US" sz="5500" dirty="0" err="1"/>
              <a:t>shm_ctime</a:t>
            </a:r>
            <a:r>
              <a:rPr lang="en-US" sz="5500" dirty="0"/>
              <a:t>;	/* </a:t>
            </a:r>
            <a:r>
              <a:rPr lang="ru-RU" sz="5500" dirty="0" smtClean="0"/>
              <a:t>Время последнего 					изменения этой структуры</a:t>
            </a:r>
            <a:r>
              <a:rPr lang="en-US" sz="5500" dirty="0" smtClean="0"/>
              <a:t>*/</a:t>
            </a:r>
            <a:endParaRPr lang="en-US" sz="5500" dirty="0"/>
          </a:p>
          <a:p>
            <a:pPr>
              <a:buNone/>
            </a:pPr>
            <a:r>
              <a:rPr lang="en-US" sz="5500" dirty="0"/>
              <a:t>	__</a:t>
            </a:r>
            <a:r>
              <a:rPr lang="en-US" sz="5500" dirty="0" err="1"/>
              <a:t>kernel_ipc_pid_t</a:t>
            </a:r>
            <a:r>
              <a:rPr lang="en-US" sz="5500" dirty="0"/>
              <a:t>	</a:t>
            </a:r>
            <a:r>
              <a:rPr lang="en-US" sz="5500" dirty="0" err="1"/>
              <a:t>shm_cpid</a:t>
            </a:r>
            <a:r>
              <a:rPr lang="en-US" sz="5500" dirty="0"/>
              <a:t>;	/* </a:t>
            </a:r>
            <a:r>
              <a:rPr lang="en-US" sz="5500" dirty="0" err="1"/>
              <a:t>pid</a:t>
            </a:r>
            <a:r>
              <a:rPr lang="en-US" sz="5500" dirty="0"/>
              <a:t> </a:t>
            </a:r>
            <a:r>
              <a:rPr lang="ru-RU" sz="5500" dirty="0" smtClean="0"/>
              <a:t>создателя</a:t>
            </a:r>
            <a:r>
              <a:rPr lang="en-US" sz="5500" dirty="0" smtClean="0"/>
              <a:t> </a:t>
            </a:r>
            <a:r>
              <a:rPr lang="en-US" sz="5500" dirty="0"/>
              <a:t>*/</a:t>
            </a:r>
          </a:p>
          <a:p>
            <a:pPr>
              <a:buNone/>
            </a:pPr>
            <a:r>
              <a:rPr lang="en-US" sz="5500" dirty="0"/>
              <a:t>	__</a:t>
            </a:r>
            <a:r>
              <a:rPr lang="en-US" sz="5500" dirty="0" err="1"/>
              <a:t>kernel_ipc_pid_t</a:t>
            </a:r>
            <a:r>
              <a:rPr lang="en-US" sz="5500" dirty="0"/>
              <a:t>	</a:t>
            </a:r>
            <a:r>
              <a:rPr lang="en-US" sz="5500" dirty="0" err="1"/>
              <a:t>shm_lpid</a:t>
            </a:r>
            <a:r>
              <a:rPr lang="en-US" sz="5500" dirty="0"/>
              <a:t>;	/* </a:t>
            </a:r>
            <a:r>
              <a:rPr lang="en-US" sz="5500" dirty="0" err="1"/>
              <a:t>pid</a:t>
            </a:r>
            <a:r>
              <a:rPr lang="en-US" sz="5500" dirty="0"/>
              <a:t> </a:t>
            </a:r>
            <a:r>
              <a:rPr lang="ru-RU" sz="5500" dirty="0" smtClean="0"/>
              <a:t>последнего процесса, обратившегося к сегменту</a:t>
            </a:r>
            <a:r>
              <a:rPr lang="en-US" sz="5500" dirty="0" smtClean="0"/>
              <a:t> </a:t>
            </a:r>
            <a:r>
              <a:rPr lang="en-US" sz="5500" dirty="0"/>
              <a:t>*/</a:t>
            </a:r>
          </a:p>
          <a:p>
            <a:pPr>
              <a:buNone/>
            </a:pPr>
            <a:r>
              <a:rPr lang="en-US" sz="5500" dirty="0"/>
              <a:t>	unsigned short		</a:t>
            </a:r>
            <a:r>
              <a:rPr lang="en-US" sz="5500" dirty="0" err="1"/>
              <a:t>shm_nattch</a:t>
            </a:r>
            <a:r>
              <a:rPr lang="en-US" sz="5500" dirty="0"/>
              <a:t>;	/* </a:t>
            </a:r>
            <a:r>
              <a:rPr lang="ru-RU" sz="5500" dirty="0" smtClean="0"/>
              <a:t>Число процессов, 						присоединивших  сегмент</a:t>
            </a:r>
            <a:r>
              <a:rPr lang="en-US" sz="5500" dirty="0" smtClean="0"/>
              <a:t>*/</a:t>
            </a:r>
            <a:endParaRPr lang="en-US" sz="5500" dirty="0"/>
          </a:p>
          <a:p>
            <a:pPr>
              <a:buNone/>
            </a:pPr>
            <a:r>
              <a:rPr lang="en-US" sz="5500" dirty="0"/>
              <a:t>	</a:t>
            </a:r>
            <a:r>
              <a:rPr lang="ru-RU" sz="5500" dirty="0" smtClean="0"/>
              <a:t> /* следующее носит частный характер */</a:t>
            </a:r>
          </a:p>
          <a:p>
            <a:pPr>
              <a:buNone/>
            </a:pPr>
            <a:r>
              <a:rPr lang="ru-RU" sz="5500" dirty="0" smtClean="0"/>
              <a:t>	</a:t>
            </a:r>
            <a:r>
              <a:rPr lang="en-US" sz="5500" dirty="0" smtClean="0"/>
              <a:t>unsigned </a:t>
            </a:r>
            <a:r>
              <a:rPr lang="en-US" sz="5500" dirty="0"/>
              <a:t>short 		</a:t>
            </a:r>
            <a:r>
              <a:rPr lang="en-US" sz="5500" dirty="0" err="1"/>
              <a:t>shm_unused</a:t>
            </a:r>
            <a:r>
              <a:rPr lang="en-US" sz="5500" dirty="0"/>
              <a:t>;	/* compatibility */</a:t>
            </a:r>
          </a:p>
          <a:p>
            <a:pPr>
              <a:buNone/>
            </a:pPr>
            <a:r>
              <a:rPr lang="en-US" sz="5500" dirty="0"/>
              <a:t>	void 			*shm_unused2;	/* ditto - used by DIPC */</a:t>
            </a:r>
          </a:p>
          <a:p>
            <a:pPr>
              <a:buNone/>
            </a:pPr>
            <a:r>
              <a:rPr lang="en-US" sz="5500" dirty="0"/>
              <a:t>	void			*shm_unused3;	/* unused */</a:t>
            </a:r>
          </a:p>
          <a:p>
            <a:pPr>
              <a:buNone/>
            </a:pPr>
            <a:r>
              <a:rPr lang="ru-RU" sz="5500" dirty="0"/>
              <a:t>};</a:t>
            </a:r>
          </a:p>
          <a:p>
            <a:pPr>
              <a:buNone/>
            </a:pPr>
            <a:endParaRPr lang="ru-RU" dirty="0"/>
          </a:p>
        </p:txBody>
      </p:sp>
    </p:spTree>
    <p:extLst>
      <p:ext uri="{BB962C8B-B14F-4D97-AF65-F5344CB8AC3E}">
        <p14:creationId xmlns:p14="http://schemas.microsoft.com/office/powerpoint/2010/main" val="14070567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Предельные характеристики разделяемой памяти</a:t>
            </a:r>
            <a:endParaRPr lang="ru-RU" dirty="0"/>
          </a:p>
        </p:txBody>
      </p:sp>
      <p:sp>
        <p:nvSpPr>
          <p:cNvPr id="3" name="Содержимое 2"/>
          <p:cNvSpPr>
            <a:spLocks noGrp="1"/>
          </p:cNvSpPr>
          <p:nvPr>
            <p:ph idx="1"/>
          </p:nvPr>
        </p:nvSpPr>
        <p:spPr>
          <a:xfrm>
            <a:off x="214282" y="1600200"/>
            <a:ext cx="8715436" cy="4525963"/>
          </a:xfrm>
        </p:spPr>
        <p:txBody>
          <a:bodyPr/>
          <a:lstStyle/>
          <a:p>
            <a:pPr>
              <a:buNone/>
            </a:pPr>
            <a:r>
              <a:rPr lang="en-US" dirty="0" err="1" smtClean="0"/>
              <a:t>ipcs</a:t>
            </a:r>
            <a:r>
              <a:rPr lang="en-US" dirty="0" smtClean="0"/>
              <a:t> -</a:t>
            </a:r>
            <a:r>
              <a:rPr lang="en-GB" dirty="0" smtClean="0"/>
              <a:t>m</a:t>
            </a:r>
            <a:r>
              <a:rPr lang="en-US" dirty="0" smtClean="0"/>
              <a:t> -l</a:t>
            </a:r>
            <a:endParaRPr lang="ru-RU" dirty="0" smtClean="0"/>
          </a:p>
          <a:p>
            <a:pPr>
              <a:buNone/>
            </a:pPr>
            <a:r>
              <a:rPr lang="ru-RU" dirty="0" smtClean="0"/>
              <a:t>------ Пределы </a:t>
            </a:r>
            <a:r>
              <a:rPr lang="ru-RU" dirty="0" err="1" smtClean="0"/>
              <a:t>совм</a:t>
            </a:r>
            <a:r>
              <a:rPr lang="ru-RU" dirty="0" smtClean="0"/>
              <a:t>. исп. памяти --------</a:t>
            </a:r>
          </a:p>
          <a:p>
            <a:pPr>
              <a:buNone/>
            </a:pPr>
            <a:r>
              <a:rPr lang="ru-RU" dirty="0" smtClean="0"/>
              <a:t>максимальное количество сегментов = 4096</a:t>
            </a:r>
          </a:p>
          <a:p>
            <a:pPr>
              <a:buNone/>
            </a:pPr>
            <a:r>
              <a:rPr lang="ru-RU" dirty="0" smtClean="0"/>
              <a:t>максимальный размер сегмента (кбайт) = 32768</a:t>
            </a:r>
          </a:p>
          <a:p>
            <a:pPr>
              <a:buNone/>
            </a:pPr>
            <a:r>
              <a:rPr lang="ru-RU" dirty="0" err="1" smtClean="0"/>
              <a:t>max</a:t>
            </a:r>
            <a:r>
              <a:rPr lang="ru-RU" dirty="0" smtClean="0"/>
              <a:t> </a:t>
            </a:r>
            <a:r>
              <a:rPr lang="ru-RU" dirty="0" err="1" smtClean="0"/>
              <a:t>total</a:t>
            </a:r>
            <a:r>
              <a:rPr lang="ru-RU" dirty="0" smtClean="0"/>
              <a:t> </a:t>
            </a:r>
            <a:r>
              <a:rPr lang="ru-RU" dirty="0" err="1" smtClean="0"/>
              <a:t>shared</a:t>
            </a:r>
            <a:r>
              <a:rPr lang="ru-RU" dirty="0" smtClean="0"/>
              <a:t> </a:t>
            </a:r>
            <a:r>
              <a:rPr lang="ru-RU" dirty="0" err="1" smtClean="0"/>
              <a:t>memory</a:t>
            </a:r>
            <a:r>
              <a:rPr lang="ru-RU" dirty="0" smtClean="0"/>
              <a:t> (</a:t>
            </a:r>
            <a:r>
              <a:rPr lang="ru-RU" dirty="0" err="1" smtClean="0"/>
              <a:t>kbytes</a:t>
            </a:r>
            <a:r>
              <a:rPr lang="ru-RU" dirty="0" smtClean="0"/>
              <a:t>) = 8388608</a:t>
            </a:r>
          </a:p>
          <a:p>
            <a:pPr>
              <a:buNone/>
            </a:pPr>
            <a:r>
              <a:rPr lang="ru-RU" dirty="0" smtClean="0"/>
              <a:t>минимальный размер сегмента (байт) = 1</a:t>
            </a:r>
          </a:p>
          <a:p>
            <a:pPr>
              <a:buNone/>
            </a:pPr>
            <a:endParaRPr lang="ru-RU" dirty="0"/>
          </a:p>
        </p:txBody>
      </p:sp>
    </p:spTree>
    <p:extLst>
      <p:ext uri="{BB962C8B-B14F-4D97-AF65-F5344CB8AC3E}">
        <p14:creationId xmlns:p14="http://schemas.microsoft.com/office/powerpoint/2010/main" val="3187564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4290"/>
            <a:ext cx="8229600" cy="857256"/>
          </a:xfrm>
        </p:spPr>
        <p:txBody>
          <a:bodyPr>
            <a:normAutofit/>
          </a:bodyPr>
          <a:lstStyle/>
          <a:p>
            <a:r>
              <a:rPr lang="ru-RU" sz="3600" dirty="0" smtClean="0"/>
              <a:t>Управление выводом команды </a:t>
            </a:r>
            <a:r>
              <a:rPr lang="en-US" sz="3600" dirty="0" smtClean="0"/>
              <a:t>top </a:t>
            </a:r>
            <a:endParaRPr lang="ru-RU" dirty="0"/>
          </a:p>
        </p:txBody>
      </p:sp>
      <p:sp>
        <p:nvSpPr>
          <p:cNvPr id="3" name="Содержимое 2"/>
          <p:cNvSpPr>
            <a:spLocks noGrp="1"/>
          </p:cNvSpPr>
          <p:nvPr>
            <p:ph idx="1"/>
          </p:nvPr>
        </p:nvSpPr>
        <p:spPr>
          <a:xfrm>
            <a:off x="457200" y="1052736"/>
            <a:ext cx="8229600" cy="5073427"/>
          </a:xfrm>
        </p:spPr>
        <p:txBody>
          <a:bodyPr>
            <a:normAutofit fontScale="55000" lnSpcReduction="20000"/>
          </a:bodyPr>
          <a:lstStyle/>
          <a:p>
            <a:pPr>
              <a:buNone/>
            </a:pPr>
            <a:r>
              <a:rPr lang="ru-RU" b="1" dirty="0" smtClean="0"/>
              <a:t>Клавиши:</a:t>
            </a:r>
          </a:p>
          <a:p>
            <a:pPr>
              <a:buNone/>
            </a:pPr>
            <a:r>
              <a:rPr lang="ru-RU" b="1" dirty="0" err="1" smtClean="0"/>
              <a:t>t</a:t>
            </a:r>
            <a:r>
              <a:rPr lang="ru-RU" dirty="0" smtClean="0"/>
              <a:t> – Включение и выключение выдачи на экран суммарных данных.</a:t>
            </a:r>
          </a:p>
          <a:p>
            <a:pPr>
              <a:buNone/>
            </a:pPr>
            <a:r>
              <a:rPr lang="ru-RU" b="1" dirty="0" err="1" smtClean="0"/>
              <a:t>m</a:t>
            </a:r>
            <a:r>
              <a:rPr lang="ru-RU" dirty="0" smtClean="0"/>
              <a:t> – Включение и выключение выдачи на экран информации об использовании памяти. </a:t>
            </a:r>
          </a:p>
          <a:p>
            <a:pPr>
              <a:buNone/>
            </a:pPr>
            <a:r>
              <a:rPr lang="ru-RU" b="1" dirty="0" smtClean="0"/>
              <a:t>A</a:t>
            </a:r>
            <a:r>
              <a:rPr lang="ru-RU" dirty="0" smtClean="0"/>
              <a:t> – Сортировка строк по максимальному потреблению различных системных ресурсов. </a:t>
            </a:r>
          </a:p>
          <a:p>
            <a:pPr>
              <a:buNone/>
            </a:pPr>
            <a:r>
              <a:rPr lang="ru-RU" b="1" dirty="0" err="1" smtClean="0"/>
              <a:t>f</a:t>
            </a:r>
            <a:r>
              <a:rPr lang="ru-RU" dirty="0" smtClean="0"/>
              <a:t> – Вход в меню интерактивного конфигурирования данных, выдаваемых на экран командой </a:t>
            </a:r>
            <a:r>
              <a:rPr lang="ru-RU" dirty="0" err="1" smtClean="0"/>
              <a:t>top</a:t>
            </a:r>
            <a:r>
              <a:rPr lang="ru-RU" dirty="0" smtClean="0"/>
              <a:t>. </a:t>
            </a:r>
          </a:p>
          <a:p>
            <a:pPr>
              <a:buNone/>
            </a:pPr>
            <a:r>
              <a:rPr lang="ru-RU" b="1" dirty="0" err="1" smtClean="0"/>
              <a:t>o</a:t>
            </a:r>
            <a:r>
              <a:rPr lang="ru-RU" dirty="0" smtClean="0"/>
              <a:t> </a:t>
            </a:r>
            <a:r>
              <a:rPr lang="ru-RU" smtClean="0"/>
              <a:t>– адавать</a:t>
            </a:r>
            <a:r>
              <a:rPr lang="ru-RU" dirty="0" smtClean="0"/>
              <a:t> порядок строк, выдаваемой командой </a:t>
            </a:r>
            <a:r>
              <a:rPr lang="ru-RU" dirty="0" err="1" smtClean="0"/>
              <a:t>top</a:t>
            </a:r>
            <a:r>
              <a:rPr lang="ru-RU" dirty="0" smtClean="0"/>
              <a:t>. </a:t>
            </a:r>
          </a:p>
          <a:p>
            <a:pPr>
              <a:buNone/>
            </a:pPr>
            <a:r>
              <a:rPr lang="ru-RU" b="1" dirty="0" err="1" smtClean="0"/>
              <a:t>r</a:t>
            </a:r>
            <a:r>
              <a:rPr lang="ru-RU" dirty="0" smtClean="0"/>
              <a:t> – Изменение приоритета процессов с помощью команды </a:t>
            </a:r>
            <a:r>
              <a:rPr lang="ru-RU" dirty="0" err="1" smtClean="0"/>
              <a:t>renice</a:t>
            </a:r>
            <a:r>
              <a:rPr lang="ru-RU" dirty="0" smtClean="0"/>
              <a:t>. </a:t>
            </a:r>
          </a:p>
          <a:p>
            <a:pPr>
              <a:buNone/>
            </a:pPr>
            <a:r>
              <a:rPr lang="ru-RU" b="1" dirty="0" err="1" smtClean="0"/>
              <a:t>k</a:t>
            </a:r>
            <a:r>
              <a:rPr lang="ru-RU" dirty="0" smtClean="0"/>
              <a:t> – Удаление процесса с помощью команды </a:t>
            </a:r>
            <a:r>
              <a:rPr lang="ru-RU" dirty="0" err="1" smtClean="0"/>
              <a:t>kill</a:t>
            </a:r>
            <a:r>
              <a:rPr lang="ru-RU" dirty="0" smtClean="0"/>
              <a:t>. </a:t>
            </a:r>
          </a:p>
          <a:p>
            <a:pPr>
              <a:buNone/>
            </a:pPr>
            <a:r>
              <a:rPr lang="ru-RU" b="1" dirty="0" err="1" smtClean="0"/>
              <a:t>z</a:t>
            </a:r>
            <a:r>
              <a:rPr lang="ru-RU" dirty="0" smtClean="0"/>
              <a:t> – Переключение между цветным / монохромным вариантом выдачи изображения.</a:t>
            </a:r>
          </a:p>
          <a:p>
            <a:pPr>
              <a:buNone/>
            </a:pPr>
            <a:r>
              <a:rPr lang="en-US" b="1" dirty="0" smtClean="0"/>
              <a:t>n</a:t>
            </a:r>
            <a:r>
              <a:rPr lang="ru-RU" dirty="0" smtClean="0"/>
              <a:t> – Изменить число отображаемых процессов. </a:t>
            </a:r>
          </a:p>
          <a:p>
            <a:pPr>
              <a:buNone/>
            </a:pPr>
            <a:r>
              <a:rPr lang="ru-RU" b="1" dirty="0" err="1" smtClean="0"/>
              <a:t>u</a:t>
            </a:r>
            <a:r>
              <a:rPr lang="ru-RU" dirty="0" smtClean="0"/>
              <a:t> – Сортировать по имени пользователя.</a:t>
            </a:r>
          </a:p>
          <a:p>
            <a:pPr>
              <a:buNone/>
            </a:pPr>
            <a:r>
              <a:rPr lang="ru-RU" b="1" dirty="0" smtClean="0"/>
              <a:t>M</a:t>
            </a:r>
            <a:r>
              <a:rPr lang="ru-RU" dirty="0" smtClean="0"/>
              <a:t> – Сортировать по объёму используемой памяти.</a:t>
            </a:r>
          </a:p>
          <a:p>
            <a:pPr>
              <a:buNone/>
            </a:pPr>
            <a:r>
              <a:rPr lang="ru-RU" b="1" dirty="0" smtClean="0"/>
              <a:t>P</a:t>
            </a:r>
            <a:r>
              <a:rPr lang="ru-RU" dirty="0" smtClean="0"/>
              <a:t> – Сортировать по загрузке процессора.</a:t>
            </a:r>
          </a:p>
          <a:p>
            <a:pPr>
              <a:buNone/>
            </a:pPr>
            <a:r>
              <a:rPr lang="en-US" b="1" dirty="0" smtClean="0"/>
              <a:t>q </a:t>
            </a:r>
            <a:r>
              <a:rPr lang="ru-RU" dirty="0" smtClean="0"/>
              <a:t>–</a:t>
            </a:r>
            <a:r>
              <a:rPr lang="en-US" dirty="0" smtClean="0"/>
              <a:t> </a:t>
            </a:r>
            <a:r>
              <a:rPr lang="ru-RU" dirty="0" smtClean="0"/>
              <a:t>Завершение команды.</a:t>
            </a:r>
            <a:endParaRPr lang="ru-RU" b="1" dirty="0" smtClean="0"/>
          </a:p>
          <a:p>
            <a:pPr>
              <a:buNone/>
            </a:pPr>
            <a:endParaRPr lang="ru-RU"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t>Подходы к работе с разделяемой памяти</a:t>
            </a:r>
            <a:endParaRPr lang="ru-RU" sz="3600" dirty="0"/>
          </a:p>
        </p:txBody>
      </p:sp>
      <p:sp>
        <p:nvSpPr>
          <p:cNvPr id="3" name="Содержимое 2"/>
          <p:cNvSpPr>
            <a:spLocks noGrp="1"/>
          </p:cNvSpPr>
          <p:nvPr>
            <p:ph idx="1"/>
          </p:nvPr>
        </p:nvSpPr>
        <p:spPr>
          <a:xfrm>
            <a:off x="214282" y="1600200"/>
            <a:ext cx="8715436" cy="4525963"/>
          </a:xfrm>
        </p:spPr>
        <p:txBody>
          <a:bodyPr>
            <a:normAutofit/>
          </a:bodyPr>
          <a:lstStyle/>
          <a:p>
            <a:pPr>
              <a:buFont typeface="Wingdings" pitchFamily="2" charset="2"/>
              <a:buChar char="Ø"/>
            </a:pPr>
            <a:r>
              <a:rPr lang="ru-RU" dirty="0" smtClean="0"/>
              <a:t>в стиле </a:t>
            </a:r>
            <a:r>
              <a:rPr lang="en-US" dirty="0" smtClean="0"/>
              <a:t>UNIX System V, </a:t>
            </a:r>
            <a:r>
              <a:rPr lang="ru-RU" dirty="0" smtClean="0"/>
              <a:t>используя функции расширения </a:t>
            </a:r>
            <a:r>
              <a:rPr lang="en-US" dirty="0" smtClean="0"/>
              <a:t>POSIX:XSI; </a:t>
            </a:r>
            <a:endParaRPr lang="ru-RU" dirty="0" smtClean="0"/>
          </a:p>
          <a:p>
            <a:pPr>
              <a:buFont typeface="Wingdings" pitchFamily="2" charset="2"/>
              <a:buChar char="Ø"/>
            </a:pPr>
            <a:r>
              <a:rPr lang="ru-RU" dirty="0" smtClean="0"/>
              <a:t>через функции </a:t>
            </a:r>
            <a:r>
              <a:rPr lang="en-US" dirty="0" smtClean="0"/>
              <a:t>POSIX (</a:t>
            </a:r>
            <a:r>
              <a:rPr lang="ru-RU" dirty="0" smtClean="0"/>
              <a:t>стандарт </a:t>
            </a:r>
            <a:r>
              <a:rPr lang="en-US" dirty="0" smtClean="0"/>
              <a:t>POSIX.1-2001</a:t>
            </a:r>
            <a:r>
              <a:rPr lang="ru-RU" dirty="0" smtClean="0"/>
              <a:t>)</a:t>
            </a:r>
            <a:endParaRPr lang="ru-RU" dirty="0"/>
          </a:p>
        </p:txBody>
      </p:sp>
    </p:spTree>
    <p:extLst>
      <p:ext uri="{BB962C8B-B14F-4D97-AF65-F5344CB8AC3E}">
        <p14:creationId xmlns:p14="http://schemas.microsoft.com/office/powerpoint/2010/main" val="68980197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Создание разделяемого сегмента</a:t>
            </a:r>
            <a:endParaRPr lang="ru-RU" dirty="0"/>
          </a:p>
        </p:txBody>
      </p:sp>
      <p:sp>
        <p:nvSpPr>
          <p:cNvPr id="3" name="Содержимое 2"/>
          <p:cNvSpPr>
            <a:spLocks noGrp="1"/>
          </p:cNvSpPr>
          <p:nvPr>
            <p:ph idx="1"/>
          </p:nvPr>
        </p:nvSpPr>
        <p:spPr/>
        <p:txBody>
          <a:bodyPr>
            <a:normAutofit fontScale="77500" lnSpcReduction="20000"/>
          </a:bodyPr>
          <a:lstStyle/>
          <a:p>
            <a:pPr>
              <a:buNone/>
            </a:pPr>
            <a:r>
              <a:rPr lang="en-US" dirty="0" err="1" smtClean="0"/>
              <a:t>int</a:t>
            </a:r>
            <a:r>
              <a:rPr lang="en-US" dirty="0" smtClean="0"/>
              <a:t> </a:t>
            </a:r>
            <a:r>
              <a:rPr lang="en-US" dirty="0" err="1" smtClean="0"/>
              <a:t>shmget</a:t>
            </a:r>
            <a:r>
              <a:rPr lang="en-US" dirty="0" smtClean="0"/>
              <a:t> ( </a:t>
            </a:r>
            <a:r>
              <a:rPr lang="en-US" dirty="0" err="1" smtClean="0"/>
              <a:t>key_t</a:t>
            </a:r>
            <a:r>
              <a:rPr lang="en-US" dirty="0" smtClean="0"/>
              <a:t> key, </a:t>
            </a:r>
            <a:r>
              <a:rPr lang="en-US" dirty="0" err="1" smtClean="0"/>
              <a:t>int</a:t>
            </a:r>
            <a:r>
              <a:rPr lang="en-US" dirty="0" smtClean="0"/>
              <a:t> size, </a:t>
            </a:r>
            <a:r>
              <a:rPr lang="en-US" dirty="0" err="1" smtClean="0"/>
              <a:t>int</a:t>
            </a:r>
            <a:r>
              <a:rPr lang="en-US" dirty="0" smtClean="0"/>
              <a:t> </a:t>
            </a:r>
            <a:r>
              <a:rPr lang="en-US" dirty="0" err="1" smtClean="0"/>
              <a:t>shmflg</a:t>
            </a:r>
            <a:r>
              <a:rPr lang="en-US" dirty="0" smtClean="0"/>
              <a:t> ); </a:t>
            </a:r>
            <a:endParaRPr lang="ru-RU" dirty="0" smtClean="0"/>
          </a:p>
          <a:p>
            <a:pPr>
              <a:buNone/>
            </a:pPr>
            <a:r>
              <a:rPr lang="ru-RU" dirty="0" smtClean="0"/>
              <a:t>Возвращает</a:t>
            </a:r>
            <a:r>
              <a:rPr lang="en-US" dirty="0" smtClean="0"/>
              <a:t>: </a:t>
            </a:r>
            <a:r>
              <a:rPr lang="ru-RU" dirty="0" smtClean="0"/>
              <a:t>идентификатор разделяемого сегмента памяти в случае успеха -1 в случае ошибки: </a:t>
            </a:r>
          </a:p>
          <a:p>
            <a:pPr>
              <a:buNone/>
            </a:pPr>
            <a:r>
              <a:rPr lang="en-US" dirty="0" err="1" smtClean="0"/>
              <a:t>errno</a:t>
            </a:r>
            <a:r>
              <a:rPr lang="en-US" dirty="0" smtClean="0"/>
              <a:t> = </a:t>
            </a:r>
            <a:endParaRPr lang="ru-RU" dirty="0" smtClean="0"/>
          </a:p>
          <a:p>
            <a:pPr>
              <a:buNone/>
            </a:pPr>
            <a:r>
              <a:rPr lang="en-US" dirty="0" smtClean="0"/>
              <a:t>EINVAL (</a:t>
            </a:r>
            <a:r>
              <a:rPr lang="ru-RU" dirty="0" smtClean="0"/>
              <a:t>Ошибочно заданы размеры сегмента) </a:t>
            </a:r>
          </a:p>
          <a:p>
            <a:pPr>
              <a:buNone/>
            </a:pPr>
            <a:r>
              <a:rPr lang="en-US" dirty="0" smtClean="0"/>
              <a:t>EEXIST (</a:t>
            </a:r>
            <a:r>
              <a:rPr lang="ru-RU" dirty="0" smtClean="0"/>
              <a:t>Сегмент существует, нельзя создать) </a:t>
            </a:r>
          </a:p>
          <a:p>
            <a:pPr>
              <a:buNone/>
            </a:pPr>
            <a:r>
              <a:rPr lang="en-US" dirty="0" smtClean="0"/>
              <a:t>EIDRM (</a:t>
            </a:r>
            <a:r>
              <a:rPr lang="ru-RU" dirty="0" smtClean="0"/>
              <a:t>Сегмент отмечен для удаления, или был удален) </a:t>
            </a:r>
          </a:p>
          <a:p>
            <a:pPr>
              <a:buNone/>
            </a:pPr>
            <a:r>
              <a:rPr lang="en-US" dirty="0" smtClean="0"/>
              <a:t>ENOENT (</a:t>
            </a:r>
            <a:r>
              <a:rPr lang="ru-RU" dirty="0" smtClean="0"/>
              <a:t>Сегмент не существует) </a:t>
            </a:r>
          </a:p>
          <a:p>
            <a:pPr>
              <a:buNone/>
            </a:pPr>
            <a:r>
              <a:rPr lang="en-US" dirty="0" smtClean="0"/>
              <a:t>EACCESS (</a:t>
            </a:r>
            <a:r>
              <a:rPr lang="ru-RU" dirty="0" smtClean="0"/>
              <a:t>Доступ отклонен) </a:t>
            </a:r>
          </a:p>
          <a:p>
            <a:pPr>
              <a:buNone/>
            </a:pPr>
            <a:r>
              <a:rPr lang="en-US" dirty="0" smtClean="0"/>
              <a:t>ENOMEM (</a:t>
            </a:r>
            <a:r>
              <a:rPr lang="ru-RU" dirty="0" smtClean="0"/>
              <a:t>Недостаточно памяти для создания сегмента)</a:t>
            </a:r>
            <a:endParaRPr lang="ru-RU" dirty="0"/>
          </a:p>
        </p:txBody>
      </p:sp>
    </p:spTree>
    <p:extLst>
      <p:ext uri="{BB962C8B-B14F-4D97-AF65-F5344CB8AC3E}">
        <p14:creationId xmlns:p14="http://schemas.microsoft.com/office/powerpoint/2010/main" val="21205866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3600" dirty="0" smtClean="0"/>
              <a:t>Параметры операции создания разделяемого сегмента</a:t>
            </a:r>
            <a:endParaRPr lang="ru-RU" sz="3600" dirty="0"/>
          </a:p>
        </p:txBody>
      </p:sp>
      <p:sp>
        <p:nvSpPr>
          <p:cNvPr id="3" name="Содержимое 2"/>
          <p:cNvSpPr>
            <a:spLocks noGrp="1"/>
          </p:cNvSpPr>
          <p:nvPr>
            <p:ph idx="1"/>
          </p:nvPr>
        </p:nvSpPr>
        <p:spPr>
          <a:xfrm>
            <a:off x="251520" y="1600200"/>
            <a:ext cx="8712968" cy="4525963"/>
          </a:xfrm>
        </p:spPr>
        <p:txBody>
          <a:bodyPr>
            <a:normAutofit fontScale="70000" lnSpcReduction="20000"/>
          </a:bodyPr>
          <a:lstStyle/>
          <a:p>
            <a:pPr>
              <a:buNone/>
            </a:pPr>
            <a:r>
              <a:rPr lang="en-US" dirty="0" err="1" smtClean="0"/>
              <a:t>int</a:t>
            </a:r>
            <a:r>
              <a:rPr lang="en-US" dirty="0" smtClean="0"/>
              <a:t> </a:t>
            </a:r>
            <a:r>
              <a:rPr lang="en-US" dirty="0" err="1" smtClean="0"/>
              <a:t>shmget</a:t>
            </a:r>
            <a:r>
              <a:rPr lang="en-US" dirty="0" smtClean="0"/>
              <a:t> ( </a:t>
            </a:r>
            <a:r>
              <a:rPr lang="en-US" dirty="0" err="1" smtClean="0"/>
              <a:t>key_t</a:t>
            </a:r>
            <a:r>
              <a:rPr lang="en-US" dirty="0" smtClean="0"/>
              <a:t> key, </a:t>
            </a:r>
            <a:r>
              <a:rPr lang="en-US" dirty="0" err="1" smtClean="0"/>
              <a:t>int</a:t>
            </a:r>
            <a:r>
              <a:rPr lang="en-US" dirty="0" smtClean="0"/>
              <a:t> size, </a:t>
            </a:r>
            <a:r>
              <a:rPr lang="en-US" dirty="0" err="1" smtClean="0"/>
              <a:t>int</a:t>
            </a:r>
            <a:r>
              <a:rPr lang="en-US" dirty="0" smtClean="0"/>
              <a:t> </a:t>
            </a:r>
            <a:r>
              <a:rPr lang="en-US" dirty="0" err="1" smtClean="0"/>
              <a:t>shmflg</a:t>
            </a:r>
            <a:r>
              <a:rPr lang="en-US" dirty="0" smtClean="0"/>
              <a:t> ); </a:t>
            </a:r>
            <a:endParaRPr lang="ru-RU" dirty="0" smtClean="0"/>
          </a:p>
          <a:p>
            <a:pPr>
              <a:buNone/>
            </a:pPr>
            <a:r>
              <a:rPr lang="en-GB" dirty="0" smtClean="0"/>
              <a:t>k</a:t>
            </a:r>
            <a:r>
              <a:rPr lang="en-US" dirty="0" err="1" smtClean="0"/>
              <a:t>ey</a:t>
            </a:r>
            <a:r>
              <a:rPr lang="ru-RU" dirty="0" smtClean="0"/>
              <a:t> – ключ сегмента или флаг </a:t>
            </a:r>
            <a:r>
              <a:rPr lang="en-GB" dirty="0" smtClean="0"/>
              <a:t>IPC_PRIVATE</a:t>
            </a:r>
            <a:r>
              <a:rPr lang="ru-RU" dirty="0" smtClean="0"/>
              <a:t>;</a:t>
            </a:r>
          </a:p>
          <a:p>
            <a:pPr>
              <a:buNone/>
            </a:pPr>
            <a:r>
              <a:rPr lang="en-US" dirty="0" smtClean="0"/>
              <a:t>size</a:t>
            </a:r>
            <a:r>
              <a:rPr lang="ru-RU" dirty="0" smtClean="0"/>
              <a:t> – размер сегмента в байтах;</a:t>
            </a:r>
          </a:p>
          <a:p>
            <a:pPr>
              <a:buNone/>
            </a:pPr>
            <a:r>
              <a:rPr lang="en-US" dirty="0" smtClean="0"/>
              <a:t>#define SHMMAX 0x2000000</a:t>
            </a:r>
            <a:r>
              <a:rPr lang="ru-RU" dirty="0" smtClean="0"/>
              <a:t> </a:t>
            </a:r>
            <a:r>
              <a:rPr lang="en-US" sz="2100" dirty="0" smtClean="0"/>
              <a:t>/* </a:t>
            </a:r>
            <a:r>
              <a:rPr lang="ru-RU" sz="2100" dirty="0" smtClean="0"/>
              <a:t>максимальный размер сегмента</a:t>
            </a:r>
            <a:r>
              <a:rPr lang="en-US" sz="2100" dirty="0" smtClean="0"/>
              <a:t> (32</a:t>
            </a:r>
            <a:r>
              <a:rPr lang="ru-RU" sz="2100" dirty="0" smtClean="0"/>
              <a:t>Мб</a:t>
            </a:r>
            <a:r>
              <a:rPr lang="en-US" sz="2100" dirty="0" smtClean="0"/>
              <a:t>)*/</a:t>
            </a:r>
          </a:p>
          <a:p>
            <a:pPr>
              <a:buNone/>
            </a:pPr>
            <a:r>
              <a:rPr lang="en-US" dirty="0" smtClean="0"/>
              <a:t>#define SHMMIN 1	</a:t>
            </a:r>
            <a:r>
              <a:rPr lang="en-US" sz="2300" dirty="0" smtClean="0"/>
              <a:t>/* </a:t>
            </a:r>
            <a:r>
              <a:rPr lang="ru-RU" sz="2300" dirty="0" smtClean="0"/>
              <a:t>минимальный размер сегмента</a:t>
            </a:r>
            <a:r>
              <a:rPr lang="en-US" sz="2300" dirty="0" smtClean="0"/>
              <a:t> (</a:t>
            </a:r>
            <a:r>
              <a:rPr lang="ru-RU" sz="2300" dirty="0" smtClean="0"/>
              <a:t>байт</a:t>
            </a:r>
            <a:r>
              <a:rPr lang="en-US" sz="2300" dirty="0" smtClean="0"/>
              <a:t>) */</a:t>
            </a:r>
          </a:p>
          <a:p>
            <a:pPr>
              <a:buNone/>
            </a:pPr>
            <a:r>
              <a:rPr lang="en-US" dirty="0" smtClean="0"/>
              <a:t>#define SHMMNI 4096	</a:t>
            </a:r>
            <a:r>
              <a:rPr lang="en-US" sz="2100" dirty="0" smtClean="0"/>
              <a:t>/* </a:t>
            </a:r>
            <a:r>
              <a:rPr lang="ru-RU" sz="2100" dirty="0" smtClean="0"/>
              <a:t>максимальное число сегментов</a:t>
            </a:r>
            <a:r>
              <a:rPr lang="en-US" sz="2100" dirty="0" smtClean="0"/>
              <a:t> */</a:t>
            </a:r>
          </a:p>
          <a:p>
            <a:pPr>
              <a:buNone/>
            </a:pPr>
            <a:endParaRPr lang="ru-RU" dirty="0" smtClean="0"/>
          </a:p>
          <a:p>
            <a:pPr>
              <a:buNone/>
            </a:pPr>
            <a:r>
              <a:rPr lang="en-GB" dirty="0" smtClean="0"/>
              <a:t>s</a:t>
            </a:r>
            <a:r>
              <a:rPr lang="en-US" dirty="0" err="1" smtClean="0"/>
              <a:t>hmflg</a:t>
            </a:r>
            <a:r>
              <a:rPr lang="ru-RU" dirty="0" smtClean="0"/>
              <a:t> – флаги и права доступа к сегменту</a:t>
            </a:r>
          </a:p>
          <a:p>
            <a:pPr>
              <a:buNone/>
            </a:pPr>
            <a:r>
              <a:rPr lang="ru-RU" dirty="0" smtClean="0"/>
              <a:t>IPC_CREAT – если сегмента для указанного ключа не существует, он должен быть создан;</a:t>
            </a:r>
          </a:p>
          <a:p>
            <a:pPr>
              <a:buNone/>
            </a:pPr>
            <a:r>
              <a:rPr lang="ru-RU" dirty="0" smtClean="0"/>
              <a:t>IPC_EXCL – применяется совместно с флагом IPC_CREAT (если существует сегмент с указанным ключом, то доступ к сегменту не производится)</a:t>
            </a:r>
            <a:endParaRPr lang="ru-RU" dirty="0"/>
          </a:p>
        </p:txBody>
      </p:sp>
    </p:spTree>
    <p:extLst>
      <p:ext uri="{BB962C8B-B14F-4D97-AF65-F5344CB8AC3E}">
        <p14:creationId xmlns:p14="http://schemas.microsoft.com/office/powerpoint/2010/main" val="34312075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Права доступа к сегменту</a:t>
            </a:r>
            <a:endParaRPr lang="ru-RU" dirty="0"/>
          </a:p>
        </p:txBody>
      </p:sp>
      <p:sp>
        <p:nvSpPr>
          <p:cNvPr id="3" name="Содержимое 2"/>
          <p:cNvSpPr>
            <a:spLocks noGrp="1"/>
          </p:cNvSpPr>
          <p:nvPr>
            <p:ph idx="1"/>
          </p:nvPr>
        </p:nvSpPr>
        <p:spPr/>
        <p:txBody>
          <a:bodyPr>
            <a:normAutofit fontScale="77500" lnSpcReduction="20000"/>
          </a:bodyPr>
          <a:lstStyle/>
          <a:p>
            <a:pPr>
              <a:buNone/>
            </a:pPr>
            <a:r>
              <a:rPr lang="ru-RU" dirty="0" smtClean="0"/>
              <a:t>0400 - разрешено чтение пользователю, владеющему разделяемой памятью; </a:t>
            </a:r>
            <a:endParaRPr lang="en-GB" dirty="0" smtClean="0"/>
          </a:p>
          <a:p>
            <a:pPr>
              <a:buNone/>
            </a:pPr>
            <a:r>
              <a:rPr lang="ru-RU" dirty="0" smtClean="0"/>
              <a:t>0200 - разрешена запись пользователю, владеющему разделяемой памятью; </a:t>
            </a:r>
            <a:endParaRPr lang="en-GB" dirty="0" smtClean="0"/>
          </a:p>
          <a:p>
            <a:pPr>
              <a:buNone/>
            </a:pPr>
            <a:r>
              <a:rPr lang="ru-RU" dirty="0" smtClean="0"/>
              <a:t>0040 - разрешено чтение пользователям, входящим в ту же группу, что и владелец разделяемой памяти; </a:t>
            </a:r>
            <a:endParaRPr lang="en-GB" dirty="0" smtClean="0"/>
          </a:p>
          <a:p>
            <a:pPr>
              <a:buNone/>
            </a:pPr>
            <a:r>
              <a:rPr lang="ru-RU" dirty="0" smtClean="0"/>
              <a:t>0020 - разрешена запись пользователям, входящим в ту же группу, что и владелец разделяемой памяти; </a:t>
            </a:r>
            <a:endParaRPr lang="en-GB" dirty="0" smtClean="0"/>
          </a:p>
          <a:p>
            <a:pPr>
              <a:buNone/>
            </a:pPr>
            <a:r>
              <a:rPr lang="ru-RU" dirty="0" smtClean="0"/>
              <a:t>0004 - разрешено чтение всем остальным пользователям; </a:t>
            </a:r>
            <a:endParaRPr lang="en-GB" dirty="0" smtClean="0"/>
          </a:p>
          <a:p>
            <a:pPr>
              <a:buNone/>
            </a:pPr>
            <a:r>
              <a:rPr lang="ru-RU" dirty="0" smtClean="0"/>
              <a:t>0002 - разрешена запись всем остальным пользователям.</a:t>
            </a:r>
          </a:p>
          <a:p>
            <a:pPr>
              <a:buNone/>
            </a:pPr>
            <a:endParaRPr lang="ru-RU" dirty="0" smtClean="0"/>
          </a:p>
          <a:p>
            <a:pPr>
              <a:buNone/>
            </a:pPr>
            <a:r>
              <a:rPr lang="en-US" b="1" dirty="0" smtClean="0"/>
              <a:t>id_shm_1=</a:t>
            </a:r>
            <a:r>
              <a:rPr lang="en-US" b="1" dirty="0" err="1" smtClean="0"/>
              <a:t>shmget</a:t>
            </a:r>
            <a:r>
              <a:rPr lang="en-US" b="1" dirty="0" smtClean="0"/>
              <a:t>(1200,</a:t>
            </a:r>
            <a:r>
              <a:rPr lang="ru-RU" b="1" dirty="0" smtClean="0"/>
              <a:t>32</a:t>
            </a:r>
            <a:r>
              <a:rPr lang="en-US" b="1" dirty="0" smtClean="0"/>
              <a:t>,0666 | IPC_CREAT);</a:t>
            </a:r>
            <a:endParaRPr lang="ru-RU" dirty="0" smtClean="0"/>
          </a:p>
          <a:p>
            <a:pPr>
              <a:buNone/>
            </a:pPr>
            <a:endParaRPr lang="ru-RU" dirty="0" smtClean="0"/>
          </a:p>
          <a:p>
            <a:pPr>
              <a:buNone/>
            </a:pPr>
            <a:endParaRPr lang="ru-RU" dirty="0"/>
          </a:p>
        </p:txBody>
      </p:sp>
    </p:spTree>
    <p:extLst>
      <p:ext uri="{BB962C8B-B14F-4D97-AF65-F5344CB8AC3E}">
        <p14:creationId xmlns:p14="http://schemas.microsoft.com/office/powerpoint/2010/main" val="6612294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Присоединение сегмента</a:t>
            </a:r>
            <a:endParaRPr lang="ru-RU" dirty="0"/>
          </a:p>
        </p:txBody>
      </p:sp>
      <p:sp>
        <p:nvSpPr>
          <p:cNvPr id="3" name="Содержимое 2"/>
          <p:cNvSpPr>
            <a:spLocks noGrp="1"/>
          </p:cNvSpPr>
          <p:nvPr>
            <p:ph idx="1"/>
          </p:nvPr>
        </p:nvSpPr>
        <p:spPr/>
        <p:txBody>
          <a:bodyPr>
            <a:normAutofit fontScale="92500" lnSpcReduction="20000"/>
          </a:bodyPr>
          <a:lstStyle/>
          <a:p>
            <a:pPr>
              <a:buNone/>
            </a:pPr>
            <a:r>
              <a:rPr lang="en-US" dirty="0" smtClean="0"/>
              <a:t>void* </a:t>
            </a:r>
            <a:r>
              <a:rPr lang="en-US" dirty="0" err="1" smtClean="0"/>
              <a:t>shmat</a:t>
            </a:r>
            <a:r>
              <a:rPr lang="en-US" dirty="0" smtClean="0"/>
              <a:t> (</a:t>
            </a:r>
            <a:r>
              <a:rPr lang="en-US" dirty="0" err="1" smtClean="0"/>
              <a:t>int</a:t>
            </a:r>
            <a:r>
              <a:rPr lang="en-US" dirty="0" smtClean="0"/>
              <a:t> </a:t>
            </a:r>
            <a:r>
              <a:rPr lang="en-US" dirty="0" err="1" smtClean="0"/>
              <a:t>shmid</a:t>
            </a:r>
            <a:r>
              <a:rPr lang="en-US" dirty="0" smtClean="0"/>
              <a:t>, char *</a:t>
            </a:r>
            <a:r>
              <a:rPr lang="en-US" dirty="0" err="1" smtClean="0"/>
              <a:t>shmaddr</a:t>
            </a:r>
            <a:r>
              <a:rPr lang="en-US" dirty="0" smtClean="0"/>
              <a:t>, </a:t>
            </a:r>
            <a:r>
              <a:rPr lang="en-US" dirty="0" err="1" smtClean="0"/>
              <a:t>int</a:t>
            </a:r>
            <a:r>
              <a:rPr lang="en-US" dirty="0" smtClean="0"/>
              <a:t> </a:t>
            </a:r>
            <a:r>
              <a:rPr lang="en-US" dirty="0" err="1" smtClean="0"/>
              <a:t>shmflg</a:t>
            </a:r>
            <a:r>
              <a:rPr lang="en-US" dirty="0" smtClean="0"/>
              <a:t>); </a:t>
            </a:r>
            <a:r>
              <a:rPr lang="ru-RU" dirty="0" smtClean="0"/>
              <a:t>Возвращает</a:t>
            </a:r>
            <a:r>
              <a:rPr lang="en-US" dirty="0" smtClean="0"/>
              <a:t>: </a:t>
            </a:r>
            <a:r>
              <a:rPr lang="ru-RU" dirty="0" smtClean="0"/>
              <a:t>адрес, по которому сегмент был привязан к процессу, в случае успеха -1 в случае ошибки: </a:t>
            </a:r>
          </a:p>
          <a:p>
            <a:pPr>
              <a:buNone/>
            </a:pPr>
            <a:r>
              <a:rPr lang="en-US" dirty="0" err="1" smtClean="0"/>
              <a:t>errno</a:t>
            </a:r>
            <a:r>
              <a:rPr lang="en-US" dirty="0" smtClean="0"/>
              <a:t> = </a:t>
            </a:r>
            <a:endParaRPr lang="ru-RU" dirty="0" smtClean="0"/>
          </a:p>
          <a:p>
            <a:pPr>
              <a:buNone/>
            </a:pPr>
            <a:r>
              <a:rPr lang="en-US" dirty="0" smtClean="0"/>
              <a:t>EINVAL (</a:t>
            </a:r>
            <a:r>
              <a:rPr lang="ru-RU" dirty="0" smtClean="0"/>
              <a:t>Ошибочно значение </a:t>
            </a:r>
            <a:r>
              <a:rPr lang="en-US" dirty="0" smtClean="0"/>
              <a:t>IPC ID </a:t>
            </a:r>
            <a:r>
              <a:rPr lang="ru-RU" dirty="0" smtClean="0"/>
              <a:t>или адрес привязки) </a:t>
            </a:r>
          </a:p>
          <a:p>
            <a:pPr>
              <a:buNone/>
            </a:pPr>
            <a:r>
              <a:rPr lang="en-US" dirty="0" smtClean="0"/>
              <a:t>ENOMEM (</a:t>
            </a:r>
            <a:r>
              <a:rPr lang="ru-RU" dirty="0" smtClean="0"/>
              <a:t>Недостаточно памяти для привязки сегмента) </a:t>
            </a:r>
          </a:p>
          <a:p>
            <a:pPr>
              <a:buNone/>
            </a:pPr>
            <a:r>
              <a:rPr lang="en-US" dirty="0" smtClean="0"/>
              <a:t>EACCES (</a:t>
            </a:r>
            <a:r>
              <a:rPr lang="ru-RU" dirty="0" smtClean="0"/>
              <a:t>Права отклонены)</a:t>
            </a:r>
            <a:endParaRPr lang="ru-RU" dirty="0"/>
          </a:p>
        </p:txBody>
      </p:sp>
    </p:spTree>
    <p:extLst>
      <p:ext uri="{BB962C8B-B14F-4D97-AF65-F5344CB8AC3E}">
        <p14:creationId xmlns:p14="http://schemas.microsoft.com/office/powerpoint/2010/main" val="11412739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Параметры операции присоединения сегмента</a:t>
            </a:r>
            <a:endParaRPr lang="ru-RU" dirty="0"/>
          </a:p>
        </p:txBody>
      </p:sp>
      <p:sp>
        <p:nvSpPr>
          <p:cNvPr id="3" name="Содержимое 2"/>
          <p:cNvSpPr>
            <a:spLocks noGrp="1"/>
          </p:cNvSpPr>
          <p:nvPr>
            <p:ph idx="1"/>
          </p:nvPr>
        </p:nvSpPr>
        <p:spPr/>
        <p:txBody>
          <a:bodyPr>
            <a:normAutofit fontScale="92500" lnSpcReduction="20000"/>
          </a:bodyPr>
          <a:lstStyle/>
          <a:p>
            <a:pPr>
              <a:buNone/>
            </a:pPr>
            <a:r>
              <a:rPr lang="en-US" dirty="0" err="1" smtClean="0"/>
              <a:t>int</a:t>
            </a:r>
            <a:r>
              <a:rPr lang="en-US" dirty="0" smtClean="0"/>
              <a:t> </a:t>
            </a:r>
            <a:r>
              <a:rPr lang="en-US" dirty="0" err="1" smtClean="0"/>
              <a:t>shmat</a:t>
            </a:r>
            <a:r>
              <a:rPr lang="en-US" dirty="0" smtClean="0"/>
              <a:t> (</a:t>
            </a:r>
            <a:r>
              <a:rPr lang="en-US" dirty="0" err="1" smtClean="0"/>
              <a:t>int</a:t>
            </a:r>
            <a:r>
              <a:rPr lang="en-US" dirty="0" smtClean="0"/>
              <a:t> </a:t>
            </a:r>
            <a:r>
              <a:rPr lang="en-US" dirty="0" err="1" smtClean="0"/>
              <a:t>shmid</a:t>
            </a:r>
            <a:r>
              <a:rPr lang="en-US" dirty="0" smtClean="0"/>
              <a:t>, char *</a:t>
            </a:r>
            <a:r>
              <a:rPr lang="en-US" dirty="0" err="1" smtClean="0"/>
              <a:t>shmaddr</a:t>
            </a:r>
            <a:r>
              <a:rPr lang="en-US" dirty="0" smtClean="0"/>
              <a:t>, </a:t>
            </a:r>
            <a:r>
              <a:rPr lang="en-US" dirty="0" err="1" smtClean="0"/>
              <a:t>int</a:t>
            </a:r>
            <a:r>
              <a:rPr lang="en-US" dirty="0" smtClean="0"/>
              <a:t> </a:t>
            </a:r>
            <a:r>
              <a:rPr lang="en-US" dirty="0" err="1" smtClean="0"/>
              <a:t>shmflg</a:t>
            </a:r>
            <a:r>
              <a:rPr lang="en-US" dirty="0" smtClean="0"/>
              <a:t>);</a:t>
            </a:r>
            <a:endParaRPr lang="ru-RU" dirty="0" smtClean="0"/>
          </a:p>
          <a:p>
            <a:pPr>
              <a:buNone/>
            </a:pPr>
            <a:r>
              <a:rPr lang="en-US" dirty="0" err="1" smtClean="0"/>
              <a:t>shmid</a:t>
            </a:r>
            <a:r>
              <a:rPr lang="ru-RU" dirty="0" smtClean="0"/>
              <a:t> – идентификатор сегмента;</a:t>
            </a:r>
          </a:p>
          <a:p>
            <a:pPr>
              <a:buNone/>
            </a:pPr>
            <a:r>
              <a:rPr lang="en-US" dirty="0" err="1" smtClean="0"/>
              <a:t>shmaddr</a:t>
            </a:r>
            <a:r>
              <a:rPr lang="ru-RU" dirty="0" smtClean="0"/>
              <a:t> – 0 или виртуальный адрес по которому должен быть присоединен сегмент;</a:t>
            </a:r>
          </a:p>
          <a:p>
            <a:pPr>
              <a:buNone/>
            </a:pPr>
            <a:r>
              <a:rPr lang="en-US" dirty="0" err="1" smtClean="0"/>
              <a:t>shmflg</a:t>
            </a:r>
            <a:r>
              <a:rPr lang="ru-RU" dirty="0" smtClean="0"/>
              <a:t> – флаги сегмента</a:t>
            </a:r>
            <a:endParaRPr lang="en-GB" dirty="0" smtClean="0"/>
          </a:p>
          <a:p>
            <a:pPr>
              <a:buNone/>
            </a:pPr>
            <a:r>
              <a:rPr lang="ru-RU" dirty="0" smtClean="0"/>
              <a:t>SHM_RND</a:t>
            </a:r>
            <a:r>
              <a:rPr lang="en-GB" dirty="0" smtClean="0"/>
              <a:t> – </a:t>
            </a:r>
            <a:r>
              <a:rPr lang="ru-RU" dirty="0" smtClean="0"/>
              <a:t>округление адреса</a:t>
            </a:r>
          </a:p>
          <a:p>
            <a:pPr>
              <a:buNone/>
            </a:pPr>
            <a:r>
              <a:rPr lang="ru-RU" dirty="0" smtClean="0"/>
              <a:t>SHM_REMAP – проверка на пересечение с другими областями памяти</a:t>
            </a:r>
            <a:endParaRPr lang="en-GB" dirty="0" smtClean="0"/>
          </a:p>
          <a:p>
            <a:pPr>
              <a:buNone/>
            </a:pPr>
            <a:r>
              <a:rPr lang="ru-RU" dirty="0" smtClean="0"/>
              <a:t>SHM_RDONLY – только для чтения</a:t>
            </a:r>
          </a:p>
          <a:p>
            <a:pPr>
              <a:buNone/>
            </a:pPr>
            <a:r>
              <a:rPr lang="en-US" b="1" dirty="0" smtClean="0"/>
              <a:t> </a:t>
            </a:r>
            <a:r>
              <a:rPr lang="ru-RU" b="1" dirty="0" err="1" smtClean="0"/>
              <a:t>char</a:t>
            </a:r>
            <a:r>
              <a:rPr lang="ru-RU" b="1" dirty="0" smtClean="0"/>
              <a:t> * addr_shm_1=shmat(id_shm_1,0,0); </a:t>
            </a:r>
            <a:endParaRPr lang="ru-RU" dirty="0" smtClean="0"/>
          </a:p>
          <a:p>
            <a:pPr>
              <a:buNone/>
            </a:pPr>
            <a:endParaRPr lang="ru-RU" dirty="0"/>
          </a:p>
        </p:txBody>
      </p:sp>
    </p:spTree>
    <p:extLst>
      <p:ext uri="{BB962C8B-B14F-4D97-AF65-F5344CB8AC3E}">
        <p14:creationId xmlns:p14="http://schemas.microsoft.com/office/powerpoint/2010/main" val="21358546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Отсоединение сегмента</a:t>
            </a:r>
            <a:endParaRPr lang="ru-RU" dirty="0"/>
          </a:p>
        </p:txBody>
      </p:sp>
      <p:sp>
        <p:nvSpPr>
          <p:cNvPr id="3" name="Содержимое 2"/>
          <p:cNvSpPr>
            <a:spLocks noGrp="1"/>
          </p:cNvSpPr>
          <p:nvPr>
            <p:ph idx="1"/>
          </p:nvPr>
        </p:nvSpPr>
        <p:spPr/>
        <p:txBody>
          <a:bodyPr/>
          <a:lstStyle/>
          <a:p>
            <a:pPr>
              <a:buNone/>
            </a:pPr>
            <a:r>
              <a:rPr lang="en-US" dirty="0" err="1" smtClean="0"/>
              <a:t>int</a:t>
            </a:r>
            <a:r>
              <a:rPr lang="en-US" dirty="0" smtClean="0"/>
              <a:t> </a:t>
            </a:r>
            <a:r>
              <a:rPr lang="en-US" dirty="0" err="1" smtClean="0"/>
              <a:t>shmdt</a:t>
            </a:r>
            <a:r>
              <a:rPr lang="en-US" dirty="0" smtClean="0"/>
              <a:t> (char *</a:t>
            </a:r>
            <a:r>
              <a:rPr lang="en-US" dirty="0" err="1" smtClean="0"/>
              <a:t>shmaddr</a:t>
            </a:r>
            <a:r>
              <a:rPr lang="en-US" dirty="0" smtClean="0"/>
              <a:t>); </a:t>
            </a:r>
            <a:endParaRPr lang="ru-RU" dirty="0" smtClean="0"/>
          </a:p>
          <a:p>
            <a:pPr>
              <a:buNone/>
            </a:pPr>
            <a:r>
              <a:rPr lang="ru-RU" dirty="0" smtClean="0"/>
              <a:t>Возвращает</a:t>
            </a:r>
            <a:r>
              <a:rPr lang="en-US" dirty="0" smtClean="0"/>
              <a:t>: </a:t>
            </a:r>
            <a:r>
              <a:rPr lang="ru-RU" dirty="0" smtClean="0"/>
              <a:t>0 или </a:t>
            </a:r>
            <a:r>
              <a:rPr lang="en-US" dirty="0" smtClean="0"/>
              <a:t>-1 </a:t>
            </a:r>
            <a:r>
              <a:rPr lang="ru-RU" dirty="0" smtClean="0"/>
              <a:t>в случае ошибки: </a:t>
            </a:r>
          </a:p>
          <a:p>
            <a:pPr>
              <a:buNone/>
            </a:pPr>
            <a:r>
              <a:rPr lang="en-US" dirty="0" err="1" smtClean="0"/>
              <a:t>errno</a:t>
            </a:r>
            <a:r>
              <a:rPr lang="en-US" dirty="0" smtClean="0"/>
              <a:t> = </a:t>
            </a:r>
            <a:endParaRPr lang="ru-RU" dirty="0" smtClean="0"/>
          </a:p>
          <a:p>
            <a:pPr>
              <a:buNone/>
            </a:pPr>
            <a:r>
              <a:rPr lang="en-US" dirty="0" smtClean="0"/>
              <a:t>EINVAL (</a:t>
            </a:r>
            <a:r>
              <a:rPr lang="ru-RU" dirty="0" smtClean="0"/>
              <a:t>ошибочно указан адрес привязки)</a:t>
            </a:r>
          </a:p>
          <a:p>
            <a:pPr>
              <a:buNone/>
            </a:pPr>
            <a:r>
              <a:rPr lang="ru-RU" b="1" dirty="0" err="1" smtClean="0"/>
              <a:t>shmdt</a:t>
            </a:r>
            <a:r>
              <a:rPr lang="ru-RU" b="1" dirty="0" smtClean="0"/>
              <a:t>(addr_shm_1); </a:t>
            </a:r>
            <a:endParaRPr lang="ru-RU" dirty="0"/>
          </a:p>
        </p:txBody>
      </p:sp>
    </p:spTree>
    <p:extLst>
      <p:ext uri="{BB962C8B-B14F-4D97-AF65-F5344CB8AC3E}">
        <p14:creationId xmlns:p14="http://schemas.microsoft.com/office/powerpoint/2010/main" val="4262338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Контроль и управление сегментом</a:t>
            </a:r>
            <a:endParaRPr lang="ru-RU" dirty="0"/>
          </a:p>
        </p:txBody>
      </p:sp>
      <p:sp>
        <p:nvSpPr>
          <p:cNvPr id="3" name="Содержимое 2"/>
          <p:cNvSpPr>
            <a:spLocks noGrp="1"/>
          </p:cNvSpPr>
          <p:nvPr>
            <p:ph idx="1"/>
          </p:nvPr>
        </p:nvSpPr>
        <p:spPr/>
        <p:txBody>
          <a:bodyPr>
            <a:normAutofit fontScale="85000" lnSpcReduction="20000"/>
          </a:bodyPr>
          <a:lstStyle/>
          <a:p>
            <a:pPr>
              <a:buNone/>
            </a:pPr>
            <a:r>
              <a:rPr lang="en-US" dirty="0" err="1" smtClean="0"/>
              <a:t>int</a:t>
            </a:r>
            <a:r>
              <a:rPr lang="en-US" dirty="0" smtClean="0"/>
              <a:t> </a:t>
            </a:r>
            <a:r>
              <a:rPr lang="en-US" dirty="0" err="1" smtClean="0"/>
              <a:t>shmctl</a:t>
            </a:r>
            <a:r>
              <a:rPr lang="en-US" dirty="0" smtClean="0"/>
              <a:t> (</a:t>
            </a:r>
            <a:r>
              <a:rPr lang="en-US" dirty="0" err="1" smtClean="0"/>
              <a:t>int</a:t>
            </a:r>
            <a:r>
              <a:rPr lang="en-US" dirty="0" smtClean="0"/>
              <a:t> </a:t>
            </a:r>
            <a:r>
              <a:rPr lang="en-US" dirty="0" err="1" smtClean="0"/>
              <a:t>shmqid</a:t>
            </a:r>
            <a:r>
              <a:rPr lang="en-US" dirty="0" smtClean="0"/>
              <a:t>, </a:t>
            </a:r>
            <a:r>
              <a:rPr lang="en-US" dirty="0" err="1" smtClean="0"/>
              <a:t>int</a:t>
            </a:r>
            <a:r>
              <a:rPr lang="en-US" dirty="0" smtClean="0"/>
              <a:t> </a:t>
            </a:r>
            <a:r>
              <a:rPr lang="en-US" dirty="0" err="1" smtClean="0"/>
              <a:t>cmd</a:t>
            </a:r>
            <a:r>
              <a:rPr lang="en-US" dirty="0" smtClean="0"/>
              <a:t>, </a:t>
            </a:r>
            <a:r>
              <a:rPr lang="en-US" dirty="0" err="1" smtClean="0"/>
              <a:t>struct</a:t>
            </a:r>
            <a:r>
              <a:rPr lang="en-US" dirty="0" smtClean="0"/>
              <a:t> </a:t>
            </a:r>
            <a:r>
              <a:rPr lang="en-US" dirty="0" err="1" smtClean="0"/>
              <a:t>shmid_ds</a:t>
            </a:r>
            <a:r>
              <a:rPr lang="en-US" dirty="0" smtClean="0"/>
              <a:t> *</a:t>
            </a:r>
            <a:r>
              <a:rPr lang="en-US" dirty="0" err="1" smtClean="0"/>
              <a:t>buf</a:t>
            </a:r>
            <a:r>
              <a:rPr lang="en-US" dirty="0" smtClean="0"/>
              <a:t>); </a:t>
            </a:r>
            <a:endParaRPr lang="ru-RU" dirty="0" smtClean="0"/>
          </a:p>
          <a:p>
            <a:pPr>
              <a:buNone/>
            </a:pPr>
            <a:r>
              <a:rPr lang="ru-RU" dirty="0" smtClean="0"/>
              <a:t>Возвращает</a:t>
            </a:r>
            <a:r>
              <a:rPr lang="en-US" dirty="0" smtClean="0"/>
              <a:t>: 0 </a:t>
            </a:r>
            <a:r>
              <a:rPr lang="ru-RU" dirty="0" smtClean="0"/>
              <a:t>в случае успеха -1 в случае ошибки: </a:t>
            </a:r>
            <a:r>
              <a:rPr lang="en-US" dirty="0" err="1" smtClean="0"/>
              <a:t>errno</a:t>
            </a:r>
            <a:r>
              <a:rPr lang="en-US" dirty="0" smtClean="0"/>
              <a:t> = </a:t>
            </a:r>
            <a:endParaRPr lang="ru-RU" dirty="0" smtClean="0"/>
          </a:p>
          <a:p>
            <a:pPr>
              <a:buNone/>
            </a:pPr>
            <a:r>
              <a:rPr lang="en-US" dirty="0" smtClean="0"/>
              <a:t>EACCESS (</a:t>
            </a:r>
            <a:r>
              <a:rPr lang="ru-RU" dirty="0" smtClean="0"/>
              <a:t>Нет прав на чтение при </a:t>
            </a:r>
            <a:r>
              <a:rPr lang="en-US" dirty="0" err="1" smtClean="0"/>
              <a:t>cmd</a:t>
            </a:r>
            <a:r>
              <a:rPr lang="en-US" dirty="0" smtClean="0"/>
              <a:t>, </a:t>
            </a:r>
            <a:r>
              <a:rPr lang="ru-RU" dirty="0" smtClean="0"/>
              <a:t>равном </a:t>
            </a:r>
            <a:r>
              <a:rPr lang="en-US" dirty="0" smtClean="0"/>
              <a:t>IPC_STAT) </a:t>
            </a:r>
            <a:endParaRPr lang="ru-RU" dirty="0" smtClean="0"/>
          </a:p>
          <a:p>
            <a:pPr>
              <a:buNone/>
            </a:pPr>
            <a:r>
              <a:rPr lang="en-US" dirty="0" smtClean="0"/>
              <a:t>EFAULT (</a:t>
            </a:r>
            <a:r>
              <a:rPr lang="ru-RU" dirty="0" smtClean="0"/>
              <a:t>Адрес, на который указывает буфер, ошибочен при </a:t>
            </a:r>
            <a:r>
              <a:rPr lang="en-US" dirty="0" err="1" smtClean="0"/>
              <a:t>cmd</a:t>
            </a:r>
            <a:r>
              <a:rPr lang="en-US" dirty="0" smtClean="0"/>
              <a:t>, </a:t>
            </a:r>
            <a:r>
              <a:rPr lang="ru-RU" dirty="0" smtClean="0"/>
              <a:t>равном </a:t>
            </a:r>
            <a:r>
              <a:rPr lang="en-US" dirty="0" smtClean="0"/>
              <a:t>IPC_SET </a:t>
            </a:r>
            <a:r>
              <a:rPr lang="ru-RU" dirty="0" smtClean="0"/>
              <a:t>или </a:t>
            </a:r>
            <a:r>
              <a:rPr lang="en-US" dirty="0" smtClean="0"/>
              <a:t>IPC_STAT) EIDRM (</a:t>
            </a:r>
            <a:r>
              <a:rPr lang="ru-RU" dirty="0" smtClean="0"/>
              <a:t>Сегмент был удален во время вызова) </a:t>
            </a:r>
            <a:r>
              <a:rPr lang="en-US" dirty="0" smtClean="0"/>
              <a:t>EINVAL (</a:t>
            </a:r>
            <a:r>
              <a:rPr lang="ru-RU" dirty="0" smtClean="0"/>
              <a:t>ошибочный </a:t>
            </a:r>
            <a:r>
              <a:rPr lang="en-US" dirty="0" err="1" smtClean="0"/>
              <a:t>shmqid</a:t>
            </a:r>
            <a:r>
              <a:rPr lang="en-US" dirty="0" smtClean="0"/>
              <a:t>) </a:t>
            </a:r>
            <a:endParaRPr lang="ru-RU" dirty="0" smtClean="0"/>
          </a:p>
          <a:p>
            <a:pPr>
              <a:buNone/>
            </a:pPr>
            <a:r>
              <a:rPr lang="en-US" dirty="0" smtClean="0"/>
              <a:t>EPERM (</a:t>
            </a:r>
            <a:r>
              <a:rPr lang="ru-RU" dirty="0" smtClean="0"/>
              <a:t>попытка выполнить команду </a:t>
            </a:r>
            <a:r>
              <a:rPr lang="en-US" dirty="0" smtClean="0"/>
              <a:t>IPC_SET </a:t>
            </a:r>
            <a:r>
              <a:rPr lang="ru-RU" dirty="0" smtClean="0"/>
              <a:t>или </a:t>
            </a:r>
            <a:r>
              <a:rPr lang="en-US" dirty="0" smtClean="0"/>
              <a:t>IPC_RMID</a:t>
            </a:r>
            <a:r>
              <a:rPr lang="ru-RU" dirty="0" smtClean="0"/>
              <a:t>,</a:t>
            </a:r>
            <a:r>
              <a:rPr lang="en-US" dirty="0" smtClean="0"/>
              <a:t> </a:t>
            </a:r>
            <a:r>
              <a:rPr lang="ru-RU" dirty="0" smtClean="0"/>
              <a:t>но вызывающий процесс не имеет прав на запись, измените права доступа)</a:t>
            </a:r>
            <a:endParaRPr lang="ru-RU" dirty="0"/>
          </a:p>
        </p:txBody>
      </p:sp>
    </p:spTree>
    <p:extLst>
      <p:ext uri="{BB962C8B-B14F-4D97-AF65-F5344CB8AC3E}">
        <p14:creationId xmlns:p14="http://schemas.microsoft.com/office/powerpoint/2010/main" val="38570009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Параметры операции контроля и управления сегментом</a:t>
            </a:r>
            <a:endParaRPr lang="ru-RU" dirty="0"/>
          </a:p>
        </p:txBody>
      </p:sp>
      <p:sp>
        <p:nvSpPr>
          <p:cNvPr id="3" name="Содержимое 2"/>
          <p:cNvSpPr>
            <a:spLocks noGrp="1"/>
          </p:cNvSpPr>
          <p:nvPr>
            <p:ph idx="1"/>
          </p:nvPr>
        </p:nvSpPr>
        <p:spPr/>
        <p:txBody>
          <a:bodyPr/>
          <a:lstStyle/>
          <a:p>
            <a:pPr>
              <a:buNone/>
            </a:pPr>
            <a:r>
              <a:rPr lang="en-US" dirty="0" err="1" smtClean="0"/>
              <a:t>int</a:t>
            </a:r>
            <a:r>
              <a:rPr lang="en-US" dirty="0" smtClean="0"/>
              <a:t> </a:t>
            </a:r>
            <a:r>
              <a:rPr lang="en-US" dirty="0" err="1" smtClean="0"/>
              <a:t>shmctl</a:t>
            </a:r>
            <a:r>
              <a:rPr lang="en-US" dirty="0" smtClean="0"/>
              <a:t> (</a:t>
            </a:r>
            <a:r>
              <a:rPr lang="en-US" dirty="0" err="1" smtClean="0"/>
              <a:t>int</a:t>
            </a:r>
            <a:r>
              <a:rPr lang="en-US" dirty="0" smtClean="0"/>
              <a:t> </a:t>
            </a:r>
            <a:r>
              <a:rPr lang="en-US" dirty="0" err="1" smtClean="0"/>
              <a:t>shmqid</a:t>
            </a:r>
            <a:r>
              <a:rPr lang="en-US" dirty="0" smtClean="0"/>
              <a:t>, </a:t>
            </a:r>
            <a:r>
              <a:rPr lang="en-US" dirty="0" err="1" smtClean="0"/>
              <a:t>int</a:t>
            </a:r>
            <a:r>
              <a:rPr lang="en-US" dirty="0" smtClean="0"/>
              <a:t> </a:t>
            </a:r>
            <a:r>
              <a:rPr lang="en-US" dirty="0" err="1" smtClean="0"/>
              <a:t>cmd</a:t>
            </a:r>
            <a:r>
              <a:rPr lang="en-US" dirty="0" smtClean="0"/>
              <a:t>, </a:t>
            </a:r>
            <a:r>
              <a:rPr lang="en-US" dirty="0" err="1" smtClean="0"/>
              <a:t>struct</a:t>
            </a:r>
            <a:r>
              <a:rPr lang="en-US" dirty="0" smtClean="0"/>
              <a:t> </a:t>
            </a:r>
            <a:r>
              <a:rPr lang="en-US" dirty="0" err="1" smtClean="0"/>
              <a:t>shmid_ds</a:t>
            </a:r>
            <a:r>
              <a:rPr lang="en-US" dirty="0" smtClean="0"/>
              <a:t> *</a:t>
            </a:r>
            <a:r>
              <a:rPr lang="en-US" dirty="0" err="1" smtClean="0"/>
              <a:t>buf</a:t>
            </a:r>
            <a:r>
              <a:rPr lang="en-US" dirty="0" smtClean="0"/>
              <a:t>); </a:t>
            </a:r>
            <a:endParaRPr lang="ru-RU" dirty="0" smtClean="0"/>
          </a:p>
          <a:p>
            <a:pPr>
              <a:buNone/>
            </a:pPr>
            <a:r>
              <a:rPr lang="en-GB" dirty="0" smtClean="0"/>
              <a:t>s</a:t>
            </a:r>
            <a:r>
              <a:rPr lang="en-US" dirty="0" err="1" smtClean="0"/>
              <a:t>hmqid</a:t>
            </a:r>
            <a:r>
              <a:rPr lang="ru-RU" dirty="0" smtClean="0"/>
              <a:t> – идентификатор сегмента;</a:t>
            </a:r>
          </a:p>
          <a:p>
            <a:pPr>
              <a:buNone/>
            </a:pPr>
            <a:r>
              <a:rPr lang="en-US" dirty="0" err="1" smtClean="0"/>
              <a:t>cmd</a:t>
            </a:r>
            <a:r>
              <a:rPr lang="ru-RU" dirty="0" smtClean="0"/>
              <a:t> – режим работы функции (IPC_STAT, IPC_SET, IPC_RMID);</a:t>
            </a:r>
          </a:p>
          <a:p>
            <a:pPr>
              <a:buNone/>
            </a:pPr>
            <a:r>
              <a:rPr lang="en-US" dirty="0" err="1" smtClean="0"/>
              <a:t>buf</a:t>
            </a:r>
            <a:r>
              <a:rPr lang="ru-RU" dirty="0" smtClean="0"/>
              <a:t> – информация о состоянии сегмента </a:t>
            </a:r>
          </a:p>
          <a:p>
            <a:pPr>
              <a:buNone/>
            </a:pPr>
            <a:r>
              <a:rPr lang="en-US" b="1" dirty="0" smtClean="0"/>
              <a:t> </a:t>
            </a:r>
            <a:r>
              <a:rPr lang="en-US" b="1" dirty="0" err="1" smtClean="0"/>
              <a:t>shmctl</a:t>
            </a:r>
            <a:r>
              <a:rPr lang="en-US" b="1" dirty="0" smtClean="0"/>
              <a:t>(id_shm_1,IPC_RMID,0);</a:t>
            </a:r>
            <a:endParaRPr lang="ru-RU" dirty="0"/>
          </a:p>
        </p:txBody>
      </p:sp>
    </p:spTree>
    <p:extLst>
      <p:ext uri="{BB962C8B-B14F-4D97-AF65-F5344CB8AC3E}">
        <p14:creationId xmlns:p14="http://schemas.microsoft.com/office/powerpoint/2010/main" val="255412664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3600" dirty="0" smtClean="0"/>
              <a:t>Уничтожение разделяемого сегмента</a:t>
            </a:r>
            <a:endParaRPr lang="ru-RU" sz="3600" dirty="0"/>
          </a:p>
        </p:txBody>
      </p:sp>
      <p:sp>
        <p:nvSpPr>
          <p:cNvPr id="3" name="Содержимое 2"/>
          <p:cNvSpPr>
            <a:spLocks noGrp="1"/>
          </p:cNvSpPr>
          <p:nvPr>
            <p:ph idx="1"/>
          </p:nvPr>
        </p:nvSpPr>
        <p:spPr>
          <a:xfrm>
            <a:off x="285720" y="1285860"/>
            <a:ext cx="8401080" cy="4840303"/>
          </a:xfrm>
        </p:spPr>
        <p:txBody>
          <a:bodyPr>
            <a:normAutofit fontScale="85000" lnSpcReduction="20000"/>
          </a:bodyPr>
          <a:lstStyle/>
          <a:p>
            <a:pPr>
              <a:buNone/>
            </a:pPr>
            <a:r>
              <a:rPr lang="ru-RU" dirty="0" smtClean="0"/>
              <a:t>Изменение характеристик и уничтожение разделяемого сегмента памяти допускается только процессу, у которого эффективный идентификатор пользователя принадлежит либо </a:t>
            </a:r>
            <a:r>
              <a:rPr lang="ru-RU" dirty="0" err="1" smtClean="0"/>
              <a:t>root</a:t>
            </a:r>
            <a:r>
              <a:rPr lang="ru-RU" dirty="0" smtClean="0"/>
              <a:t>, </a:t>
            </a:r>
            <a:r>
              <a:rPr lang="ru-RU" dirty="0" err="1" smtClean="0"/>
              <a:t>либо</a:t>
            </a:r>
            <a:r>
              <a:rPr lang="ru-RU" dirty="0" smtClean="0"/>
              <a:t> создателю или владельцу </a:t>
            </a:r>
            <a:r>
              <a:rPr lang="en-US" dirty="0" smtClean="0"/>
              <a:t> </a:t>
            </a:r>
            <a:r>
              <a:rPr lang="ru-RU" dirty="0" smtClean="0"/>
              <a:t>сегмента. Он может изменить права доступа и передать разделяемый сегмент на владение другому пользователю. </a:t>
            </a:r>
          </a:p>
          <a:p>
            <a:pPr>
              <a:buNone/>
            </a:pPr>
            <a:r>
              <a:rPr lang="ru-RU" dirty="0" smtClean="0"/>
              <a:t>Если область не  была  присоединена ни  к  одному из процессов, ядро освобождает  сегмент и все выделенные физические страницы памяти.  Если же  сегмент  по-прежнему  подключен к каким-то процессам, то разрешено продолжать работать с ним и запрещает новым  процессам  присоединить его. </a:t>
            </a:r>
            <a:endParaRPr lang="ru-RU" dirty="0"/>
          </a:p>
        </p:txBody>
      </p:sp>
    </p:spTree>
    <p:extLst>
      <p:ext uri="{BB962C8B-B14F-4D97-AF65-F5344CB8AC3E}">
        <p14:creationId xmlns:p14="http://schemas.microsoft.com/office/powerpoint/2010/main" val="3626332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Разновидности команды</a:t>
            </a:r>
            <a:r>
              <a:rPr lang="en-US" dirty="0" smtClean="0"/>
              <a:t> </a:t>
            </a:r>
            <a:r>
              <a:rPr lang="en-US" dirty="0" err="1" smtClean="0"/>
              <a:t>ps</a:t>
            </a:r>
            <a:r>
              <a:rPr lang="en-US" dirty="0" smtClean="0"/>
              <a:t> </a:t>
            </a:r>
            <a:endParaRPr lang="ru-RU" dirty="0"/>
          </a:p>
        </p:txBody>
      </p:sp>
      <p:sp>
        <p:nvSpPr>
          <p:cNvPr id="3" name="Содержимое 2"/>
          <p:cNvSpPr>
            <a:spLocks noGrp="1"/>
          </p:cNvSpPr>
          <p:nvPr>
            <p:ph idx="1"/>
          </p:nvPr>
        </p:nvSpPr>
        <p:spPr/>
        <p:txBody>
          <a:bodyPr>
            <a:normAutofit fontScale="70000" lnSpcReduction="20000"/>
          </a:bodyPr>
          <a:lstStyle/>
          <a:p>
            <a:pPr>
              <a:buNone/>
            </a:pPr>
            <a:r>
              <a:rPr lang="ru-RU" b="1" dirty="0" smtClean="0"/>
              <a:t>Вывод списка всех процессов</a:t>
            </a:r>
            <a:r>
              <a:rPr lang="en-US" b="1" dirty="0" smtClean="0"/>
              <a:t>:</a:t>
            </a:r>
            <a:endParaRPr lang="ru-RU" b="1" dirty="0" smtClean="0"/>
          </a:p>
          <a:p>
            <a:pPr>
              <a:buNone/>
            </a:pPr>
            <a:r>
              <a:rPr lang="en-US" dirty="0" err="1" smtClean="0"/>
              <a:t>ps</a:t>
            </a:r>
            <a:r>
              <a:rPr lang="en-US" dirty="0" smtClean="0"/>
              <a:t> -Al </a:t>
            </a:r>
            <a:r>
              <a:rPr lang="en-US" dirty="0" err="1" smtClean="0"/>
              <a:t>ps</a:t>
            </a:r>
            <a:r>
              <a:rPr lang="en-US" dirty="0" smtClean="0"/>
              <a:t> -</a:t>
            </a:r>
            <a:r>
              <a:rPr lang="en-US" dirty="0" err="1" smtClean="0"/>
              <a:t>AlF</a:t>
            </a:r>
            <a:r>
              <a:rPr lang="en-US" dirty="0" smtClean="0"/>
              <a:t>  </a:t>
            </a:r>
            <a:r>
              <a:rPr lang="en-US" dirty="0" err="1" smtClean="0"/>
              <a:t>ps</a:t>
            </a:r>
            <a:r>
              <a:rPr lang="en-US" dirty="0" smtClean="0"/>
              <a:t> -ax </a:t>
            </a:r>
            <a:r>
              <a:rPr lang="en-US" dirty="0" err="1" smtClean="0"/>
              <a:t>ps</a:t>
            </a:r>
            <a:r>
              <a:rPr lang="en-US" dirty="0" smtClean="0"/>
              <a:t> -</a:t>
            </a:r>
            <a:r>
              <a:rPr lang="en-US" dirty="0" err="1" smtClean="0"/>
              <a:t>axu</a:t>
            </a:r>
            <a:endParaRPr lang="en-US" dirty="0" smtClean="0"/>
          </a:p>
          <a:p>
            <a:pPr>
              <a:buNone/>
            </a:pPr>
            <a:r>
              <a:rPr lang="ru-RU" b="1" dirty="0" smtClean="0"/>
              <a:t>Отображение потоков</a:t>
            </a:r>
            <a:r>
              <a:rPr lang="en-US" b="1" dirty="0" smtClean="0"/>
              <a:t>:</a:t>
            </a:r>
          </a:p>
          <a:p>
            <a:pPr>
              <a:buNone/>
            </a:pPr>
            <a:r>
              <a:rPr lang="en-US" dirty="0" err="1" smtClean="0"/>
              <a:t>ps</a:t>
            </a:r>
            <a:r>
              <a:rPr lang="en-US" dirty="0" smtClean="0"/>
              <a:t> –</a:t>
            </a:r>
            <a:r>
              <a:rPr lang="en-US" dirty="0" err="1" smtClean="0"/>
              <a:t>AlFH</a:t>
            </a:r>
            <a:r>
              <a:rPr lang="en-US" dirty="0" smtClean="0"/>
              <a:t> </a:t>
            </a:r>
            <a:r>
              <a:rPr lang="en-US" b="1" dirty="0" err="1" smtClean="0"/>
              <a:t>ps</a:t>
            </a:r>
            <a:r>
              <a:rPr lang="en-US" dirty="0" smtClean="0"/>
              <a:t> –</a:t>
            </a:r>
            <a:r>
              <a:rPr lang="en-US" dirty="0" err="1" smtClean="0"/>
              <a:t>AlLm</a:t>
            </a:r>
            <a:endParaRPr lang="en-US" dirty="0" smtClean="0"/>
          </a:p>
          <a:p>
            <a:pPr>
              <a:buNone/>
            </a:pPr>
            <a:r>
              <a:rPr lang="ru-RU" b="1" dirty="0" smtClean="0"/>
              <a:t>Вывод дерева процессов</a:t>
            </a:r>
            <a:r>
              <a:rPr lang="en-US" b="1" dirty="0" smtClean="0"/>
              <a:t>:</a:t>
            </a:r>
            <a:endParaRPr lang="ru-RU" b="1" dirty="0" smtClean="0"/>
          </a:p>
          <a:p>
            <a:pPr>
              <a:buNone/>
            </a:pPr>
            <a:r>
              <a:rPr lang="ru-RU" b="1" dirty="0" err="1" smtClean="0"/>
              <a:t>ps</a:t>
            </a:r>
            <a:r>
              <a:rPr lang="ru-RU" dirty="0" smtClean="0"/>
              <a:t> -</a:t>
            </a:r>
            <a:r>
              <a:rPr lang="ru-RU" dirty="0" err="1" smtClean="0"/>
              <a:t>ejH</a:t>
            </a:r>
            <a:r>
              <a:rPr lang="ru-RU" dirty="0" smtClean="0"/>
              <a:t> </a:t>
            </a:r>
            <a:r>
              <a:rPr lang="ru-RU" b="1" dirty="0" err="1" smtClean="0"/>
              <a:t>ps</a:t>
            </a:r>
            <a:r>
              <a:rPr lang="ru-RU" dirty="0" smtClean="0"/>
              <a:t> </a:t>
            </a:r>
            <a:r>
              <a:rPr lang="ru-RU" dirty="0" err="1" smtClean="0"/>
              <a:t>axjf</a:t>
            </a:r>
            <a:r>
              <a:rPr lang="ru-RU" dirty="0" smtClean="0"/>
              <a:t> </a:t>
            </a:r>
            <a:endParaRPr lang="en-US" b="1" dirty="0" smtClean="0"/>
          </a:p>
          <a:p>
            <a:pPr>
              <a:buNone/>
            </a:pPr>
            <a:r>
              <a:rPr lang="ru-RU" b="1" dirty="0" smtClean="0"/>
              <a:t>Вывод процессов, запущенных пользователем: </a:t>
            </a:r>
          </a:p>
          <a:p>
            <a:pPr>
              <a:buNone/>
            </a:pPr>
            <a:r>
              <a:rPr lang="ru-RU" b="1" dirty="0" err="1" smtClean="0"/>
              <a:t>ps</a:t>
            </a:r>
            <a:r>
              <a:rPr lang="ru-RU" dirty="0" smtClean="0"/>
              <a:t> -U </a:t>
            </a:r>
            <a:r>
              <a:rPr lang="ru-RU" dirty="0" err="1" smtClean="0"/>
              <a:t>User</a:t>
            </a:r>
            <a:r>
              <a:rPr lang="ru-RU" dirty="0" smtClean="0"/>
              <a:t> -</a:t>
            </a:r>
            <a:r>
              <a:rPr lang="ru-RU" dirty="0" err="1" smtClean="0"/>
              <a:t>u</a:t>
            </a:r>
            <a:r>
              <a:rPr lang="ru-RU" dirty="0" smtClean="0"/>
              <a:t> </a:t>
            </a:r>
            <a:r>
              <a:rPr lang="ru-RU" dirty="0" err="1" smtClean="0"/>
              <a:t>User</a:t>
            </a:r>
            <a:r>
              <a:rPr lang="ru-RU" dirty="0" smtClean="0"/>
              <a:t> </a:t>
            </a:r>
            <a:r>
              <a:rPr lang="ru-RU" dirty="0" err="1" smtClean="0"/>
              <a:t>u</a:t>
            </a:r>
            <a:endParaRPr lang="en-US" dirty="0" smtClean="0"/>
          </a:p>
          <a:p>
            <a:pPr>
              <a:buNone/>
            </a:pPr>
            <a:r>
              <a:rPr lang="ru-RU" b="1" dirty="0" smtClean="0"/>
              <a:t>Использование памяти:</a:t>
            </a:r>
          </a:p>
          <a:p>
            <a:pPr>
              <a:buNone/>
            </a:pPr>
            <a:r>
              <a:rPr lang="en-US" b="1" dirty="0" smtClean="0"/>
              <a:t>free</a:t>
            </a:r>
            <a:endParaRPr lang="ru-RU" b="1" dirty="0" smtClean="0"/>
          </a:p>
          <a:p>
            <a:pPr>
              <a:buNone/>
            </a:pPr>
            <a:r>
              <a:rPr lang="ru-RU" b="1" dirty="0" smtClean="0"/>
              <a:t>Вывод информации о параметрах безопасности:</a:t>
            </a:r>
            <a:endParaRPr lang="en-US" b="1" dirty="0" smtClean="0"/>
          </a:p>
          <a:p>
            <a:pPr>
              <a:buNone/>
            </a:pPr>
            <a:r>
              <a:rPr lang="en-US" b="1" dirty="0" err="1" smtClean="0"/>
              <a:t>ps</a:t>
            </a:r>
            <a:r>
              <a:rPr lang="en-US" dirty="0" smtClean="0"/>
              <a:t> -</a:t>
            </a:r>
            <a:r>
              <a:rPr lang="en-US" dirty="0" err="1" smtClean="0"/>
              <a:t>eo</a:t>
            </a:r>
            <a:r>
              <a:rPr lang="en-US" dirty="0" smtClean="0"/>
              <a:t> </a:t>
            </a:r>
            <a:r>
              <a:rPr lang="en-US" dirty="0" err="1" smtClean="0"/>
              <a:t>euser,ruser,suser,</a:t>
            </a:r>
            <a:r>
              <a:rPr lang="en-US" b="1" dirty="0" err="1" smtClean="0"/>
              <a:t>fuser</a:t>
            </a:r>
            <a:r>
              <a:rPr lang="en-US" dirty="0" err="1" smtClean="0"/>
              <a:t>,f,</a:t>
            </a:r>
            <a:r>
              <a:rPr lang="en-US" b="1" dirty="0" err="1" smtClean="0"/>
              <a:t>comm</a:t>
            </a:r>
            <a:r>
              <a:rPr lang="en-US" dirty="0" err="1" smtClean="0"/>
              <a:t>,label</a:t>
            </a:r>
            <a:r>
              <a:rPr lang="en-US" dirty="0" smtClean="0"/>
              <a:t> </a:t>
            </a:r>
            <a:r>
              <a:rPr lang="ru-RU" dirty="0" smtClean="0"/>
              <a:t> </a:t>
            </a:r>
            <a:r>
              <a:rPr lang="en-US" b="1" dirty="0" err="1" smtClean="0"/>
              <a:t>ps</a:t>
            </a:r>
            <a:r>
              <a:rPr lang="en-US" dirty="0" smtClean="0"/>
              <a:t> </a:t>
            </a:r>
            <a:r>
              <a:rPr lang="en-US" dirty="0" err="1" smtClean="0"/>
              <a:t>axZ</a:t>
            </a:r>
            <a:r>
              <a:rPr lang="en-US" dirty="0" smtClean="0"/>
              <a:t> </a:t>
            </a:r>
            <a:r>
              <a:rPr lang="ru-RU" dirty="0" smtClean="0"/>
              <a:t> </a:t>
            </a:r>
            <a:r>
              <a:rPr lang="en-US" b="1" dirty="0" err="1" smtClean="0"/>
              <a:t>ps</a:t>
            </a:r>
            <a:r>
              <a:rPr lang="en-US" dirty="0" smtClean="0"/>
              <a:t> -</a:t>
            </a:r>
            <a:r>
              <a:rPr lang="en-US" dirty="0" err="1" smtClean="0"/>
              <a:t>eM</a:t>
            </a:r>
            <a:endParaRPr lang="en-US" dirty="0" smtClean="0"/>
          </a:p>
          <a:p>
            <a:pPr>
              <a:buNone/>
            </a:pPr>
            <a:endParaRPr lang="ru-RU" b="1" dirty="0" smtClean="0"/>
          </a:p>
          <a:p>
            <a:pPr>
              <a:buNone/>
            </a:pPr>
            <a:endParaRPr lang="en-US" dirty="0" smtClean="0"/>
          </a:p>
          <a:p>
            <a:pPr>
              <a:buNone/>
            </a:pPr>
            <a:endParaRPr lang="ru-RU" dirty="0" smtClean="0"/>
          </a:p>
          <a:p>
            <a:pPr>
              <a:buNone/>
            </a:pPr>
            <a:endParaRPr lang="en-US" b="1" dirty="0" smtClean="0"/>
          </a:p>
          <a:p>
            <a:pPr>
              <a:buNone/>
            </a:pPr>
            <a:endParaRPr lang="ru-RU" dirty="0" smtClean="0"/>
          </a:p>
          <a:p>
            <a:pPr>
              <a:buNone/>
            </a:pPr>
            <a:endParaRPr lang="ru-RU" b="1" dirty="0" smtClean="0"/>
          </a:p>
          <a:p>
            <a:pPr>
              <a:buNone/>
            </a:pPr>
            <a:endParaRPr lang="ru-RU"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Информация о состоянии</a:t>
            </a:r>
            <a:r>
              <a:rPr lang="en-GB" dirty="0" smtClean="0"/>
              <a:t> </a:t>
            </a:r>
            <a:r>
              <a:rPr lang="ru-RU" dirty="0" smtClean="0"/>
              <a:t>сегмента</a:t>
            </a:r>
            <a:endParaRPr lang="ru-RU" dirty="0"/>
          </a:p>
        </p:txBody>
      </p:sp>
      <p:sp>
        <p:nvSpPr>
          <p:cNvPr id="3" name="Содержимое 2"/>
          <p:cNvSpPr>
            <a:spLocks noGrp="1"/>
          </p:cNvSpPr>
          <p:nvPr>
            <p:ph idx="1"/>
          </p:nvPr>
        </p:nvSpPr>
        <p:spPr/>
        <p:txBody>
          <a:bodyPr>
            <a:normAutofit fontScale="62500" lnSpcReduction="20000"/>
          </a:bodyPr>
          <a:lstStyle/>
          <a:p>
            <a:pPr>
              <a:buNone/>
            </a:pPr>
            <a:r>
              <a:rPr lang="en-US" dirty="0" err="1" smtClean="0"/>
              <a:t>struct</a:t>
            </a:r>
            <a:r>
              <a:rPr lang="en-US" dirty="0" smtClean="0"/>
              <a:t> </a:t>
            </a:r>
            <a:r>
              <a:rPr lang="en-US" dirty="0" err="1" smtClean="0"/>
              <a:t>shmid_ds</a:t>
            </a:r>
            <a:r>
              <a:rPr lang="en-US" dirty="0" smtClean="0"/>
              <a:t> {</a:t>
            </a:r>
          </a:p>
          <a:p>
            <a:pPr>
              <a:buNone/>
            </a:pPr>
            <a:r>
              <a:rPr lang="en-US" dirty="0" smtClean="0"/>
              <a:t>	</a:t>
            </a:r>
            <a:r>
              <a:rPr lang="en-US" dirty="0" err="1" smtClean="0"/>
              <a:t>struct</a:t>
            </a:r>
            <a:r>
              <a:rPr lang="en-US" dirty="0" smtClean="0"/>
              <a:t> </a:t>
            </a:r>
            <a:r>
              <a:rPr lang="en-US" dirty="0" err="1" smtClean="0"/>
              <a:t>ipc_perm</a:t>
            </a:r>
            <a:r>
              <a:rPr lang="en-US" dirty="0" smtClean="0"/>
              <a:t>	</a:t>
            </a:r>
            <a:r>
              <a:rPr lang="en-US" dirty="0" err="1" smtClean="0"/>
              <a:t>shm_perm</a:t>
            </a:r>
            <a:r>
              <a:rPr lang="en-US" dirty="0" smtClean="0"/>
              <a:t>;	/* </a:t>
            </a:r>
            <a:r>
              <a:rPr lang="ru-RU" dirty="0" smtClean="0"/>
              <a:t>создатель и права доступа</a:t>
            </a:r>
            <a:r>
              <a:rPr lang="en-US" dirty="0" smtClean="0"/>
              <a:t> */</a:t>
            </a:r>
          </a:p>
          <a:p>
            <a:pPr>
              <a:buNone/>
            </a:pPr>
            <a:r>
              <a:rPr lang="en-US" dirty="0" smtClean="0"/>
              <a:t>	</a:t>
            </a:r>
            <a:r>
              <a:rPr lang="en-US" dirty="0" err="1" smtClean="0"/>
              <a:t>size_t</a:t>
            </a:r>
            <a:r>
              <a:rPr lang="en-US" dirty="0" smtClean="0"/>
              <a:t>		</a:t>
            </a:r>
            <a:r>
              <a:rPr lang="en-US" dirty="0" err="1" smtClean="0"/>
              <a:t>shm_segsz</a:t>
            </a:r>
            <a:r>
              <a:rPr lang="en-US" dirty="0" smtClean="0"/>
              <a:t>;	/* </a:t>
            </a:r>
            <a:r>
              <a:rPr lang="ru-RU" dirty="0" smtClean="0"/>
              <a:t>размер сегмента</a:t>
            </a:r>
            <a:r>
              <a:rPr lang="en-US" dirty="0" smtClean="0"/>
              <a:t> (bytes) */</a:t>
            </a:r>
          </a:p>
          <a:p>
            <a:pPr>
              <a:buNone/>
            </a:pPr>
            <a:r>
              <a:rPr lang="en-US" dirty="0" smtClean="0"/>
              <a:t>	</a:t>
            </a:r>
            <a:r>
              <a:rPr lang="en-US" dirty="0" err="1" smtClean="0"/>
              <a:t>time_t</a:t>
            </a:r>
            <a:r>
              <a:rPr lang="en-US" dirty="0" smtClean="0"/>
              <a:t>		</a:t>
            </a:r>
            <a:r>
              <a:rPr lang="en-US" dirty="0" err="1" smtClean="0"/>
              <a:t>shm_atime</a:t>
            </a:r>
            <a:r>
              <a:rPr lang="en-US" dirty="0" smtClean="0"/>
              <a:t>;	/* </a:t>
            </a:r>
            <a:r>
              <a:rPr lang="ru-RU" dirty="0" smtClean="0"/>
              <a:t>Время последнего 					присоединения к сегменту</a:t>
            </a:r>
            <a:r>
              <a:rPr lang="en-US" dirty="0" smtClean="0"/>
              <a:t>*/</a:t>
            </a:r>
          </a:p>
          <a:p>
            <a:pPr>
              <a:buNone/>
            </a:pPr>
            <a:r>
              <a:rPr lang="en-US" dirty="0" smtClean="0"/>
              <a:t>	</a:t>
            </a:r>
            <a:r>
              <a:rPr lang="en-US" dirty="0" err="1" smtClean="0"/>
              <a:t>time_t</a:t>
            </a:r>
            <a:r>
              <a:rPr lang="en-US" dirty="0" smtClean="0"/>
              <a:t>		</a:t>
            </a:r>
            <a:r>
              <a:rPr lang="en-US" dirty="0" err="1" smtClean="0"/>
              <a:t>shm_dtime</a:t>
            </a:r>
            <a:r>
              <a:rPr lang="en-US" dirty="0" smtClean="0"/>
              <a:t>;	/* </a:t>
            </a:r>
            <a:r>
              <a:rPr lang="ru-RU" dirty="0" smtClean="0"/>
              <a:t>Время последнего 				отсоединения процесса от сегмента.</a:t>
            </a:r>
            <a:r>
              <a:rPr lang="en-US" dirty="0" smtClean="0"/>
              <a:t>*/</a:t>
            </a:r>
          </a:p>
          <a:p>
            <a:pPr>
              <a:buNone/>
            </a:pPr>
            <a:r>
              <a:rPr lang="en-US" dirty="0" smtClean="0"/>
              <a:t>	</a:t>
            </a:r>
            <a:r>
              <a:rPr lang="en-US" dirty="0" err="1" smtClean="0"/>
              <a:t>time_t</a:t>
            </a:r>
            <a:r>
              <a:rPr lang="en-US" dirty="0" smtClean="0"/>
              <a:t>		</a:t>
            </a:r>
            <a:r>
              <a:rPr lang="en-US" dirty="0" err="1" smtClean="0"/>
              <a:t>shm_ctime</a:t>
            </a:r>
            <a:r>
              <a:rPr lang="en-US" dirty="0" smtClean="0"/>
              <a:t>;	/* </a:t>
            </a:r>
            <a:r>
              <a:rPr lang="ru-RU" dirty="0" smtClean="0"/>
              <a:t>Время последнего 					изменения этой структуры</a:t>
            </a:r>
            <a:r>
              <a:rPr lang="en-US" dirty="0" smtClean="0"/>
              <a:t>*/</a:t>
            </a:r>
          </a:p>
          <a:p>
            <a:pPr>
              <a:buNone/>
            </a:pPr>
            <a:r>
              <a:rPr lang="en-US" dirty="0" smtClean="0"/>
              <a:t>	</a:t>
            </a:r>
            <a:r>
              <a:rPr lang="en-US" dirty="0" err="1" smtClean="0"/>
              <a:t>pid_t</a:t>
            </a:r>
            <a:r>
              <a:rPr lang="en-US" dirty="0" smtClean="0"/>
              <a:t>	</a:t>
            </a:r>
            <a:r>
              <a:rPr lang="en-US" dirty="0" err="1" smtClean="0"/>
              <a:t>shm_cpid</a:t>
            </a:r>
            <a:r>
              <a:rPr lang="en-US" dirty="0" smtClean="0"/>
              <a:t>;	/* </a:t>
            </a:r>
            <a:r>
              <a:rPr lang="en-US" dirty="0" err="1" smtClean="0"/>
              <a:t>pid</a:t>
            </a:r>
            <a:r>
              <a:rPr lang="en-US" dirty="0" smtClean="0"/>
              <a:t> </a:t>
            </a:r>
            <a:r>
              <a:rPr lang="ru-RU" dirty="0" smtClean="0"/>
              <a:t>создателя</a:t>
            </a:r>
            <a:r>
              <a:rPr lang="en-US" dirty="0" smtClean="0"/>
              <a:t> */</a:t>
            </a:r>
          </a:p>
          <a:p>
            <a:pPr>
              <a:buNone/>
            </a:pPr>
            <a:r>
              <a:rPr lang="en-US" dirty="0" smtClean="0"/>
              <a:t>	</a:t>
            </a:r>
            <a:r>
              <a:rPr lang="en-US" dirty="0" err="1" smtClean="0"/>
              <a:t>pid_t</a:t>
            </a:r>
            <a:r>
              <a:rPr lang="en-US" dirty="0" smtClean="0"/>
              <a:t>	</a:t>
            </a:r>
            <a:r>
              <a:rPr lang="en-US" dirty="0" err="1" smtClean="0"/>
              <a:t>shm_lpid</a:t>
            </a:r>
            <a:r>
              <a:rPr lang="en-US" dirty="0" smtClean="0"/>
              <a:t>;	/* </a:t>
            </a:r>
            <a:r>
              <a:rPr lang="en-US" dirty="0" err="1" smtClean="0"/>
              <a:t>pid</a:t>
            </a:r>
            <a:r>
              <a:rPr lang="en-US" dirty="0" smtClean="0"/>
              <a:t> </a:t>
            </a:r>
            <a:r>
              <a:rPr lang="ru-RU" dirty="0" smtClean="0"/>
              <a:t>последнего процесса, обратившегося к сегменту</a:t>
            </a:r>
            <a:r>
              <a:rPr lang="en-US" dirty="0" smtClean="0"/>
              <a:t> */</a:t>
            </a:r>
          </a:p>
          <a:p>
            <a:pPr>
              <a:buNone/>
            </a:pPr>
            <a:r>
              <a:rPr lang="en-US" dirty="0" smtClean="0"/>
              <a:t>	</a:t>
            </a:r>
            <a:r>
              <a:rPr lang="en-US" dirty="0" err="1" smtClean="0"/>
              <a:t>shmatt_t</a:t>
            </a:r>
            <a:r>
              <a:rPr lang="en-US" dirty="0" smtClean="0"/>
              <a:t>		</a:t>
            </a:r>
            <a:r>
              <a:rPr lang="en-US" dirty="0" err="1" smtClean="0"/>
              <a:t>shm_nattch</a:t>
            </a:r>
            <a:r>
              <a:rPr lang="en-US" dirty="0" smtClean="0"/>
              <a:t>;	/* </a:t>
            </a:r>
            <a:r>
              <a:rPr lang="ru-RU" dirty="0" smtClean="0"/>
              <a:t>Число процессов, 						присоединивших  сегмент</a:t>
            </a:r>
            <a:r>
              <a:rPr lang="en-US" dirty="0" smtClean="0"/>
              <a:t>*/</a:t>
            </a:r>
          </a:p>
          <a:p>
            <a:pPr>
              <a:buNone/>
            </a:pPr>
            <a:endParaRPr lang="ru-RU" dirty="0"/>
          </a:p>
        </p:txBody>
      </p:sp>
    </p:spTree>
    <p:extLst>
      <p:ext uri="{BB962C8B-B14F-4D97-AF65-F5344CB8AC3E}">
        <p14:creationId xmlns:p14="http://schemas.microsoft.com/office/powerpoint/2010/main" val="2834882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200" dirty="0" smtClean="0"/>
              <a:t>Информация о владельце и правах сегмента</a:t>
            </a:r>
            <a:endParaRPr lang="ru-RU" sz="3200" dirty="0"/>
          </a:p>
        </p:txBody>
      </p:sp>
      <p:sp>
        <p:nvSpPr>
          <p:cNvPr id="3" name="Содержимое 2"/>
          <p:cNvSpPr>
            <a:spLocks noGrp="1"/>
          </p:cNvSpPr>
          <p:nvPr>
            <p:ph idx="1"/>
          </p:nvPr>
        </p:nvSpPr>
        <p:spPr/>
        <p:txBody>
          <a:bodyPr>
            <a:normAutofit fontScale="85000" lnSpcReduction="10000"/>
          </a:bodyPr>
          <a:lstStyle/>
          <a:p>
            <a:pPr>
              <a:buNone/>
            </a:pPr>
            <a:r>
              <a:rPr lang="en-US" dirty="0" err="1" smtClean="0"/>
              <a:t>struct</a:t>
            </a:r>
            <a:r>
              <a:rPr lang="en-US" dirty="0" smtClean="0"/>
              <a:t> </a:t>
            </a:r>
            <a:r>
              <a:rPr lang="en-US" dirty="0" err="1" smtClean="0"/>
              <a:t>ipc_perm</a:t>
            </a:r>
            <a:r>
              <a:rPr lang="en-US" dirty="0" smtClean="0"/>
              <a:t> {</a:t>
            </a:r>
          </a:p>
          <a:p>
            <a:pPr>
              <a:buNone/>
            </a:pPr>
            <a:r>
              <a:rPr lang="en-US" dirty="0" smtClean="0"/>
              <a:t>    </a:t>
            </a:r>
            <a:r>
              <a:rPr lang="en-US" dirty="0" err="1" smtClean="0"/>
              <a:t>key_t</a:t>
            </a:r>
            <a:r>
              <a:rPr lang="en-US" dirty="0" smtClean="0"/>
              <a:t>    __key;       /* </a:t>
            </a:r>
            <a:r>
              <a:rPr lang="ru-RU" dirty="0" smtClean="0"/>
              <a:t>ключ сегмента</a:t>
            </a:r>
            <a:r>
              <a:rPr lang="en-US" dirty="0" smtClean="0"/>
              <a:t> */</a:t>
            </a:r>
          </a:p>
          <a:p>
            <a:pPr>
              <a:buNone/>
            </a:pPr>
            <a:r>
              <a:rPr lang="en-US" dirty="0" smtClean="0"/>
              <a:t>    </a:t>
            </a:r>
            <a:r>
              <a:rPr lang="en-US" dirty="0" err="1" smtClean="0"/>
              <a:t>uid_t</a:t>
            </a:r>
            <a:r>
              <a:rPr lang="en-US" dirty="0" smtClean="0"/>
              <a:t>    </a:t>
            </a:r>
            <a:r>
              <a:rPr lang="en-US" b="1" dirty="0" err="1" smtClean="0"/>
              <a:t>uid</a:t>
            </a:r>
            <a:r>
              <a:rPr lang="en-US" dirty="0" smtClean="0"/>
              <a:t>;         /* </a:t>
            </a:r>
            <a:r>
              <a:rPr lang="ru-RU" dirty="0" smtClean="0"/>
              <a:t>эффективный</a:t>
            </a:r>
            <a:r>
              <a:rPr lang="en-US" dirty="0" smtClean="0"/>
              <a:t> UID </a:t>
            </a:r>
            <a:r>
              <a:rPr lang="ru-RU" dirty="0" smtClean="0"/>
              <a:t>владельца</a:t>
            </a:r>
            <a:r>
              <a:rPr lang="en-US" dirty="0" smtClean="0"/>
              <a:t> */</a:t>
            </a:r>
          </a:p>
          <a:p>
            <a:pPr>
              <a:buNone/>
            </a:pPr>
            <a:r>
              <a:rPr lang="en-US" dirty="0" smtClean="0"/>
              <a:t>     </a:t>
            </a:r>
            <a:r>
              <a:rPr lang="en-US" dirty="0" err="1" smtClean="0"/>
              <a:t>gid_t</a:t>
            </a:r>
            <a:r>
              <a:rPr lang="en-US" dirty="0" smtClean="0"/>
              <a:t>    </a:t>
            </a:r>
            <a:r>
              <a:rPr lang="en-US" b="1" dirty="0" err="1" smtClean="0"/>
              <a:t>gid</a:t>
            </a:r>
            <a:r>
              <a:rPr lang="en-US" dirty="0" smtClean="0"/>
              <a:t>;         /* </a:t>
            </a:r>
            <a:r>
              <a:rPr lang="ru-RU" dirty="0" smtClean="0"/>
              <a:t>эффективный</a:t>
            </a:r>
            <a:r>
              <a:rPr lang="en-US" dirty="0" smtClean="0"/>
              <a:t> GID </a:t>
            </a:r>
            <a:r>
              <a:rPr lang="ru-RU" dirty="0" smtClean="0"/>
              <a:t>владельца</a:t>
            </a:r>
            <a:r>
              <a:rPr lang="en-US" dirty="0" smtClean="0"/>
              <a:t> */</a:t>
            </a:r>
          </a:p>
          <a:p>
            <a:pPr>
              <a:buNone/>
            </a:pPr>
            <a:r>
              <a:rPr lang="en-US" dirty="0" smtClean="0"/>
              <a:t>     </a:t>
            </a:r>
            <a:r>
              <a:rPr lang="en-US" dirty="0" err="1" smtClean="0"/>
              <a:t>uid_t</a:t>
            </a:r>
            <a:r>
              <a:rPr lang="en-US" dirty="0" smtClean="0"/>
              <a:t>    </a:t>
            </a:r>
            <a:r>
              <a:rPr lang="en-US" dirty="0" err="1" smtClean="0"/>
              <a:t>cuid</a:t>
            </a:r>
            <a:r>
              <a:rPr lang="en-US" dirty="0" smtClean="0"/>
              <a:t>;        /* </a:t>
            </a:r>
            <a:r>
              <a:rPr lang="ru-RU" dirty="0" smtClean="0"/>
              <a:t>эффективный</a:t>
            </a:r>
            <a:r>
              <a:rPr lang="en-US" dirty="0" smtClean="0"/>
              <a:t> UID </a:t>
            </a:r>
            <a:r>
              <a:rPr lang="ru-RU" dirty="0" smtClean="0"/>
              <a:t>создателя</a:t>
            </a:r>
            <a:r>
              <a:rPr lang="en-US" dirty="0" smtClean="0"/>
              <a:t> */</a:t>
            </a:r>
          </a:p>
          <a:p>
            <a:pPr>
              <a:buNone/>
            </a:pPr>
            <a:r>
              <a:rPr lang="en-US" dirty="0" smtClean="0"/>
              <a:t>     </a:t>
            </a:r>
            <a:r>
              <a:rPr lang="en-US" dirty="0" err="1" smtClean="0"/>
              <a:t>gid_t</a:t>
            </a:r>
            <a:r>
              <a:rPr lang="en-US" dirty="0" smtClean="0"/>
              <a:t>    </a:t>
            </a:r>
            <a:r>
              <a:rPr lang="en-US" dirty="0" err="1" smtClean="0"/>
              <a:t>cgid</a:t>
            </a:r>
            <a:r>
              <a:rPr lang="en-US" dirty="0" smtClean="0"/>
              <a:t>;        /* </a:t>
            </a:r>
            <a:r>
              <a:rPr lang="ru-RU" dirty="0" smtClean="0"/>
              <a:t>эффективный</a:t>
            </a:r>
            <a:r>
              <a:rPr lang="en-US" dirty="0" smtClean="0"/>
              <a:t> GID </a:t>
            </a:r>
            <a:r>
              <a:rPr lang="ru-RU" dirty="0" smtClean="0"/>
              <a:t>создателя</a:t>
            </a:r>
            <a:r>
              <a:rPr lang="en-US" dirty="0" smtClean="0"/>
              <a:t> */</a:t>
            </a:r>
          </a:p>
          <a:p>
            <a:pPr>
              <a:buNone/>
            </a:pPr>
            <a:r>
              <a:rPr lang="en-US" dirty="0" smtClean="0"/>
              <a:t>     unsigned short </a:t>
            </a:r>
            <a:r>
              <a:rPr lang="en-US" b="1" dirty="0" smtClean="0"/>
              <a:t>mode</a:t>
            </a:r>
            <a:r>
              <a:rPr lang="en-US" dirty="0" smtClean="0"/>
              <a:t>;        /* </a:t>
            </a:r>
            <a:r>
              <a:rPr lang="ru-RU" dirty="0" smtClean="0"/>
              <a:t>права</a:t>
            </a:r>
            <a:r>
              <a:rPr lang="en-US" dirty="0" smtClean="0"/>
              <a:t> */</a:t>
            </a:r>
            <a:endParaRPr lang="ru-RU" dirty="0" smtClean="0"/>
          </a:p>
          <a:p>
            <a:pPr>
              <a:buNone/>
            </a:pPr>
            <a:r>
              <a:rPr lang="en-US" dirty="0" smtClean="0"/>
              <a:t>unsigned short __</a:t>
            </a:r>
            <a:r>
              <a:rPr lang="en-US" dirty="0" err="1" smtClean="0"/>
              <a:t>seq</a:t>
            </a:r>
            <a:r>
              <a:rPr lang="en-US" dirty="0" smtClean="0"/>
              <a:t>; /*</a:t>
            </a:r>
            <a:r>
              <a:rPr lang="ru-RU" dirty="0" smtClean="0"/>
              <a:t>внутренний идентификатор</a:t>
            </a:r>
            <a:r>
              <a:rPr lang="en-US" dirty="0" smtClean="0"/>
              <a:t>*/</a:t>
            </a:r>
          </a:p>
          <a:p>
            <a:pPr>
              <a:buNone/>
            </a:pPr>
            <a:r>
              <a:rPr lang="en-US" dirty="0" smtClean="0"/>
              <a:t>           };</a:t>
            </a:r>
            <a:endParaRPr lang="ru-RU" dirty="0" smtClean="0"/>
          </a:p>
          <a:p>
            <a:pPr>
              <a:buNone/>
            </a:pPr>
            <a:endParaRPr lang="ru-RU" dirty="0"/>
          </a:p>
        </p:txBody>
      </p:sp>
    </p:spTree>
    <p:extLst>
      <p:ext uri="{BB962C8B-B14F-4D97-AF65-F5344CB8AC3E}">
        <p14:creationId xmlns:p14="http://schemas.microsoft.com/office/powerpoint/2010/main" val="19291402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274638"/>
            <a:ext cx="8472518" cy="725470"/>
          </a:xfrm>
        </p:spPr>
        <p:txBody>
          <a:bodyPr>
            <a:normAutofit fontScale="90000"/>
          </a:bodyPr>
          <a:lstStyle/>
          <a:p>
            <a:r>
              <a:rPr lang="ru-RU" sz="3200" dirty="0" smtClean="0"/>
              <a:t>Функции для работы с общей памятью в стиле </a:t>
            </a:r>
            <a:r>
              <a:rPr lang="en-US" sz="3200" dirty="0" smtClean="0"/>
              <a:t>POSIX</a:t>
            </a:r>
          </a:p>
        </p:txBody>
      </p:sp>
      <p:graphicFrame>
        <p:nvGraphicFramePr>
          <p:cNvPr id="4" name="Таблица 3"/>
          <p:cNvGraphicFramePr>
            <a:graphicFrameLocks noGrp="1"/>
          </p:cNvGraphicFramePr>
          <p:nvPr/>
        </p:nvGraphicFramePr>
        <p:xfrm>
          <a:off x="785786" y="1285859"/>
          <a:ext cx="7072362" cy="4276872"/>
        </p:xfrm>
        <a:graphic>
          <a:graphicData uri="http://schemas.openxmlformats.org/drawingml/2006/table">
            <a:tbl>
              <a:tblPr/>
              <a:tblGrid>
                <a:gridCol w="2357454">
                  <a:extLst>
                    <a:ext uri="{9D8B030D-6E8A-4147-A177-3AD203B41FA5}">
                      <a16:colId xmlns:a16="http://schemas.microsoft.com/office/drawing/2014/main" val="20000"/>
                    </a:ext>
                  </a:extLst>
                </a:gridCol>
                <a:gridCol w="4714908">
                  <a:extLst>
                    <a:ext uri="{9D8B030D-6E8A-4147-A177-3AD203B41FA5}">
                      <a16:colId xmlns:a16="http://schemas.microsoft.com/office/drawing/2014/main" val="20001"/>
                    </a:ext>
                  </a:extLst>
                </a:gridCol>
              </a:tblGrid>
              <a:tr h="604684">
                <a:tc>
                  <a:txBody>
                    <a:bodyPr/>
                    <a:lstStyle/>
                    <a:p>
                      <a:pPr algn="ctr">
                        <a:lnSpc>
                          <a:spcPct val="115000"/>
                        </a:lnSpc>
                        <a:spcAft>
                          <a:spcPts val="0"/>
                        </a:spcAft>
                      </a:pPr>
                      <a:r>
                        <a:rPr lang="ru-RU" sz="1800" b="1" dirty="0">
                          <a:latin typeface="Times New Roman"/>
                          <a:ea typeface="Times New Roman"/>
                          <a:cs typeface="Times New Roman"/>
                        </a:rPr>
                        <a:t>Метод</a:t>
                      </a:r>
                      <a:endParaRPr lang="ru-RU" sz="18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800" b="1">
                          <a:latin typeface="Times New Roman"/>
                          <a:ea typeface="Times New Roman"/>
                          <a:cs typeface="Times New Roman"/>
                        </a:rPr>
                        <a:t>Описание</a:t>
                      </a:r>
                      <a:endParaRPr lang="ru-RU" sz="18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04684">
                <a:tc>
                  <a:txBody>
                    <a:bodyPr/>
                    <a:lstStyle/>
                    <a:p>
                      <a:pPr algn="ctr">
                        <a:lnSpc>
                          <a:spcPct val="115000"/>
                        </a:lnSpc>
                        <a:spcAft>
                          <a:spcPts val="0"/>
                        </a:spcAft>
                      </a:pPr>
                      <a:r>
                        <a:rPr lang="ru-RU" sz="1800" dirty="0" err="1">
                          <a:latin typeface="Times New Roman"/>
                          <a:ea typeface="Times New Roman"/>
                          <a:cs typeface="Times New Roman"/>
                        </a:rPr>
                        <a:t>shm_open</a:t>
                      </a:r>
                      <a:endParaRPr lang="ru-RU" sz="18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800" dirty="0">
                          <a:latin typeface="Times New Roman"/>
                          <a:ea typeface="Times New Roman"/>
                          <a:cs typeface="Times New Roman"/>
                        </a:rPr>
                        <a:t>Открывает сегмент в общей памяти</a:t>
                      </a:r>
                      <a:endParaRPr lang="ru-RU" sz="18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4684">
                <a:tc>
                  <a:txBody>
                    <a:bodyPr/>
                    <a:lstStyle/>
                    <a:p>
                      <a:pPr algn="ctr">
                        <a:lnSpc>
                          <a:spcPct val="115000"/>
                        </a:lnSpc>
                        <a:spcAft>
                          <a:spcPts val="0"/>
                        </a:spcAft>
                      </a:pPr>
                      <a:r>
                        <a:rPr lang="ru-RU" sz="1800">
                          <a:latin typeface="Times New Roman"/>
                          <a:ea typeface="Times New Roman"/>
                          <a:cs typeface="Times New Roman"/>
                        </a:rPr>
                        <a:t>shm_unlink</a:t>
                      </a:r>
                      <a:endParaRPr lang="ru-RU" sz="18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800" dirty="0">
                          <a:latin typeface="Times New Roman"/>
                          <a:ea typeface="Times New Roman"/>
                          <a:cs typeface="Times New Roman"/>
                        </a:rPr>
                        <a:t>Удаляет сегмент из общей памяти</a:t>
                      </a:r>
                      <a:endParaRPr lang="ru-RU" sz="18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4684">
                <a:tc>
                  <a:txBody>
                    <a:bodyPr/>
                    <a:lstStyle/>
                    <a:p>
                      <a:pPr algn="ctr">
                        <a:lnSpc>
                          <a:spcPct val="115000"/>
                        </a:lnSpc>
                        <a:spcAft>
                          <a:spcPts val="0"/>
                        </a:spcAft>
                      </a:pPr>
                      <a:r>
                        <a:rPr lang="ru-RU" sz="1800">
                          <a:latin typeface="Times New Roman"/>
                          <a:ea typeface="Times New Roman"/>
                          <a:cs typeface="Times New Roman"/>
                        </a:rPr>
                        <a:t>ftruncate</a:t>
                      </a:r>
                      <a:endParaRPr lang="ru-RU" sz="18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800" dirty="0">
                          <a:latin typeface="Times New Roman"/>
                          <a:ea typeface="Times New Roman"/>
                          <a:cs typeface="Times New Roman"/>
                        </a:rPr>
                        <a:t>Задаёт или изменяет размер разделяемой памяти</a:t>
                      </a:r>
                      <a:endParaRPr lang="ru-RU" sz="18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8548">
                <a:tc>
                  <a:txBody>
                    <a:bodyPr/>
                    <a:lstStyle/>
                    <a:p>
                      <a:pPr algn="ctr">
                        <a:lnSpc>
                          <a:spcPct val="115000"/>
                        </a:lnSpc>
                        <a:spcAft>
                          <a:spcPts val="0"/>
                        </a:spcAft>
                      </a:pPr>
                      <a:r>
                        <a:rPr lang="ru-RU" sz="1800">
                          <a:latin typeface="Times New Roman"/>
                          <a:ea typeface="Times New Roman"/>
                          <a:cs typeface="Times New Roman"/>
                        </a:rPr>
                        <a:t>mmap</a:t>
                      </a:r>
                      <a:endParaRPr lang="ru-RU" sz="18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800" dirty="0">
                          <a:latin typeface="Times New Roman"/>
                          <a:ea typeface="Times New Roman"/>
                          <a:cs typeface="Times New Roman"/>
                        </a:rPr>
                        <a:t>Подключает существующий сегмент разделяемой памяти к адресному пространству процесса</a:t>
                      </a:r>
                      <a:endParaRPr lang="ru-RU" sz="18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04684">
                <a:tc>
                  <a:txBody>
                    <a:bodyPr/>
                    <a:lstStyle/>
                    <a:p>
                      <a:pPr algn="ctr">
                        <a:lnSpc>
                          <a:spcPct val="115000"/>
                        </a:lnSpc>
                        <a:spcAft>
                          <a:spcPts val="0"/>
                        </a:spcAft>
                      </a:pPr>
                      <a:r>
                        <a:rPr lang="ru-RU" sz="1800">
                          <a:latin typeface="Times New Roman"/>
                          <a:ea typeface="Times New Roman"/>
                          <a:cs typeface="Times New Roman"/>
                        </a:rPr>
                        <a:t>shm_close</a:t>
                      </a:r>
                      <a:endParaRPr lang="ru-RU" sz="180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800" dirty="0">
                          <a:latin typeface="Times New Roman"/>
                          <a:ea typeface="Times New Roman"/>
                          <a:cs typeface="Times New Roman"/>
                        </a:rPr>
                        <a:t>Отсоединение сегмента от адресного пространства</a:t>
                      </a:r>
                      <a:endParaRPr lang="ru-RU" sz="1800" dirty="0">
                        <a:latin typeface="Calibri"/>
                        <a:ea typeface="Calibri"/>
                        <a:cs typeface="Times New Roman"/>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405422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3600" dirty="0" smtClean="0"/>
              <a:t>Протокол доступа процессов к разделяемой памяти</a:t>
            </a:r>
            <a:endParaRPr lang="ru-RU" sz="3600" dirty="0"/>
          </a:p>
        </p:txBody>
      </p:sp>
      <p:sp>
        <p:nvSpPr>
          <p:cNvPr id="3" name="Содержимое 2"/>
          <p:cNvSpPr>
            <a:spLocks noGrp="1"/>
          </p:cNvSpPr>
          <p:nvPr>
            <p:ph idx="1"/>
          </p:nvPr>
        </p:nvSpPr>
        <p:spPr>
          <a:xfrm>
            <a:off x="395536" y="2708920"/>
            <a:ext cx="4042792" cy="3888432"/>
          </a:xfrm>
        </p:spPr>
        <p:txBody>
          <a:bodyPr>
            <a:noAutofit/>
          </a:bodyPr>
          <a:lstStyle/>
          <a:p>
            <a:pPr>
              <a:buNone/>
            </a:pPr>
            <a:r>
              <a:rPr lang="ru-RU" sz="2400" dirty="0" smtClean="0"/>
              <a:t>1. Проверка общей переменной, доступной всем процессам</a:t>
            </a:r>
          </a:p>
          <a:p>
            <a:pPr>
              <a:buNone/>
            </a:pPr>
            <a:r>
              <a:rPr lang="ru-RU" sz="2400" dirty="0" smtClean="0"/>
              <a:t>2. Захват ресурса (блокировка) или цикл активного ожидания</a:t>
            </a:r>
          </a:p>
          <a:p>
            <a:pPr>
              <a:buNone/>
            </a:pPr>
            <a:r>
              <a:rPr lang="ru-RU" sz="2400" dirty="0" smtClean="0"/>
              <a:t>3. Выполнение критических операций с ресурсом</a:t>
            </a:r>
          </a:p>
          <a:p>
            <a:pPr>
              <a:buNone/>
            </a:pPr>
            <a:r>
              <a:rPr lang="ru-RU" sz="2400" dirty="0" smtClean="0"/>
              <a:t>4. Освобождение ресурса (разблокировка)</a:t>
            </a:r>
            <a:endParaRPr lang="ru-RU" sz="2400" dirty="0"/>
          </a:p>
        </p:txBody>
      </p:sp>
      <p:pic>
        <p:nvPicPr>
          <p:cNvPr id="6146" name="Picture 2" descr="http://baumanki.net/uploads/lectures/informatika-i-programmirovanie/lekcii-po-operacionnym-sistemam/files/4-4.3.-nezavisimye-i-vzaimodeystvuyuschie-processy.gif"/>
          <p:cNvPicPr>
            <a:picLocks noChangeAspect="1" noChangeArrowheads="1"/>
          </p:cNvPicPr>
          <p:nvPr/>
        </p:nvPicPr>
        <p:blipFill>
          <a:blip r:embed="rId2" cstate="print"/>
          <a:srcRect/>
          <a:stretch>
            <a:fillRect/>
          </a:stretch>
        </p:blipFill>
        <p:spPr bwMode="auto">
          <a:xfrm>
            <a:off x="4427984" y="2276872"/>
            <a:ext cx="4257675" cy="4210050"/>
          </a:xfrm>
          <a:prstGeom prst="rect">
            <a:avLst/>
          </a:prstGeom>
          <a:noFill/>
        </p:spPr>
      </p:pic>
      <p:sp>
        <p:nvSpPr>
          <p:cNvPr id="5" name="TextBox 4"/>
          <p:cNvSpPr txBox="1"/>
          <p:nvPr/>
        </p:nvSpPr>
        <p:spPr>
          <a:xfrm>
            <a:off x="539552" y="1484784"/>
            <a:ext cx="8280920" cy="923330"/>
          </a:xfrm>
          <a:prstGeom prst="rect">
            <a:avLst/>
          </a:prstGeom>
          <a:noFill/>
        </p:spPr>
        <p:txBody>
          <a:bodyPr wrap="square" rtlCol="0">
            <a:spAutoFit/>
          </a:bodyPr>
          <a:lstStyle/>
          <a:p>
            <a:r>
              <a:rPr lang="ru-RU" dirty="0" smtClean="0"/>
              <a:t>Нет встроенного способа обеспечения взаимного исключения к разделяемой памяти. Взаимное исключение можно реализовать с использованием общих (блокирующих) переменных.</a:t>
            </a:r>
          </a:p>
        </p:txBody>
      </p:sp>
    </p:spTree>
    <p:extLst>
      <p:ext uri="{BB962C8B-B14F-4D97-AF65-F5344CB8AC3E}">
        <p14:creationId xmlns:p14="http://schemas.microsoft.com/office/powerpoint/2010/main" val="8830800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fontScale="90000"/>
          </a:bodyPr>
          <a:lstStyle/>
          <a:p>
            <a:r>
              <a:rPr lang="ru-RU" dirty="0" smtClean="0"/>
              <a:t>Свойства протокола синхронизации  </a:t>
            </a:r>
            <a:endParaRPr lang="ru-RU" dirty="0"/>
          </a:p>
        </p:txBody>
      </p:sp>
      <p:sp>
        <p:nvSpPr>
          <p:cNvPr id="3" name="Содержимое 2"/>
          <p:cNvSpPr>
            <a:spLocks noGrp="1"/>
          </p:cNvSpPr>
          <p:nvPr>
            <p:ph idx="1"/>
          </p:nvPr>
        </p:nvSpPr>
        <p:spPr>
          <a:xfrm>
            <a:off x="457200" y="1196752"/>
            <a:ext cx="8229600" cy="4929411"/>
          </a:xfrm>
        </p:spPr>
        <p:txBody>
          <a:bodyPr>
            <a:normAutofit fontScale="77500" lnSpcReduction="20000"/>
          </a:bodyPr>
          <a:lstStyle/>
          <a:p>
            <a:pPr marL="514350" indent="-514350">
              <a:buNone/>
            </a:pPr>
            <a:r>
              <a:rPr lang="ru-RU" dirty="0" smtClean="0"/>
              <a:t>1. Взаимное исключение</a:t>
            </a:r>
          </a:p>
          <a:p>
            <a:pPr marL="514350" indent="-514350">
              <a:buNone/>
            </a:pPr>
            <a:r>
              <a:rPr lang="ru-RU" dirty="0" smtClean="0"/>
              <a:t>В любой момент времени только один поток может выполнять критическую секцию</a:t>
            </a:r>
          </a:p>
          <a:p>
            <a:pPr>
              <a:buNone/>
            </a:pPr>
            <a:r>
              <a:rPr lang="ru-RU" dirty="0" smtClean="0"/>
              <a:t>2. Отсутствие взаимной блокировки </a:t>
            </a:r>
          </a:p>
          <a:p>
            <a:pPr>
              <a:buNone/>
            </a:pPr>
            <a:r>
              <a:rPr lang="ru-RU" dirty="0" smtClean="0"/>
              <a:t>Если несколько потоков пытаются войти в КС, и она свободна,  то хотя бы один поток это осуществит. </a:t>
            </a:r>
          </a:p>
          <a:p>
            <a:pPr>
              <a:buNone/>
            </a:pPr>
            <a:r>
              <a:rPr lang="ru-RU" dirty="0" smtClean="0"/>
              <a:t>3. Отсутствие  излишних задержек</a:t>
            </a:r>
          </a:p>
          <a:p>
            <a:pPr>
              <a:buNone/>
            </a:pPr>
            <a:r>
              <a:rPr lang="ru-RU" dirty="0" smtClean="0"/>
              <a:t>Если поток пытается войти в КС,  а остальные потоки либо выполняют свои некритические секции либо завершены,  то первый поток немедленно войдет в критическую секцию. </a:t>
            </a:r>
          </a:p>
          <a:p>
            <a:pPr>
              <a:buNone/>
            </a:pPr>
            <a:r>
              <a:rPr lang="ru-RU" dirty="0" smtClean="0"/>
              <a:t>4. Возможность входа</a:t>
            </a:r>
          </a:p>
          <a:p>
            <a:pPr>
              <a:buNone/>
            </a:pPr>
            <a:r>
              <a:rPr lang="ru-RU" dirty="0" smtClean="0"/>
              <a:t>Поток,  который пытается войти в критическую секцию,  когда-нибудь это сделает. </a:t>
            </a:r>
          </a:p>
          <a:p>
            <a:pPr>
              <a:buNone/>
            </a:pPr>
            <a:endParaRPr lang="ru-RU" dirty="0" smtClean="0"/>
          </a:p>
          <a:p>
            <a:pPr>
              <a:buNone/>
            </a:pPr>
            <a:endParaRPr lang="ru-RU" dirty="0" smtClean="0"/>
          </a:p>
          <a:p>
            <a:pPr>
              <a:buNone/>
            </a:pPr>
            <a:endParaRPr lang="ru-RU" dirty="0"/>
          </a:p>
        </p:txBody>
      </p:sp>
    </p:spTree>
    <p:extLst>
      <p:ext uri="{BB962C8B-B14F-4D97-AF65-F5344CB8AC3E}">
        <p14:creationId xmlns:p14="http://schemas.microsoft.com/office/powerpoint/2010/main" val="30118019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3600" dirty="0" smtClean="0"/>
              <a:t>Проблема программных методов взаимоисключения</a:t>
            </a:r>
            <a:endParaRPr lang="ru-RU" sz="3600" dirty="0"/>
          </a:p>
        </p:txBody>
      </p:sp>
      <p:sp>
        <p:nvSpPr>
          <p:cNvPr id="3" name="Содержимое 2"/>
          <p:cNvSpPr>
            <a:spLocks noGrp="1"/>
          </p:cNvSpPr>
          <p:nvPr>
            <p:ph idx="1"/>
          </p:nvPr>
        </p:nvSpPr>
        <p:spPr/>
        <p:txBody>
          <a:bodyPr>
            <a:normAutofit fontScale="92500"/>
          </a:bodyPr>
          <a:lstStyle/>
          <a:p>
            <a:pPr>
              <a:buNone/>
            </a:pPr>
            <a:r>
              <a:rPr lang="ru-RU" dirty="0" smtClean="0"/>
              <a:t>Невозможно гарантировать неразрывность </a:t>
            </a:r>
          </a:p>
          <a:p>
            <a:pPr>
              <a:buNone/>
            </a:pPr>
            <a:r>
              <a:rPr lang="ru-RU" dirty="0" smtClean="0"/>
              <a:t>выполнения отдельных действий:</a:t>
            </a:r>
          </a:p>
          <a:p>
            <a:pPr>
              <a:buNone/>
            </a:pPr>
            <a:endParaRPr lang="ru-RU" dirty="0" smtClean="0"/>
          </a:p>
          <a:p>
            <a:r>
              <a:rPr lang="ru-RU" dirty="0" smtClean="0"/>
              <a:t>Программа может прерваться в любой момент</a:t>
            </a:r>
          </a:p>
          <a:p>
            <a:r>
              <a:rPr lang="ru-RU" dirty="0" smtClean="0"/>
              <a:t>Возможны произвольные последовательности </a:t>
            </a:r>
          </a:p>
          <a:p>
            <a:pPr>
              <a:buNone/>
            </a:pPr>
            <a:r>
              <a:rPr lang="ru-RU" dirty="0" smtClean="0"/>
              <a:t>операций в параллельной программе </a:t>
            </a:r>
          </a:p>
          <a:p>
            <a:pPr>
              <a:buNone/>
            </a:pPr>
            <a:r>
              <a:rPr lang="ru-RU" dirty="0" smtClean="0"/>
              <a:t>(недетерминизм)</a:t>
            </a:r>
          </a:p>
          <a:p>
            <a:pPr>
              <a:buNone/>
            </a:pPr>
            <a:endParaRPr lang="ru-RU" dirty="0"/>
          </a:p>
        </p:txBody>
      </p:sp>
    </p:spTree>
    <p:extLst>
      <p:ext uri="{BB962C8B-B14F-4D97-AF65-F5344CB8AC3E}">
        <p14:creationId xmlns:p14="http://schemas.microsoft.com/office/powerpoint/2010/main" val="28327007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rmAutofit fontScale="90000"/>
          </a:bodyPr>
          <a:lstStyle/>
          <a:p>
            <a:r>
              <a:rPr lang="ru-RU" sz="3600" dirty="0" smtClean="0"/>
              <a:t>Взаимоисключение с общей переменной</a:t>
            </a:r>
            <a:endParaRPr lang="ru-RU" sz="3600" dirty="0"/>
          </a:p>
        </p:txBody>
      </p:sp>
      <p:sp>
        <p:nvSpPr>
          <p:cNvPr id="4" name="TextBox 3"/>
          <p:cNvSpPr txBox="1"/>
          <p:nvPr/>
        </p:nvSpPr>
        <p:spPr>
          <a:xfrm>
            <a:off x="785786" y="1428736"/>
            <a:ext cx="2880320" cy="2554545"/>
          </a:xfrm>
          <a:prstGeom prst="rect">
            <a:avLst/>
          </a:prstGeom>
          <a:noFill/>
        </p:spPr>
        <p:txBody>
          <a:bodyPr wrap="square" rtlCol="0">
            <a:spAutoFit/>
          </a:bodyPr>
          <a:lstStyle/>
          <a:p>
            <a:r>
              <a:rPr lang="ru-RU" sz="2000" b="1" dirty="0" smtClean="0"/>
              <a:t>Процесс 1</a:t>
            </a:r>
          </a:p>
          <a:p>
            <a:r>
              <a:rPr lang="en-US" sz="2000" dirty="0" smtClean="0"/>
              <a:t>while (true) {</a:t>
            </a:r>
          </a:p>
          <a:p>
            <a:r>
              <a:rPr lang="en-US" sz="2000" dirty="0" smtClean="0"/>
              <a:t>while (</a:t>
            </a:r>
            <a:r>
              <a:rPr lang="ru-RU" sz="2000" dirty="0" smtClean="0"/>
              <a:t>*</a:t>
            </a:r>
            <a:r>
              <a:rPr lang="en-US" sz="2000" dirty="0" smtClean="0"/>
              <a:t>lock!=0);</a:t>
            </a:r>
            <a:endParaRPr lang="ru-RU" sz="2000" dirty="0" smtClean="0"/>
          </a:p>
          <a:p>
            <a:r>
              <a:rPr lang="ru-RU" sz="2000" dirty="0" smtClean="0"/>
              <a:t>*</a:t>
            </a:r>
            <a:r>
              <a:rPr lang="en-US" sz="2000" dirty="0" smtClean="0"/>
              <a:t>lock</a:t>
            </a:r>
            <a:r>
              <a:rPr lang="ru-RU" sz="2000" dirty="0" smtClean="0"/>
              <a:t>=</a:t>
            </a:r>
            <a:r>
              <a:rPr lang="en-US" sz="2000" dirty="0" smtClean="0"/>
              <a:t>1;</a:t>
            </a:r>
          </a:p>
          <a:p>
            <a:r>
              <a:rPr lang="en-US" sz="2000" dirty="0" smtClean="0"/>
              <a:t> </a:t>
            </a:r>
            <a:r>
              <a:rPr lang="ru-RU" sz="2000" dirty="0" smtClean="0"/>
              <a:t>Критическая секция</a:t>
            </a:r>
            <a:r>
              <a:rPr lang="en-US" sz="2000" dirty="0" smtClean="0"/>
              <a:t>;</a:t>
            </a:r>
            <a:endParaRPr lang="ru-RU" sz="2000" dirty="0" smtClean="0"/>
          </a:p>
          <a:p>
            <a:r>
              <a:rPr lang="ru-RU" sz="2000" dirty="0" smtClean="0"/>
              <a:t>*</a:t>
            </a:r>
            <a:r>
              <a:rPr lang="en-US" sz="2000" dirty="0" smtClean="0"/>
              <a:t>lock</a:t>
            </a:r>
            <a:r>
              <a:rPr lang="ru-RU" sz="2000" dirty="0" smtClean="0"/>
              <a:t>=0</a:t>
            </a:r>
            <a:r>
              <a:rPr lang="en-US" sz="2000" dirty="0" smtClean="0"/>
              <a:t>;</a:t>
            </a:r>
          </a:p>
          <a:p>
            <a:r>
              <a:rPr lang="ru-RU" sz="2000" dirty="0" smtClean="0"/>
              <a:t>Некритическая секция; </a:t>
            </a:r>
          </a:p>
          <a:p>
            <a:r>
              <a:rPr lang="en-US" sz="2000" dirty="0" smtClean="0"/>
              <a:t>}</a:t>
            </a:r>
            <a:endParaRPr lang="ru-RU" sz="2000" dirty="0"/>
          </a:p>
        </p:txBody>
      </p:sp>
      <p:sp>
        <p:nvSpPr>
          <p:cNvPr id="5" name="TextBox 4"/>
          <p:cNvSpPr txBox="1"/>
          <p:nvPr/>
        </p:nvSpPr>
        <p:spPr>
          <a:xfrm>
            <a:off x="4786314" y="1428736"/>
            <a:ext cx="3096344" cy="2554545"/>
          </a:xfrm>
          <a:prstGeom prst="rect">
            <a:avLst/>
          </a:prstGeom>
          <a:noFill/>
        </p:spPr>
        <p:txBody>
          <a:bodyPr wrap="square" rtlCol="0">
            <a:spAutoFit/>
          </a:bodyPr>
          <a:lstStyle/>
          <a:p>
            <a:r>
              <a:rPr lang="ru-RU" sz="2000" b="1" dirty="0" smtClean="0"/>
              <a:t>Процесс 2</a:t>
            </a:r>
          </a:p>
          <a:p>
            <a:r>
              <a:rPr lang="en-US" sz="2000" dirty="0" smtClean="0"/>
              <a:t>while (true) {</a:t>
            </a:r>
          </a:p>
          <a:p>
            <a:r>
              <a:rPr lang="en-US" sz="2000" dirty="0" smtClean="0"/>
              <a:t>while (</a:t>
            </a:r>
            <a:r>
              <a:rPr lang="ru-RU" sz="2000" dirty="0" smtClean="0"/>
              <a:t>*</a:t>
            </a:r>
            <a:r>
              <a:rPr lang="en-US" sz="2000" dirty="0" smtClean="0"/>
              <a:t>lock!=0);</a:t>
            </a:r>
          </a:p>
          <a:p>
            <a:r>
              <a:rPr lang="en-US" sz="2000" dirty="0" smtClean="0"/>
              <a:t> </a:t>
            </a:r>
            <a:r>
              <a:rPr lang="ru-RU" sz="2000" dirty="0" smtClean="0"/>
              <a:t>*</a:t>
            </a:r>
            <a:r>
              <a:rPr lang="en-US" sz="2000" dirty="0" smtClean="0"/>
              <a:t>lock</a:t>
            </a:r>
            <a:r>
              <a:rPr lang="ru-RU" sz="2000" dirty="0" smtClean="0"/>
              <a:t>=</a:t>
            </a:r>
            <a:r>
              <a:rPr lang="en-US" sz="2000" dirty="0" smtClean="0"/>
              <a:t>1;</a:t>
            </a:r>
          </a:p>
          <a:p>
            <a:r>
              <a:rPr lang="en-US" sz="2000" dirty="0" smtClean="0"/>
              <a:t> </a:t>
            </a:r>
            <a:r>
              <a:rPr lang="ru-RU" sz="2000" dirty="0" smtClean="0"/>
              <a:t>Критическая секция</a:t>
            </a:r>
            <a:r>
              <a:rPr lang="en-US" sz="2000" dirty="0" smtClean="0"/>
              <a:t>;</a:t>
            </a:r>
            <a:endParaRPr lang="ru-RU" sz="2000" dirty="0" smtClean="0"/>
          </a:p>
          <a:p>
            <a:r>
              <a:rPr lang="ru-RU" sz="2000" dirty="0" smtClean="0"/>
              <a:t>*</a:t>
            </a:r>
            <a:r>
              <a:rPr lang="en-US" sz="2000" dirty="0" smtClean="0"/>
              <a:t>lock</a:t>
            </a:r>
            <a:r>
              <a:rPr lang="ru-RU" sz="2000" dirty="0" smtClean="0"/>
              <a:t>=0</a:t>
            </a:r>
            <a:r>
              <a:rPr lang="en-US" sz="2000" dirty="0" smtClean="0"/>
              <a:t>;</a:t>
            </a:r>
          </a:p>
          <a:p>
            <a:r>
              <a:rPr lang="ru-RU" sz="2000" dirty="0" smtClean="0"/>
              <a:t>Некритическая секция; </a:t>
            </a:r>
          </a:p>
          <a:p>
            <a:r>
              <a:rPr lang="en-US" sz="2000" dirty="0" smtClean="0"/>
              <a:t>}</a:t>
            </a:r>
            <a:endParaRPr lang="ru-RU" sz="2000" dirty="0"/>
          </a:p>
        </p:txBody>
      </p:sp>
      <p:sp>
        <p:nvSpPr>
          <p:cNvPr id="6" name="TextBox 5"/>
          <p:cNvSpPr txBox="1"/>
          <p:nvPr/>
        </p:nvSpPr>
        <p:spPr>
          <a:xfrm>
            <a:off x="1285852" y="928670"/>
            <a:ext cx="6500858" cy="400110"/>
          </a:xfrm>
          <a:prstGeom prst="rect">
            <a:avLst/>
          </a:prstGeom>
          <a:noFill/>
        </p:spPr>
        <p:txBody>
          <a:bodyPr wrap="square" rtlCol="0">
            <a:spAutoFit/>
          </a:bodyPr>
          <a:lstStyle/>
          <a:p>
            <a:r>
              <a:rPr lang="en-US" sz="2000" dirty="0" smtClean="0"/>
              <a:t>*lock</a:t>
            </a:r>
            <a:r>
              <a:rPr lang="ru-RU" sz="2000" dirty="0" smtClean="0"/>
              <a:t>=0; общая переменная в разделяемой памяти</a:t>
            </a:r>
            <a:endParaRPr lang="ru-RU" sz="2000" dirty="0"/>
          </a:p>
        </p:txBody>
      </p:sp>
      <p:sp>
        <p:nvSpPr>
          <p:cNvPr id="7" name="Прямоугольник 6"/>
          <p:cNvSpPr/>
          <p:nvPr/>
        </p:nvSpPr>
        <p:spPr>
          <a:xfrm>
            <a:off x="142844" y="4929198"/>
            <a:ext cx="3714776" cy="1015663"/>
          </a:xfrm>
          <a:prstGeom prst="rect">
            <a:avLst/>
          </a:prstGeom>
        </p:spPr>
        <p:txBody>
          <a:bodyPr wrap="square">
            <a:spAutoFit/>
          </a:bodyPr>
          <a:lstStyle/>
          <a:p>
            <a:r>
              <a:rPr lang="ru-RU" sz="2000" dirty="0" smtClean="0"/>
              <a:t>действия </a:t>
            </a:r>
            <a:r>
              <a:rPr lang="ru-RU" sz="2000" dirty="0" err="1" smtClean="0"/>
              <a:t>while</a:t>
            </a:r>
            <a:r>
              <a:rPr lang="ru-RU" sz="2000" dirty="0" smtClean="0"/>
              <a:t>(*</a:t>
            </a:r>
            <a:r>
              <a:rPr lang="ru-RU" sz="2000" dirty="0" err="1" smtClean="0"/>
              <a:t>lock</a:t>
            </a:r>
            <a:r>
              <a:rPr lang="ru-RU" sz="2000" dirty="0" smtClean="0"/>
              <a:t>); *</a:t>
            </a:r>
            <a:r>
              <a:rPr lang="ru-RU" sz="2000" dirty="0" err="1" smtClean="0"/>
              <a:t>lock</a:t>
            </a:r>
            <a:r>
              <a:rPr lang="ru-RU" sz="2000" dirty="0" smtClean="0"/>
              <a:t> = 1; не является атомарным. </a:t>
            </a:r>
          </a:p>
          <a:p>
            <a:r>
              <a:rPr lang="ru-RU" sz="2000" dirty="0" smtClean="0"/>
              <a:t>Нарушение условия 1.</a:t>
            </a:r>
            <a:endParaRPr lang="ru-RU" sz="2000" dirty="0"/>
          </a:p>
        </p:txBody>
      </p:sp>
      <p:sp>
        <p:nvSpPr>
          <p:cNvPr id="8" name="Прямоугольник 7"/>
          <p:cNvSpPr/>
          <p:nvPr/>
        </p:nvSpPr>
        <p:spPr>
          <a:xfrm>
            <a:off x="3929058" y="4429132"/>
            <a:ext cx="4572000" cy="1477328"/>
          </a:xfrm>
          <a:prstGeom prst="rect">
            <a:avLst/>
          </a:prstGeom>
        </p:spPr>
        <p:txBody>
          <a:bodyPr>
            <a:spAutoFit/>
          </a:bodyPr>
          <a:lstStyle/>
          <a:p>
            <a:pPr>
              <a:buNone/>
            </a:pPr>
            <a:r>
              <a:rPr lang="en-US" dirty="0" err="1" smtClean="0"/>
              <a:t>movl</a:t>
            </a:r>
            <a:r>
              <a:rPr lang="en-US" dirty="0" smtClean="0"/>
              <a:t> (</a:t>
            </a:r>
            <a:r>
              <a:rPr lang="ru-RU" dirty="0" err="1" smtClean="0"/>
              <a:t>lock</a:t>
            </a:r>
            <a:r>
              <a:rPr lang="en-US" dirty="0" smtClean="0"/>
              <a:t>),%</a:t>
            </a:r>
            <a:r>
              <a:rPr lang="en-US" dirty="0" err="1" smtClean="0"/>
              <a:t>ebx</a:t>
            </a:r>
            <a:endParaRPr lang="en-US" dirty="0" smtClean="0"/>
          </a:p>
          <a:p>
            <a:r>
              <a:rPr lang="en-US" dirty="0" smtClean="0"/>
              <a:t>L: </a:t>
            </a:r>
            <a:r>
              <a:rPr lang="en-US" dirty="0" err="1" smtClean="0"/>
              <a:t>movl</a:t>
            </a:r>
            <a:r>
              <a:rPr lang="en-US" dirty="0" smtClean="0"/>
              <a:t> (%</a:t>
            </a:r>
            <a:r>
              <a:rPr lang="en-US" dirty="0" err="1" smtClean="0"/>
              <a:t>ebx</a:t>
            </a:r>
            <a:r>
              <a:rPr lang="en-US" dirty="0" smtClean="0"/>
              <a:t>),%</a:t>
            </a:r>
            <a:r>
              <a:rPr lang="en-US" dirty="0" err="1" smtClean="0"/>
              <a:t>ecx</a:t>
            </a:r>
            <a:endParaRPr lang="en-US" dirty="0" smtClean="0"/>
          </a:p>
          <a:p>
            <a:pPr>
              <a:buNone/>
            </a:pPr>
            <a:r>
              <a:rPr lang="en-US" dirty="0" smtClean="0"/>
              <a:t> </a:t>
            </a:r>
            <a:r>
              <a:rPr lang="en-GB" dirty="0" err="1" smtClean="0"/>
              <a:t>cmp</a:t>
            </a:r>
            <a:r>
              <a:rPr lang="en-US" dirty="0" smtClean="0"/>
              <a:t> %ecx,0</a:t>
            </a:r>
          </a:p>
          <a:p>
            <a:pPr>
              <a:buNone/>
            </a:pPr>
            <a:r>
              <a:rPr lang="en-US" dirty="0" err="1" smtClean="0"/>
              <a:t>jne</a:t>
            </a:r>
            <a:r>
              <a:rPr lang="en-US" dirty="0" smtClean="0"/>
              <a:t> L</a:t>
            </a:r>
          </a:p>
          <a:p>
            <a:pPr>
              <a:buNone/>
            </a:pPr>
            <a:r>
              <a:rPr lang="en-US" dirty="0" err="1" smtClean="0"/>
              <a:t>movl</a:t>
            </a:r>
            <a:r>
              <a:rPr lang="en-US" dirty="0" smtClean="0"/>
              <a:t> (%</a:t>
            </a:r>
            <a:r>
              <a:rPr lang="en-US" dirty="0" err="1" smtClean="0"/>
              <a:t>ebx</a:t>
            </a:r>
            <a:r>
              <a:rPr lang="en-US" dirty="0" smtClean="0"/>
              <a:t>),1</a:t>
            </a:r>
          </a:p>
        </p:txBody>
      </p:sp>
    </p:spTree>
    <p:extLst>
      <p:ext uri="{BB962C8B-B14F-4D97-AF65-F5344CB8AC3E}">
        <p14:creationId xmlns:p14="http://schemas.microsoft.com/office/powerpoint/2010/main" val="39650427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Autofit/>
          </a:bodyPr>
          <a:lstStyle/>
          <a:p>
            <a:r>
              <a:rPr lang="ru-RU" sz="3600" dirty="0" smtClean="0"/>
              <a:t>Запрет прерываний</a:t>
            </a:r>
            <a:endParaRPr lang="ru-RU" sz="3600" dirty="0"/>
          </a:p>
        </p:txBody>
      </p:sp>
      <p:sp>
        <p:nvSpPr>
          <p:cNvPr id="3" name="Содержимое 2"/>
          <p:cNvSpPr>
            <a:spLocks noGrp="1"/>
          </p:cNvSpPr>
          <p:nvPr>
            <p:ph idx="1"/>
          </p:nvPr>
        </p:nvSpPr>
        <p:spPr>
          <a:xfrm>
            <a:off x="428596" y="1052736"/>
            <a:ext cx="8229600" cy="5662412"/>
          </a:xfrm>
        </p:spPr>
        <p:txBody>
          <a:bodyPr>
            <a:normAutofit fontScale="55000" lnSpcReduction="20000"/>
          </a:bodyPr>
          <a:lstStyle/>
          <a:p>
            <a:pPr>
              <a:buNone/>
            </a:pPr>
            <a:r>
              <a:rPr lang="ru-RU" dirty="0" smtClean="0"/>
              <a:t>Запрещении всех аппаратных прерываний при входе процесса в критическую область. Таким образом становится невозможным прерывание по таймеру, что исключает передачу процессора другому процессу. </a:t>
            </a:r>
          </a:p>
          <a:p>
            <a:pPr>
              <a:buNone/>
            </a:pPr>
            <a:r>
              <a:rPr lang="en-US" dirty="0" smtClean="0"/>
              <a:t>while (true) {</a:t>
            </a:r>
          </a:p>
          <a:p>
            <a:pPr>
              <a:buNone/>
            </a:pPr>
            <a:r>
              <a:rPr lang="en-GB" dirty="0" err="1" smtClean="0"/>
              <a:t>asm</a:t>
            </a:r>
            <a:r>
              <a:rPr lang="en-GB" dirty="0" smtClean="0"/>
              <a:t> (</a:t>
            </a:r>
            <a:r>
              <a:rPr lang="en-US" dirty="0" smtClean="0"/>
              <a:t>“CLI”); </a:t>
            </a:r>
            <a:r>
              <a:rPr lang="ru-RU" dirty="0" smtClean="0"/>
              <a:t>запрет прерывания</a:t>
            </a:r>
          </a:p>
          <a:p>
            <a:pPr>
              <a:buNone/>
            </a:pPr>
            <a:r>
              <a:rPr lang="en-US" dirty="0" smtClean="0"/>
              <a:t>while (</a:t>
            </a:r>
            <a:r>
              <a:rPr lang="ru-RU" dirty="0" smtClean="0"/>
              <a:t>*</a:t>
            </a:r>
            <a:r>
              <a:rPr lang="en-US" dirty="0" smtClean="0"/>
              <a:t>lock!=0);</a:t>
            </a:r>
            <a:endParaRPr lang="ru-RU" dirty="0" smtClean="0"/>
          </a:p>
          <a:p>
            <a:pPr>
              <a:buNone/>
            </a:pPr>
            <a:r>
              <a:rPr lang="ru-RU" dirty="0" smtClean="0"/>
              <a:t>*</a:t>
            </a:r>
            <a:r>
              <a:rPr lang="en-US" dirty="0" smtClean="0"/>
              <a:t>lock</a:t>
            </a:r>
            <a:r>
              <a:rPr lang="ru-RU" dirty="0" smtClean="0"/>
              <a:t>=</a:t>
            </a:r>
            <a:r>
              <a:rPr lang="en-US" dirty="0" smtClean="0"/>
              <a:t>1;</a:t>
            </a:r>
          </a:p>
          <a:p>
            <a:pPr>
              <a:buNone/>
            </a:pPr>
            <a:r>
              <a:rPr lang="en-GB" dirty="0" err="1" smtClean="0"/>
              <a:t>asm</a:t>
            </a:r>
            <a:r>
              <a:rPr lang="en-GB" dirty="0" smtClean="0"/>
              <a:t> (</a:t>
            </a:r>
            <a:r>
              <a:rPr lang="en-US" dirty="0" smtClean="0"/>
              <a:t>“STI”);</a:t>
            </a:r>
            <a:r>
              <a:rPr lang="ru-RU" dirty="0" smtClean="0"/>
              <a:t>  разрешение прерывания</a:t>
            </a:r>
          </a:p>
          <a:p>
            <a:pPr>
              <a:buNone/>
            </a:pPr>
            <a:r>
              <a:rPr lang="en-US" dirty="0" smtClean="0"/>
              <a:t> </a:t>
            </a:r>
            <a:r>
              <a:rPr lang="ru-RU" dirty="0" smtClean="0"/>
              <a:t>Критическая секция</a:t>
            </a:r>
            <a:r>
              <a:rPr lang="en-US" dirty="0" smtClean="0"/>
              <a:t>;</a:t>
            </a:r>
            <a:endParaRPr lang="ru-RU" dirty="0" smtClean="0"/>
          </a:p>
          <a:p>
            <a:pPr>
              <a:buNone/>
            </a:pPr>
            <a:r>
              <a:rPr lang="ru-RU" dirty="0" smtClean="0"/>
              <a:t>*</a:t>
            </a:r>
            <a:r>
              <a:rPr lang="en-US" dirty="0" smtClean="0"/>
              <a:t>lock</a:t>
            </a:r>
            <a:r>
              <a:rPr lang="ru-RU" dirty="0" smtClean="0"/>
              <a:t>=0</a:t>
            </a:r>
            <a:r>
              <a:rPr lang="en-US" dirty="0" smtClean="0"/>
              <a:t>;</a:t>
            </a:r>
          </a:p>
          <a:p>
            <a:pPr>
              <a:buNone/>
            </a:pPr>
            <a:r>
              <a:rPr lang="ru-RU" dirty="0" smtClean="0"/>
              <a:t>Некритическая секция; </a:t>
            </a:r>
          </a:p>
          <a:p>
            <a:pPr>
              <a:buNone/>
            </a:pPr>
            <a:r>
              <a:rPr lang="en-US" dirty="0" smtClean="0"/>
              <a:t>}</a:t>
            </a:r>
            <a:endParaRPr lang="ru-RU" dirty="0" smtClean="0"/>
          </a:p>
          <a:p>
            <a:pPr>
              <a:buNone/>
            </a:pPr>
            <a:endParaRPr lang="ru-RU" dirty="0" smtClean="0"/>
          </a:p>
          <a:p>
            <a:pPr>
              <a:buNone/>
            </a:pPr>
            <a:r>
              <a:rPr lang="ru-RU" dirty="0" smtClean="0"/>
              <a:t>Недостатки:</a:t>
            </a:r>
          </a:p>
          <a:p>
            <a:r>
              <a:rPr lang="ru-RU" dirty="0" smtClean="0"/>
              <a:t>если прерывания отключены пользовательским процессом и, в результате какого-либо сбоя,  не включены обратно - это приведет к краху системы;</a:t>
            </a:r>
          </a:p>
          <a:p>
            <a:r>
              <a:rPr lang="ru-RU" dirty="0" smtClean="0"/>
              <a:t>в многопроцессорной системе запрет прерываний касается только одного процессора. Остальные процессоры продолжат свою работу в нормальном режиме, сохраняя доступ к разделяемым данным.</a:t>
            </a:r>
          </a:p>
          <a:p>
            <a:r>
              <a:rPr lang="ru-RU" dirty="0" smtClean="0"/>
              <a:t>не исключается и бесконечно долгое откладывание процесса,  т.е.  алгоритм не обеспечивает выполнение условия (4).</a:t>
            </a:r>
          </a:p>
          <a:p>
            <a:pPr>
              <a:buNone/>
            </a:pPr>
            <a:endParaRPr lang="en-US" dirty="0" smtClean="0"/>
          </a:p>
          <a:p>
            <a:pPr>
              <a:buNone/>
            </a:pPr>
            <a:endParaRPr lang="ru-RU" dirty="0"/>
          </a:p>
        </p:txBody>
      </p:sp>
    </p:spTree>
    <p:extLst>
      <p:ext uri="{BB962C8B-B14F-4D97-AF65-F5344CB8AC3E}">
        <p14:creationId xmlns:p14="http://schemas.microsoft.com/office/powerpoint/2010/main" val="28172661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rmAutofit fontScale="90000"/>
          </a:bodyPr>
          <a:lstStyle/>
          <a:p>
            <a:r>
              <a:rPr lang="ru-RU" sz="3600" dirty="0" smtClean="0"/>
              <a:t>Строгое чередование </a:t>
            </a:r>
            <a:endParaRPr lang="ru-RU" sz="3600" dirty="0"/>
          </a:p>
        </p:txBody>
      </p:sp>
      <p:sp>
        <p:nvSpPr>
          <p:cNvPr id="4" name="TextBox 3"/>
          <p:cNvSpPr txBox="1"/>
          <p:nvPr/>
        </p:nvSpPr>
        <p:spPr>
          <a:xfrm>
            <a:off x="827584" y="1916832"/>
            <a:ext cx="2880320" cy="2246769"/>
          </a:xfrm>
          <a:prstGeom prst="rect">
            <a:avLst/>
          </a:prstGeom>
          <a:noFill/>
        </p:spPr>
        <p:txBody>
          <a:bodyPr wrap="square" rtlCol="0">
            <a:spAutoFit/>
          </a:bodyPr>
          <a:lstStyle/>
          <a:p>
            <a:r>
              <a:rPr lang="ru-RU" sz="2000" b="1" dirty="0" smtClean="0"/>
              <a:t>Процесс 1</a:t>
            </a:r>
          </a:p>
          <a:p>
            <a:r>
              <a:rPr lang="en-US" sz="2000" dirty="0" smtClean="0"/>
              <a:t>while (true) {</a:t>
            </a:r>
          </a:p>
          <a:p>
            <a:r>
              <a:rPr lang="en-US" sz="2000" dirty="0" smtClean="0"/>
              <a:t>while (</a:t>
            </a:r>
            <a:r>
              <a:rPr lang="ru-RU" sz="2000" dirty="0" smtClean="0"/>
              <a:t>*</a:t>
            </a:r>
            <a:r>
              <a:rPr lang="en-US" sz="2000" dirty="0" smtClean="0"/>
              <a:t>lock!=0);</a:t>
            </a:r>
          </a:p>
          <a:p>
            <a:r>
              <a:rPr lang="en-US" sz="2000" dirty="0" smtClean="0"/>
              <a:t> </a:t>
            </a:r>
            <a:r>
              <a:rPr lang="ru-RU" sz="2000" dirty="0" smtClean="0"/>
              <a:t>Критическая секция</a:t>
            </a:r>
            <a:r>
              <a:rPr lang="en-US" sz="2000" dirty="0" smtClean="0"/>
              <a:t>;</a:t>
            </a:r>
            <a:endParaRPr lang="ru-RU" sz="2000" dirty="0" smtClean="0"/>
          </a:p>
          <a:p>
            <a:r>
              <a:rPr lang="ru-RU" sz="2000" dirty="0" smtClean="0"/>
              <a:t>*</a:t>
            </a:r>
            <a:r>
              <a:rPr lang="en-US" sz="2000" dirty="0" smtClean="0"/>
              <a:t>lock</a:t>
            </a:r>
            <a:r>
              <a:rPr lang="ru-RU" sz="2000" dirty="0" smtClean="0"/>
              <a:t>=</a:t>
            </a:r>
            <a:r>
              <a:rPr lang="en-US" sz="2000" dirty="0" smtClean="0"/>
              <a:t>1;</a:t>
            </a:r>
          </a:p>
          <a:p>
            <a:r>
              <a:rPr lang="ru-RU" sz="2000" dirty="0" smtClean="0"/>
              <a:t>Некритическая секция; </a:t>
            </a:r>
          </a:p>
          <a:p>
            <a:r>
              <a:rPr lang="en-US" sz="2000" dirty="0" smtClean="0"/>
              <a:t>}</a:t>
            </a:r>
            <a:endParaRPr lang="ru-RU" sz="2000" dirty="0"/>
          </a:p>
        </p:txBody>
      </p:sp>
      <p:sp>
        <p:nvSpPr>
          <p:cNvPr id="5" name="TextBox 4"/>
          <p:cNvSpPr txBox="1"/>
          <p:nvPr/>
        </p:nvSpPr>
        <p:spPr>
          <a:xfrm>
            <a:off x="4860032" y="1988840"/>
            <a:ext cx="3096344" cy="2246769"/>
          </a:xfrm>
          <a:prstGeom prst="rect">
            <a:avLst/>
          </a:prstGeom>
          <a:noFill/>
        </p:spPr>
        <p:txBody>
          <a:bodyPr wrap="square" rtlCol="0">
            <a:spAutoFit/>
          </a:bodyPr>
          <a:lstStyle/>
          <a:p>
            <a:r>
              <a:rPr lang="ru-RU" sz="2000" b="1" dirty="0" smtClean="0"/>
              <a:t>Процесс 2</a:t>
            </a:r>
          </a:p>
          <a:p>
            <a:r>
              <a:rPr lang="en-US" sz="2000" dirty="0" smtClean="0"/>
              <a:t>while (true) {</a:t>
            </a:r>
          </a:p>
          <a:p>
            <a:r>
              <a:rPr lang="en-US" sz="2000" dirty="0" smtClean="0"/>
              <a:t>while (</a:t>
            </a:r>
            <a:r>
              <a:rPr lang="ru-RU" sz="2000" dirty="0" smtClean="0"/>
              <a:t>*</a:t>
            </a:r>
            <a:r>
              <a:rPr lang="en-US" sz="2000" dirty="0" smtClean="0"/>
              <a:t>lock!=1);</a:t>
            </a:r>
          </a:p>
          <a:p>
            <a:r>
              <a:rPr lang="en-US" sz="2000" dirty="0" smtClean="0"/>
              <a:t> </a:t>
            </a:r>
            <a:r>
              <a:rPr lang="ru-RU" sz="2000" dirty="0" smtClean="0"/>
              <a:t>Критическая секция</a:t>
            </a:r>
            <a:r>
              <a:rPr lang="en-US" sz="2000" dirty="0" smtClean="0"/>
              <a:t>;</a:t>
            </a:r>
            <a:endParaRPr lang="ru-RU" sz="2000" dirty="0" smtClean="0"/>
          </a:p>
          <a:p>
            <a:r>
              <a:rPr lang="en-US" sz="2000" dirty="0" smtClean="0"/>
              <a:t>*lock</a:t>
            </a:r>
            <a:r>
              <a:rPr lang="ru-RU" sz="2000" dirty="0" smtClean="0"/>
              <a:t>=0</a:t>
            </a:r>
            <a:r>
              <a:rPr lang="en-US" sz="2000" dirty="0" smtClean="0"/>
              <a:t>;</a:t>
            </a:r>
          </a:p>
          <a:p>
            <a:r>
              <a:rPr lang="ru-RU" sz="2000" dirty="0" smtClean="0"/>
              <a:t>Некритическая секция; </a:t>
            </a:r>
          </a:p>
          <a:p>
            <a:r>
              <a:rPr lang="en-US" sz="2000" dirty="0" smtClean="0"/>
              <a:t>}</a:t>
            </a:r>
            <a:endParaRPr lang="ru-RU" sz="2000" dirty="0"/>
          </a:p>
        </p:txBody>
      </p:sp>
      <p:sp>
        <p:nvSpPr>
          <p:cNvPr id="6" name="TextBox 5"/>
          <p:cNvSpPr txBox="1"/>
          <p:nvPr/>
        </p:nvSpPr>
        <p:spPr>
          <a:xfrm>
            <a:off x="1187624" y="1268760"/>
            <a:ext cx="4176464" cy="400110"/>
          </a:xfrm>
          <a:prstGeom prst="rect">
            <a:avLst/>
          </a:prstGeom>
          <a:noFill/>
        </p:spPr>
        <p:txBody>
          <a:bodyPr wrap="square" rtlCol="0">
            <a:spAutoFit/>
          </a:bodyPr>
          <a:lstStyle/>
          <a:p>
            <a:r>
              <a:rPr lang="en-US" sz="2000" dirty="0" smtClean="0"/>
              <a:t>*lock</a:t>
            </a:r>
            <a:r>
              <a:rPr lang="ru-RU" sz="2000" dirty="0" smtClean="0"/>
              <a:t>=0; общая переменная</a:t>
            </a:r>
            <a:endParaRPr lang="ru-RU" sz="2000" dirty="0"/>
          </a:p>
        </p:txBody>
      </p:sp>
      <p:sp>
        <p:nvSpPr>
          <p:cNvPr id="7" name="Прямоугольник 6"/>
          <p:cNvSpPr/>
          <p:nvPr/>
        </p:nvSpPr>
        <p:spPr>
          <a:xfrm>
            <a:off x="395536" y="4869160"/>
            <a:ext cx="8064896" cy="1015663"/>
          </a:xfrm>
          <a:prstGeom prst="rect">
            <a:avLst/>
          </a:prstGeom>
        </p:spPr>
        <p:txBody>
          <a:bodyPr wrap="square">
            <a:spAutoFit/>
          </a:bodyPr>
          <a:lstStyle/>
          <a:p>
            <a:r>
              <a:rPr lang="ru-RU" sz="2000" dirty="0" smtClean="0"/>
              <a:t>Процессы попадают в критическую область строго по очереди. Не один из них не может попасть в критическую секцию  два раза подряд.</a:t>
            </a:r>
            <a:endParaRPr lang="en-US" sz="2000" dirty="0" smtClean="0"/>
          </a:p>
          <a:p>
            <a:r>
              <a:rPr lang="ru-RU" sz="2000" dirty="0" smtClean="0"/>
              <a:t>Нарушение условия 3.</a:t>
            </a:r>
            <a:endParaRPr lang="ru-RU" sz="2000" dirty="0"/>
          </a:p>
        </p:txBody>
      </p:sp>
    </p:spTree>
    <p:extLst>
      <p:ext uri="{BB962C8B-B14F-4D97-AF65-F5344CB8AC3E}">
        <p14:creationId xmlns:p14="http://schemas.microsoft.com/office/powerpoint/2010/main" val="11304858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p:spPr>
        <p:txBody>
          <a:bodyPr>
            <a:normAutofit fontScale="90000"/>
          </a:bodyPr>
          <a:lstStyle/>
          <a:p>
            <a:r>
              <a:rPr lang="ru-RU" sz="3600" dirty="0" smtClean="0"/>
              <a:t>Синхронизация с использованием флагов готовности</a:t>
            </a:r>
            <a:endParaRPr lang="ru-RU" sz="3600" dirty="0"/>
          </a:p>
        </p:txBody>
      </p:sp>
      <p:sp>
        <p:nvSpPr>
          <p:cNvPr id="3" name="Содержимое 2"/>
          <p:cNvSpPr>
            <a:spLocks noGrp="1"/>
          </p:cNvSpPr>
          <p:nvPr>
            <p:ph idx="1"/>
          </p:nvPr>
        </p:nvSpPr>
        <p:spPr>
          <a:xfrm>
            <a:off x="457200" y="1340768"/>
            <a:ext cx="8229600" cy="4785395"/>
          </a:xfrm>
        </p:spPr>
        <p:txBody>
          <a:bodyPr>
            <a:normAutofit fontScale="62500" lnSpcReduction="20000"/>
          </a:bodyPr>
          <a:lstStyle/>
          <a:p>
            <a:pPr>
              <a:buNone/>
            </a:pPr>
            <a:r>
              <a:rPr lang="en-US" dirty="0" smtClean="0"/>
              <a:t>shared </a:t>
            </a:r>
            <a:r>
              <a:rPr lang="en-US" dirty="0" err="1" smtClean="0"/>
              <a:t>int</a:t>
            </a:r>
            <a:r>
              <a:rPr lang="en-US" dirty="0" smtClean="0"/>
              <a:t> ready [1:n]=([n] 0) </a:t>
            </a:r>
            <a:r>
              <a:rPr lang="ru-RU" dirty="0" smtClean="0"/>
              <a:t>флаги готовности в разделяемой памяти</a:t>
            </a:r>
            <a:endParaRPr lang="en-US" dirty="0" smtClean="0"/>
          </a:p>
          <a:p>
            <a:pPr>
              <a:buNone/>
            </a:pPr>
            <a:r>
              <a:rPr lang="en-US" dirty="0" smtClean="0"/>
              <a:t>process </a:t>
            </a:r>
            <a:r>
              <a:rPr lang="en-US" dirty="0" err="1" smtClean="0"/>
              <a:t>Woker</a:t>
            </a:r>
            <a:r>
              <a:rPr lang="en-US" dirty="0" smtClean="0"/>
              <a:t> [</a:t>
            </a:r>
            <a:r>
              <a:rPr lang="en-US" dirty="0" err="1" smtClean="0"/>
              <a:t>i</a:t>
            </a:r>
            <a:r>
              <a:rPr lang="en-US" dirty="0" smtClean="0"/>
              <a:t>=1 to n] { </a:t>
            </a:r>
          </a:p>
          <a:p>
            <a:pPr>
              <a:buNone/>
            </a:pPr>
            <a:r>
              <a:rPr lang="en-US" dirty="0" smtClean="0"/>
              <a:t>while (true) { </a:t>
            </a:r>
          </a:p>
          <a:p>
            <a:pPr>
              <a:buNone/>
            </a:pPr>
            <a:r>
              <a:rPr lang="ru-RU" dirty="0" smtClean="0"/>
              <a:t>Процесс готов войти в критическую секцию</a:t>
            </a:r>
            <a:endParaRPr lang="en-US" dirty="0" smtClean="0"/>
          </a:p>
          <a:p>
            <a:pPr>
              <a:buNone/>
            </a:pPr>
            <a:r>
              <a:rPr lang="en-US" dirty="0" smtClean="0"/>
              <a:t>ready[</a:t>
            </a:r>
            <a:r>
              <a:rPr lang="en-US" dirty="0" err="1" smtClean="0"/>
              <a:t>i</a:t>
            </a:r>
            <a:r>
              <a:rPr lang="en-US" dirty="0" smtClean="0"/>
              <a:t>] = 1; </a:t>
            </a:r>
            <a:endParaRPr lang="ru-RU" dirty="0" smtClean="0"/>
          </a:p>
          <a:p>
            <a:pPr>
              <a:buNone/>
            </a:pPr>
            <a:r>
              <a:rPr lang="ru-RU" dirty="0" smtClean="0"/>
              <a:t>Процесс не входит в критическую секцию, если другой процесс уже готов к входу в критическую секцию или находится в ней.</a:t>
            </a:r>
            <a:endParaRPr lang="en-US" dirty="0" smtClean="0"/>
          </a:p>
          <a:p>
            <a:pPr>
              <a:buNone/>
            </a:pPr>
            <a:r>
              <a:rPr lang="en-US" dirty="0" smtClean="0"/>
              <a:t>while (ready[</a:t>
            </a:r>
            <a:r>
              <a:rPr lang="en-US" dirty="0" err="1" smtClean="0"/>
              <a:t>j≠i</a:t>
            </a:r>
            <a:r>
              <a:rPr lang="en-US" dirty="0" smtClean="0"/>
              <a:t>]==1); </a:t>
            </a:r>
            <a:endParaRPr lang="ru-RU" dirty="0" smtClean="0"/>
          </a:p>
          <a:p>
            <a:pPr>
              <a:buNone/>
            </a:pPr>
            <a:r>
              <a:rPr lang="ru-RU" dirty="0" smtClean="0"/>
              <a:t>Критическая секция</a:t>
            </a:r>
          </a:p>
          <a:p>
            <a:pPr>
              <a:buNone/>
            </a:pPr>
            <a:r>
              <a:rPr lang="en-US" dirty="0" smtClean="0"/>
              <a:t>ready[</a:t>
            </a:r>
            <a:r>
              <a:rPr lang="en-US" dirty="0" err="1" smtClean="0"/>
              <a:t>i</a:t>
            </a:r>
            <a:r>
              <a:rPr lang="en-US" dirty="0" smtClean="0"/>
              <a:t>] = </a:t>
            </a:r>
            <a:r>
              <a:rPr lang="ru-RU" dirty="0" smtClean="0"/>
              <a:t>0</a:t>
            </a:r>
            <a:r>
              <a:rPr lang="en-US" dirty="0" smtClean="0"/>
              <a:t>; </a:t>
            </a:r>
          </a:p>
          <a:p>
            <a:pPr>
              <a:buNone/>
            </a:pPr>
            <a:r>
              <a:rPr lang="en-US" dirty="0" smtClean="0"/>
              <a:t>} </a:t>
            </a:r>
          </a:p>
          <a:p>
            <a:pPr>
              <a:buNone/>
            </a:pPr>
            <a:r>
              <a:rPr lang="en-US" dirty="0" smtClean="0"/>
              <a:t>}</a:t>
            </a:r>
          </a:p>
          <a:p>
            <a:pPr>
              <a:buNone/>
            </a:pPr>
            <a:r>
              <a:rPr lang="ru-RU" dirty="0" smtClean="0"/>
              <a:t>Не выполняется условие 2. Может возникнуть взаимная блокировка </a:t>
            </a:r>
            <a:r>
              <a:rPr lang="en-US" dirty="0" smtClean="0"/>
              <a:t>(deadlock)</a:t>
            </a:r>
            <a:r>
              <a:rPr lang="ru-RU" dirty="0" smtClean="0"/>
              <a:t>.</a:t>
            </a:r>
            <a:endParaRPr lang="ru-RU" dirty="0"/>
          </a:p>
        </p:txBody>
      </p:sp>
    </p:spTree>
    <p:extLst>
      <p:ext uri="{BB962C8B-B14F-4D97-AF65-F5344CB8AC3E}">
        <p14:creationId xmlns:p14="http://schemas.microsoft.com/office/powerpoint/2010/main" val="1559196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2400" b="1" dirty="0"/>
              <a:t>Цели и задачи дисциплины</a:t>
            </a:r>
          </a:p>
        </p:txBody>
      </p:sp>
      <p:sp>
        <p:nvSpPr>
          <p:cNvPr id="3" name="Содержимое 2"/>
          <p:cNvSpPr>
            <a:spLocks noGrp="1"/>
          </p:cNvSpPr>
          <p:nvPr>
            <p:ph idx="1"/>
          </p:nvPr>
        </p:nvSpPr>
        <p:spPr>
          <a:xfrm>
            <a:off x="457200" y="1071546"/>
            <a:ext cx="8229600" cy="5286412"/>
          </a:xfrm>
        </p:spPr>
        <p:txBody>
          <a:bodyPr>
            <a:normAutofit fontScale="62500" lnSpcReduction="20000"/>
          </a:bodyPr>
          <a:lstStyle/>
          <a:p>
            <a:pPr marL="0" indent="0">
              <a:buNone/>
            </a:pPr>
            <a:r>
              <a:rPr lang="ru-RU" dirty="0" smtClean="0"/>
              <a:t>Целью </a:t>
            </a:r>
            <a:r>
              <a:rPr lang="ru-RU" dirty="0"/>
              <a:t>курса </a:t>
            </a:r>
            <a:r>
              <a:rPr lang="ru-RU" dirty="0" smtClean="0"/>
              <a:t>является </a:t>
            </a:r>
            <a:r>
              <a:rPr lang="ru-RU" dirty="0"/>
              <a:t>изучение </a:t>
            </a:r>
            <a:r>
              <a:rPr lang="ru-RU" dirty="0" smtClean="0"/>
              <a:t>внутренней организации </a:t>
            </a:r>
            <a:r>
              <a:rPr lang="ru-RU" dirty="0"/>
              <a:t>операционной системы </a:t>
            </a:r>
            <a:r>
              <a:rPr lang="en-GB" dirty="0"/>
              <a:t>Linux</a:t>
            </a:r>
            <a:r>
              <a:rPr lang="ru-RU" dirty="0"/>
              <a:t> и программного интерфейса, обеспечивающего управление, взаимодействие и синхронизацию процессов</a:t>
            </a:r>
            <a:r>
              <a:rPr lang="ru-RU" dirty="0" smtClean="0"/>
              <a:t>.</a:t>
            </a:r>
          </a:p>
          <a:p>
            <a:pPr>
              <a:buNone/>
            </a:pPr>
            <a:r>
              <a:rPr lang="ru-RU" dirty="0"/>
              <a:t>В результате изучения дисциплины студенты должны:</a:t>
            </a:r>
          </a:p>
          <a:p>
            <a:pPr lvl="0"/>
            <a:r>
              <a:rPr lang="ru-RU" b="1" dirty="0" smtClean="0"/>
              <a:t>Знать</a:t>
            </a:r>
            <a:r>
              <a:rPr lang="ru-RU" b="1" dirty="0"/>
              <a:t>:</a:t>
            </a:r>
            <a:endParaRPr lang="ru-RU" sz="2000" b="1" dirty="0"/>
          </a:p>
          <a:p>
            <a:pPr lvl="1"/>
            <a:r>
              <a:rPr lang="ru-RU" dirty="0"/>
              <a:t> внутреннюю организацию операционной системы </a:t>
            </a:r>
            <a:r>
              <a:rPr lang="en-GB" dirty="0"/>
              <a:t>Linux</a:t>
            </a:r>
            <a:r>
              <a:rPr lang="ru-RU" dirty="0"/>
              <a:t>, модели работы ее отдельных подсистем, </a:t>
            </a:r>
            <a:endParaRPr lang="ru-RU" sz="1800" dirty="0"/>
          </a:p>
          <a:p>
            <a:pPr lvl="1"/>
            <a:r>
              <a:rPr lang="ru-RU" dirty="0"/>
              <a:t>способы организации взаимодействия процессов </a:t>
            </a:r>
            <a:r>
              <a:rPr lang="ru-RU" dirty="0" smtClean="0"/>
              <a:t>в </a:t>
            </a:r>
            <a:r>
              <a:rPr lang="ru-RU" dirty="0"/>
              <a:t>пределах одной вычислительной </a:t>
            </a:r>
            <a:r>
              <a:rPr lang="ru-RU" dirty="0" smtClean="0"/>
              <a:t>системы. </a:t>
            </a:r>
            <a:endParaRPr lang="ru-RU" sz="1800" dirty="0"/>
          </a:p>
          <a:p>
            <a:pPr lvl="1"/>
            <a:r>
              <a:rPr lang="ru-RU" dirty="0"/>
              <a:t>современные технологии разработки системного программного обеспечения (ПО) и прикладных программ с использованием обращений к системным компонентам </a:t>
            </a:r>
            <a:r>
              <a:rPr lang="ru-RU" dirty="0" smtClean="0"/>
              <a:t>операционной системы</a:t>
            </a:r>
            <a:r>
              <a:rPr lang="en-US" dirty="0" smtClean="0"/>
              <a:t> </a:t>
            </a:r>
            <a:r>
              <a:rPr lang="en-GB" dirty="0" smtClean="0"/>
              <a:t>Linux</a:t>
            </a:r>
            <a:r>
              <a:rPr lang="ru-RU" dirty="0" smtClean="0"/>
              <a:t>. </a:t>
            </a:r>
            <a:endParaRPr lang="ru-RU" sz="1800" dirty="0"/>
          </a:p>
          <a:p>
            <a:pPr lvl="0"/>
            <a:r>
              <a:rPr lang="ru-RU" b="1" dirty="0"/>
              <a:t>Уметь:</a:t>
            </a:r>
            <a:endParaRPr lang="ru-RU" sz="2000" b="1" dirty="0"/>
          </a:p>
          <a:p>
            <a:pPr lvl="1"/>
            <a:r>
              <a:rPr lang="ru-RU" sz="3200" dirty="0"/>
              <a:t>проектировать, разрабатывать и отлаживать программы на языке </a:t>
            </a:r>
            <a:r>
              <a:rPr lang="en-GB" sz="3200" dirty="0"/>
              <a:t>C/</a:t>
            </a:r>
            <a:r>
              <a:rPr lang="ru-RU" sz="3200" dirty="0"/>
              <a:t>С++, в которых  используются системные вызовы, обеспечивающие порождение, взаимодействие и синхронизацию процессов</a:t>
            </a:r>
          </a:p>
          <a:p>
            <a:pPr lvl="0"/>
            <a:r>
              <a:rPr lang="ru-RU" b="1" dirty="0"/>
              <a:t>Владеть</a:t>
            </a:r>
            <a:endParaRPr lang="ru-RU" sz="2000" b="1" dirty="0"/>
          </a:p>
          <a:p>
            <a:pPr lvl="1"/>
            <a:r>
              <a:rPr lang="ru-RU" dirty="0"/>
              <a:t>практическими  навыками  самостоятельного  </a:t>
            </a:r>
            <a:r>
              <a:rPr lang="ru-RU" dirty="0" smtClean="0"/>
              <a:t>работы </a:t>
            </a:r>
            <a:r>
              <a:rPr lang="ru-RU" dirty="0"/>
              <a:t>в  среде </a:t>
            </a:r>
            <a:r>
              <a:rPr lang="en-GB" dirty="0"/>
              <a:t>Linux</a:t>
            </a:r>
            <a:r>
              <a:rPr lang="ru-RU" dirty="0"/>
              <a:t>.</a:t>
            </a:r>
            <a:endParaRPr lang="ru-RU" sz="1800" dirty="0"/>
          </a:p>
          <a:p>
            <a:pPr marL="0" indent="0">
              <a:buNone/>
            </a:pPr>
            <a:endParaRPr lang="ru-RU" sz="2000" dirty="0"/>
          </a:p>
          <a:p>
            <a:pPr>
              <a:buNone/>
            </a:pPr>
            <a:endParaRPr lang="ru-RU"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Мониторинг средствами команды</a:t>
            </a:r>
            <a:r>
              <a:rPr lang="en-US" dirty="0" smtClean="0"/>
              <a:t> </a:t>
            </a:r>
            <a:r>
              <a:rPr lang="en-US" dirty="0" err="1" smtClean="0"/>
              <a:t>ps</a:t>
            </a:r>
            <a:r>
              <a:rPr lang="en-US" dirty="0" smtClean="0"/>
              <a:t> (</a:t>
            </a:r>
            <a:r>
              <a:rPr lang="ru-RU" dirty="0" smtClean="0"/>
              <a:t>статический снимок процессов</a:t>
            </a:r>
            <a:r>
              <a:rPr lang="en-US" dirty="0" smtClean="0"/>
              <a:t>)</a:t>
            </a:r>
            <a:endParaRPr lang="ru-RU" dirty="0"/>
          </a:p>
        </p:txBody>
      </p:sp>
      <p:pic>
        <p:nvPicPr>
          <p:cNvPr id="1026" name="Picture 2"/>
          <p:cNvPicPr>
            <a:picLocks noChangeAspect="1" noChangeArrowheads="1"/>
          </p:cNvPicPr>
          <p:nvPr/>
        </p:nvPicPr>
        <p:blipFill>
          <a:blip r:embed="rId3" cstate="print"/>
          <a:srcRect/>
          <a:stretch>
            <a:fillRect/>
          </a:stretch>
        </p:blipFill>
        <p:spPr bwMode="auto">
          <a:xfrm>
            <a:off x="214283" y="1571612"/>
            <a:ext cx="5643602" cy="5000660"/>
          </a:xfrm>
          <a:prstGeom prst="rect">
            <a:avLst/>
          </a:prstGeom>
          <a:noFill/>
          <a:ln w="9525">
            <a:noFill/>
            <a:miter lim="800000"/>
            <a:headEnd/>
            <a:tailEnd/>
          </a:ln>
          <a:effectLst/>
        </p:spPr>
      </p:pic>
      <p:graphicFrame>
        <p:nvGraphicFramePr>
          <p:cNvPr id="6" name="Таблица 5"/>
          <p:cNvGraphicFramePr>
            <a:graphicFrameLocks noGrp="1"/>
          </p:cNvGraphicFramePr>
          <p:nvPr/>
        </p:nvGraphicFramePr>
        <p:xfrm>
          <a:off x="5929322" y="1643050"/>
          <a:ext cx="3071809" cy="4786345"/>
        </p:xfrm>
        <a:graphic>
          <a:graphicData uri="http://schemas.openxmlformats.org/drawingml/2006/table">
            <a:tbl>
              <a:tblPr/>
              <a:tblGrid>
                <a:gridCol w="755802">
                  <a:extLst>
                    <a:ext uri="{9D8B030D-6E8A-4147-A177-3AD203B41FA5}">
                      <a16:colId xmlns:a16="http://schemas.microsoft.com/office/drawing/2014/main" val="20000"/>
                    </a:ext>
                  </a:extLst>
                </a:gridCol>
                <a:gridCol w="2316007">
                  <a:extLst>
                    <a:ext uri="{9D8B030D-6E8A-4147-A177-3AD203B41FA5}">
                      <a16:colId xmlns:a16="http://schemas.microsoft.com/office/drawing/2014/main" val="20001"/>
                    </a:ext>
                  </a:extLst>
                </a:gridCol>
              </a:tblGrid>
              <a:tr h="245330">
                <a:tc>
                  <a:txBody>
                    <a:bodyPr/>
                    <a:lstStyle/>
                    <a:p>
                      <a:pPr algn="ctr">
                        <a:lnSpc>
                          <a:spcPct val="115000"/>
                        </a:lnSpc>
                        <a:spcAft>
                          <a:spcPts val="0"/>
                        </a:spcAft>
                      </a:pPr>
                      <a:r>
                        <a:rPr lang="ru-RU" sz="1000" b="1" dirty="0">
                          <a:latin typeface="Times New Roman"/>
                          <a:ea typeface="Times New Roman"/>
                          <a:cs typeface="Times New Roman"/>
                        </a:rPr>
                        <a:t>F </a:t>
                      </a:r>
                      <a:endParaRPr lang="ru-RU" sz="1100" dirty="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Флаги ( сведения о процессе</a:t>
                      </a:r>
                      <a:r>
                        <a:rPr lang="en-US" sz="1000">
                          <a:latin typeface="Times New Roman"/>
                          <a:ea typeface="Times New Roman"/>
                          <a:cs typeface="Times New Roman"/>
                        </a:rPr>
                        <a:t>)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00"/>
                  </a:ext>
                </a:extLst>
              </a:tr>
              <a:tr h="245330">
                <a:tc>
                  <a:txBody>
                    <a:bodyPr/>
                    <a:lstStyle/>
                    <a:p>
                      <a:pPr algn="ctr">
                        <a:lnSpc>
                          <a:spcPct val="115000"/>
                        </a:lnSpc>
                        <a:spcAft>
                          <a:spcPts val="0"/>
                        </a:spcAft>
                      </a:pPr>
                      <a:r>
                        <a:rPr lang="ru-RU" sz="1000" b="1">
                          <a:latin typeface="Times New Roman"/>
                          <a:ea typeface="Times New Roman"/>
                          <a:cs typeface="Times New Roman"/>
                        </a:rPr>
                        <a:t>S (l)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Статус процесса.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01"/>
                  </a:ext>
                </a:extLst>
              </a:tr>
              <a:tr h="245330">
                <a:tc>
                  <a:txBody>
                    <a:bodyPr/>
                    <a:lstStyle/>
                    <a:p>
                      <a:pPr algn="ctr">
                        <a:lnSpc>
                          <a:spcPct val="115000"/>
                        </a:lnSpc>
                        <a:spcAft>
                          <a:spcPts val="0"/>
                        </a:spcAft>
                      </a:pPr>
                      <a:r>
                        <a:rPr lang="ru-RU" sz="1000" b="1">
                          <a:latin typeface="Times New Roman"/>
                          <a:ea typeface="Times New Roman"/>
                          <a:cs typeface="Times New Roman"/>
                        </a:rPr>
                        <a:t>UID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Идентификатор владельца процесса.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02"/>
                  </a:ext>
                </a:extLst>
              </a:tr>
              <a:tr h="245330">
                <a:tc>
                  <a:txBody>
                    <a:bodyPr/>
                    <a:lstStyle/>
                    <a:p>
                      <a:pPr algn="ctr">
                        <a:lnSpc>
                          <a:spcPct val="115000"/>
                        </a:lnSpc>
                        <a:spcAft>
                          <a:spcPts val="0"/>
                        </a:spcAft>
                      </a:pPr>
                      <a:r>
                        <a:rPr lang="ru-RU" sz="1000" b="1">
                          <a:latin typeface="Times New Roman"/>
                          <a:ea typeface="Times New Roman"/>
                          <a:cs typeface="Times New Roman"/>
                        </a:rPr>
                        <a:t>PID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Идентификатор процесса.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03"/>
                  </a:ext>
                </a:extLst>
              </a:tr>
              <a:tr h="466609">
                <a:tc>
                  <a:txBody>
                    <a:bodyPr/>
                    <a:lstStyle/>
                    <a:p>
                      <a:pPr algn="ctr">
                        <a:lnSpc>
                          <a:spcPct val="115000"/>
                        </a:lnSpc>
                        <a:spcAft>
                          <a:spcPts val="0"/>
                        </a:spcAft>
                      </a:pPr>
                      <a:r>
                        <a:rPr lang="ru-RU" sz="1000" b="1">
                          <a:latin typeface="Times New Roman"/>
                          <a:ea typeface="Times New Roman"/>
                          <a:cs typeface="Times New Roman"/>
                        </a:rPr>
                        <a:t>PPID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dirty="0">
                          <a:latin typeface="Times New Roman"/>
                          <a:ea typeface="Times New Roman"/>
                          <a:cs typeface="Times New Roman"/>
                        </a:rPr>
                        <a:t>Идентификатор </a:t>
                      </a:r>
                      <a:r>
                        <a:rPr lang="ru-RU" sz="1000" dirty="0" err="1" smtClean="0">
                          <a:latin typeface="Times New Roman"/>
                          <a:ea typeface="Times New Roman"/>
                          <a:cs typeface="Times New Roman"/>
                        </a:rPr>
                        <a:t>рдительского</a:t>
                      </a:r>
                      <a:r>
                        <a:rPr lang="ru-RU" sz="1000" dirty="0" smtClean="0">
                          <a:latin typeface="Times New Roman"/>
                          <a:ea typeface="Times New Roman"/>
                          <a:cs typeface="Times New Roman"/>
                        </a:rPr>
                        <a:t> </a:t>
                      </a:r>
                      <a:r>
                        <a:rPr lang="ru-RU" sz="1000" dirty="0">
                          <a:latin typeface="Times New Roman"/>
                          <a:ea typeface="Times New Roman"/>
                          <a:cs typeface="Times New Roman"/>
                        </a:rPr>
                        <a:t>процесса. </a:t>
                      </a:r>
                      <a:endParaRPr lang="ru-RU" sz="1100" dirty="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04"/>
                  </a:ext>
                </a:extLst>
              </a:tr>
              <a:tr h="466609">
                <a:tc>
                  <a:txBody>
                    <a:bodyPr/>
                    <a:lstStyle/>
                    <a:p>
                      <a:pPr algn="ctr">
                        <a:lnSpc>
                          <a:spcPct val="115000"/>
                        </a:lnSpc>
                        <a:spcAft>
                          <a:spcPts val="0"/>
                        </a:spcAft>
                      </a:pPr>
                      <a:r>
                        <a:rPr lang="ru-RU" sz="1000" b="1">
                          <a:latin typeface="Times New Roman"/>
                          <a:ea typeface="Times New Roman"/>
                          <a:cs typeface="Times New Roman"/>
                        </a:rPr>
                        <a:t>C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Доля выделенного планировщиком времени ЦП.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05"/>
                  </a:ext>
                </a:extLst>
              </a:tr>
              <a:tr h="245330">
                <a:tc>
                  <a:txBody>
                    <a:bodyPr/>
                    <a:lstStyle/>
                    <a:p>
                      <a:pPr algn="ctr">
                        <a:lnSpc>
                          <a:spcPct val="115000"/>
                        </a:lnSpc>
                        <a:spcAft>
                          <a:spcPts val="0"/>
                        </a:spcAft>
                      </a:pPr>
                      <a:r>
                        <a:rPr lang="ru-RU" sz="1000" b="1">
                          <a:latin typeface="Times New Roman"/>
                          <a:ea typeface="Times New Roman"/>
                          <a:cs typeface="Times New Roman"/>
                        </a:rPr>
                        <a:t>STIME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Время запуска процесса.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06"/>
                  </a:ext>
                </a:extLst>
              </a:tr>
              <a:tr h="245330">
                <a:tc>
                  <a:txBody>
                    <a:bodyPr/>
                    <a:lstStyle/>
                    <a:p>
                      <a:pPr algn="ctr">
                        <a:lnSpc>
                          <a:spcPct val="115000"/>
                        </a:lnSpc>
                        <a:spcAft>
                          <a:spcPts val="0"/>
                        </a:spcAft>
                      </a:pPr>
                      <a:r>
                        <a:rPr lang="ru-RU" sz="1000" b="1">
                          <a:latin typeface="Times New Roman"/>
                          <a:ea typeface="Times New Roman"/>
                          <a:cs typeface="Times New Roman"/>
                        </a:rPr>
                        <a:t>PRI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Приоритет процесса.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07"/>
                  </a:ext>
                </a:extLst>
              </a:tr>
              <a:tr h="245330">
                <a:tc>
                  <a:txBody>
                    <a:bodyPr/>
                    <a:lstStyle/>
                    <a:p>
                      <a:pPr algn="ctr">
                        <a:lnSpc>
                          <a:spcPct val="115000"/>
                        </a:lnSpc>
                        <a:spcAft>
                          <a:spcPts val="0"/>
                        </a:spcAft>
                      </a:pPr>
                      <a:r>
                        <a:rPr lang="ru-RU" sz="1000" b="1">
                          <a:latin typeface="Times New Roman"/>
                          <a:ea typeface="Times New Roman"/>
                          <a:cs typeface="Times New Roman"/>
                        </a:rPr>
                        <a:t>NI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Поправка к приоритету.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08"/>
                  </a:ext>
                </a:extLst>
              </a:tr>
              <a:tr h="245330">
                <a:tc>
                  <a:txBody>
                    <a:bodyPr/>
                    <a:lstStyle/>
                    <a:p>
                      <a:pPr algn="ctr">
                        <a:lnSpc>
                          <a:spcPct val="115000"/>
                        </a:lnSpc>
                        <a:spcAft>
                          <a:spcPts val="0"/>
                        </a:spcAft>
                      </a:pPr>
                      <a:r>
                        <a:rPr lang="ru-RU" sz="1000" b="1">
                          <a:latin typeface="Times New Roman"/>
                          <a:ea typeface="Times New Roman"/>
                          <a:cs typeface="Times New Roman"/>
                        </a:rPr>
                        <a:t>ADDR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Адрес процесса в памяти.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09"/>
                  </a:ext>
                </a:extLst>
              </a:tr>
              <a:tr h="466609">
                <a:tc>
                  <a:txBody>
                    <a:bodyPr/>
                    <a:lstStyle/>
                    <a:p>
                      <a:pPr algn="ctr">
                        <a:lnSpc>
                          <a:spcPct val="115000"/>
                        </a:lnSpc>
                        <a:spcAft>
                          <a:spcPts val="0"/>
                        </a:spcAft>
                      </a:pPr>
                      <a:r>
                        <a:rPr lang="ru-RU" sz="1000" b="1">
                          <a:latin typeface="Times New Roman"/>
                          <a:ea typeface="Times New Roman"/>
                          <a:cs typeface="Times New Roman"/>
                        </a:rPr>
                        <a:t>SZ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Размер (в блоках) образа процесса в памяти.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10"/>
                  </a:ext>
                </a:extLst>
              </a:tr>
              <a:tr h="466609">
                <a:tc>
                  <a:txBody>
                    <a:bodyPr/>
                    <a:lstStyle/>
                    <a:p>
                      <a:pPr algn="ctr">
                        <a:lnSpc>
                          <a:spcPct val="115000"/>
                        </a:lnSpc>
                        <a:spcAft>
                          <a:spcPts val="0"/>
                        </a:spcAft>
                      </a:pPr>
                      <a:r>
                        <a:rPr lang="ru-RU" sz="1000" b="1">
                          <a:latin typeface="Times New Roman"/>
                          <a:ea typeface="Times New Roman"/>
                          <a:cs typeface="Times New Roman"/>
                        </a:rPr>
                        <a:t>WCHAN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Адрес события, которого ожидает процесс.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11"/>
                  </a:ext>
                </a:extLst>
              </a:tr>
              <a:tr h="245330">
                <a:tc>
                  <a:txBody>
                    <a:bodyPr/>
                    <a:lstStyle/>
                    <a:p>
                      <a:pPr algn="ctr">
                        <a:lnSpc>
                          <a:spcPct val="115000"/>
                        </a:lnSpc>
                        <a:spcAft>
                          <a:spcPts val="0"/>
                        </a:spcAft>
                      </a:pPr>
                      <a:r>
                        <a:rPr lang="ru-RU" sz="1000" b="1">
                          <a:latin typeface="Times New Roman"/>
                          <a:ea typeface="Times New Roman"/>
                          <a:cs typeface="Times New Roman"/>
                        </a:rPr>
                        <a:t>TTY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Управляющий терминал.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12"/>
                  </a:ext>
                </a:extLst>
              </a:tr>
              <a:tr h="245330">
                <a:tc>
                  <a:txBody>
                    <a:bodyPr/>
                    <a:lstStyle/>
                    <a:p>
                      <a:pPr algn="ctr">
                        <a:lnSpc>
                          <a:spcPct val="115000"/>
                        </a:lnSpc>
                        <a:spcAft>
                          <a:spcPts val="0"/>
                        </a:spcAft>
                      </a:pPr>
                      <a:r>
                        <a:rPr lang="ru-RU" sz="1000" b="1">
                          <a:latin typeface="Times New Roman"/>
                          <a:ea typeface="Times New Roman"/>
                          <a:cs typeface="Times New Roman"/>
                        </a:rPr>
                        <a:t>TIME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a:latin typeface="Times New Roman"/>
                          <a:ea typeface="Times New Roman"/>
                          <a:cs typeface="Times New Roman"/>
                        </a:rPr>
                        <a:t>Истраченное процессом время ЦП. </a:t>
                      </a:r>
                      <a:endParaRPr lang="ru-RU" sz="110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13"/>
                  </a:ext>
                </a:extLst>
              </a:tr>
              <a:tr h="466609">
                <a:tc>
                  <a:txBody>
                    <a:bodyPr/>
                    <a:lstStyle/>
                    <a:p>
                      <a:pPr algn="ctr">
                        <a:lnSpc>
                          <a:spcPct val="115000"/>
                        </a:lnSpc>
                        <a:spcAft>
                          <a:spcPts val="0"/>
                        </a:spcAft>
                      </a:pPr>
                      <a:r>
                        <a:rPr lang="ru-RU" sz="1000" b="1">
                          <a:latin typeface="Times New Roman"/>
                          <a:ea typeface="Times New Roman"/>
                          <a:cs typeface="Times New Roman"/>
                        </a:rPr>
                        <a:t>COMMAND </a:t>
                      </a:r>
                      <a:endParaRPr lang="ru-RU" sz="1100">
                        <a:latin typeface="Calibri"/>
                        <a:ea typeface="Calibri"/>
                        <a:cs typeface="Times New Roman"/>
                      </a:endParaRPr>
                    </a:p>
                  </a:txBody>
                  <a:tcPr marL="9525" marR="9525" marT="9525" marB="9525">
                    <a:lnL>
                      <a:noFill/>
                    </a:lnL>
                    <a:lnR>
                      <a:noFill/>
                    </a:lnR>
                    <a:lnT>
                      <a:noFill/>
                    </a:lnT>
                    <a:lnB>
                      <a:noFill/>
                    </a:lnB>
                  </a:tcPr>
                </a:tc>
                <a:tc>
                  <a:txBody>
                    <a:bodyPr/>
                    <a:lstStyle/>
                    <a:p>
                      <a:pPr>
                        <a:lnSpc>
                          <a:spcPct val="115000"/>
                        </a:lnSpc>
                        <a:spcAft>
                          <a:spcPts val="0"/>
                        </a:spcAft>
                      </a:pPr>
                      <a:r>
                        <a:rPr lang="ru-RU" sz="1000" dirty="0">
                          <a:latin typeface="Times New Roman"/>
                          <a:ea typeface="Times New Roman"/>
                          <a:cs typeface="Times New Roman"/>
                        </a:rPr>
                        <a:t>Имя программы. </a:t>
                      </a:r>
                      <a:endParaRPr lang="ru-RU" sz="1100" dirty="0">
                        <a:latin typeface="Calibri"/>
                        <a:ea typeface="Calibri"/>
                        <a:cs typeface="Times New Roman"/>
                      </a:endParaRPr>
                    </a:p>
                  </a:txBody>
                  <a:tcPr marL="9525" marR="9525" marT="9525" marB="9525">
                    <a:lnL>
                      <a:noFill/>
                    </a:lnL>
                    <a:lnR>
                      <a:noFill/>
                    </a:lnR>
                    <a:lnT>
                      <a:noFill/>
                    </a:lnT>
                    <a:lnB>
                      <a:noFill/>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34082"/>
          </a:xfrm>
        </p:spPr>
        <p:txBody>
          <a:bodyPr>
            <a:normAutofit fontScale="90000"/>
          </a:bodyPr>
          <a:lstStyle/>
          <a:p>
            <a:r>
              <a:rPr lang="ru-RU" sz="3600" dirty="0" smtClean="0"/>
              <a:t>Комбинированный алгоритм</a:t>
            </a:r>
            <a:endParaRPr lang="ru-RU" sz="3600" dirty="0"/>
          </a:p>
        </p:txBody>
      </p:sp>
      <p:sp>
        <p:nvSpPr>
          <p:cNvPr id="3" name="Содержимое 2"/>
          <p:cNvSpPr>
            <a:spLocks noGrp="1"/>
          </p:cNvSpPr>
          <p:nvPr>
            <p:ph idx="1"/>
          </p:nvPr>
        </p:nvSpPr>
        <p:spPr>
          <a:xfrm>
            <a:off x="457200" y="1124744"/>
            <a:ext cx="8229600" cy="5447528"/>
          </a:xfrm>
        </p:spPr>
        <p:txBody>
          <a:bodyPr>
            <a:normAutofit fontScale="62500" lnSpcReduction="20000"/>
          </a:bodyPr>
          <a:lstStyle/>
          <a:p>
            <a:pPr>
              <a:buNone/>
            </a:pPr>
            <a:r>
              <a:rPr lang="en-US" dirty="0" smtClean="0"/>
              <a:t>shared </a:t>
            </a:r>
            <a:r>
              <a:rPr lang="en-US" dirty="0" err="1" smtClean="0"/>
              <a:t>int</a:t>
            </a:r>
            <a:r>
              <a:rPr lang="en-US" dirty="0" smtClean="0"/>
              <a:t> ready [1:n]=([n] 0) </a:t>
            </a:r>
            <a:r>
              <a:rPr lang="ru-RU" dirty="0" smtClean="0"/>
              <a:t>флаги готовности в разделяемой памяти</a:t>
            </a:r>
          </a:p>
          <a:p>
            <a:pPr>
              <a:buNone/>
            </a:pPr>
            <a:r>
              <a:rPr lang="en-US" dirty="0" smtClean="0"/>
              <a:t>shared </a:t>
            </a:r>
            <a:r>
              <a:rPr lang="en-US" dirty="0" err="1" smtClean="0"/>
              <a:t>int</a:t>
            </a:r>
            <a:r>
              <a:rPr lang="en-US" dirty="0" smtClean="0"/>
              <a:t> turn;</a:t>
            </a:r>
            <a:r>
              <a:rPr lang="ru-RU" dirty="0" smtClean="0"/>
              <a:t> флаг очередности</a:t>
            </a:r>
            <a:endParaRPr lang="en-US" dirty="0" smtClean="0"/>
          </a:p>
          <a:p>
            <a:pPr>
              <a:buNone/>
            </a:pPr>
            <a:r>
              <a:rPr lang="en-US" dirty="0" smtClean="0"/>
              <a:t>process </a:t>
            </a:r>
            <a:r>
              <a:rPr lang="en-US" dirty="0" err="1" smtClean="0"/>
              <a:t>Woker</a:t>
            </a:r>
            <a:r>
              <a:rPr lang="en-US" dirty="0" smtClean="0"/>
              <a:t> [</a:t>
            </a:r>
            <a:r>
              <a:rPr lang="en-US" dirty="0" err="1" smtClean="0"/>
              <a:t>i</a:t>
            </a:r>
            <a:r>
              <a:rPr lang="en-US" dirty="0" smtClean="0"/>
              <a:t>=1 to n] { </a:t>
            </a:r>
          </a:p>
          <a:p>
            <a:pPr>
              <a:buNone/>
            </a:pPr>
            <a:r>
              <a:rPr lang="en-US" dirty="0" smtClean="0"/>
              <a:t>while (true) { </a:t>
            </a:r>
          </a:p>
          <a:p>
            <a:pPr>
              <a:buNone/>
            </a:pPr>
            <a:r>
              <a:rPr lang="ru-RU" dirty="0" smtClean="0"/>
              <a:t>Процесс готов войти в критическую секцию</a:t>
            </a:r>
            <a:endParaRPr lang="en-US" dirty="0" smtClean="0"/>
          </a:p>
          <a:p>
            <a:pPr>
              <a:buNone/>
            </a:pPr>
            <a:r>
              <a:rPr lang="en-US" dirty="0" smtClean="0"/>
              <a:t>ready[</a:t>
            </a:r>
            <a:r>
              <a:rPr lang="en-US" dirty="0" err="1" smtClean="0"/>
              <a:t>i</a:t>
            </a:r>
            <a:r>
              <a:rPr lang="en-US" dirty="0" smtClean="0"/>
              <a:t>] = 1; </a:t>
            </a:r>
          </a:p>
          <a:p>
            <a:pPr>
              <a:buNone/>
            </a:pPr>
            <a:r>
              <a:rPr lang="en-US" dirty="0" smtClean="0"/>
              <a:t>turn = </a:t>
            </a:r>
            <a:r>
              <a:rPr lang="en-US" dirty="0" err="1" smtClean="0"/>
              <a:t>i</a:t>
            </a:r>
            <a:r>
              <a:rPr lang="en-US" dirty="0" smtClean="0"/>
              <a:t>;</a:t>
            </a:r>
            <a:endParaRPr lang="ru-RU" dirty="0" smtClean="0"/>
          </a:p>
          <a:p>
            <a:pPr>
              <a:buNone/>
            </a:pPr>
            <a:r>
              <a:rPr lang="ru-RU" dirty="0" smtClean="0"/>
              <a:t>Процесс не входит в критическую секцию, если другой процесс уже готов к входу в критическую секцию или находится в ней, и не его очередь. Войдет тот, кто последний установил </a:t>
            </a:r>
            <a:r>
              <a:rPr lang="en-US" dirty="0" smtClean="0"/>
              <a:t>turn</a:t>
            </a:r>
          </a:p>
          <a:p>
            <a:pPr>
              <a:buNone/>
            </a:pPr>
            <a:r>
              <a:rPr lang="en-US" dirty="0" smtClean="0"/>
              <a:t>while (ready[</a:t>
            </a:r>
            <a:r>
              <a:rPr lang="en-US" dirty="0" err="1" smtClean="0"/>
              <a:t>j≠i</a:t>
            </a:r>
            <a:r>
              <a:rPr lang="en-US" dirty="0" smtClean="0"/>
              <a:t>]==1 &amp;&amp; turn</a:t>
            </a:r>
            <a:r>
              <a:rPr lang="ru-RU" dirty="0" smtClean="0"/>
              <a:t>!</a:t>
            </a:r>
            <a:r>
              <a:rPr lang="en-US" dirty="0" smtClean="0"/>
              <a:t>=</a:t>
            </a:r>
            <a:r>
              <a:rPr lang="en-US" dirty="0" err="1" smtClean="0"/>
              <a:t>i</a:t>
            </a:r>
            <a:r>
              <a:rPr lang="en-US" dirty="0" smtClean="0"/>
              <a:t>); </a:t>
            </a:r>
            <a:endParaRPr lang="ru-RU" dirty="0" smtClean="0"/>
          </a:p>
          <a:p>
            <a:pPr>
              <a:buNone/>
            </a:pPr>
            <a:r>
              <a:rPr lang="ru-RU" dirty="0" smtClean="0"/>
              <a:t>Критическая секция</a:t>
            </a:r>
          </a:p>
          <a:p>
            <a:pPr>
              <a:buNone/>
            </a:pPr>
            <a:r>
              <a:rPr lang="en-US" dirty="0" smtClean="0"/>
              <a:t>ready[</a:t>
            </a:r>
            <a:r>
              <a:rPr lang="en-US" dirty="0" err="1" smtClean="0"/>
              <a:t>i</a:t>
            </a:r>
            <a:r>
              <a:rPr lang="en-US" dirty="0" smtClean="0"/>
              <a:t>] = </a:t>
            </a:r>
            <a:r>
              <a:rPr lang="ru-RU" dirty="0" smtClean="0"/>
              <a:t>0</a:t>
            </a:r>
            <a:r>
              <a:rPr lang="en-US" dirty="0" smtClean="0"/>
              <a:t>; </a:t>
            </a:r>
          </a:p>
          <a:p>
            <a:pPr>
              <a:buNone/>
            </a:pPr>
            <a:r>
              <a:rPr lang="en-US" dirty="0" smtClean="0"/>
              <a:t>} </a:t>
            </a:r>
          </a:p>
          <a:p>
            <a:pPr>
              <a:buNone/>
            </a:pPr>
            <a:r>
              <a:rPr lang="en-US" dirty="0" smtClean="0"/>
              <a:t>}</a:t>
            </a:r>
            <a:endParaRPr lang="ru-RU" dirty="0" smtClean="0"/>
          </a:p>
          <a:p>
            <a:pPr>
              <a:buNone/>
            </a:pPr>
            <a:r>
              <a:rPr lang="ru-RU" dirty="0" smtClean="0"/>
              <a:t>Вычисление флага очередности </a:t>
            </a:r>
          </a:p>
          <a:p>
            <a:pPr>
              <a:buNone/>
            </a:pPr>
            <a:r>
              <a:rPr lang="en-US" dirty="0" smtClean="0"/>
              <a:t>turn </a:t>
            </a:r>
            <a:r>
              <a:rPr lang="ru-RU" dirty="0" smtClean="0"/>
              <a:t>=</a:t>
            </a:r>
            <a:r>
              <a:rPr lang="en-US" dirty="0" smtClean="0"/>
              <a:t>(number[j] &lt; number[</a:t>
            </a:r>
            <a:r>
              <a:rPr lang="en-US" dirty="0" err="1" smtClean="0"/>
              <a:t>i</a:t>
            </a:r>
            <a:r>
              <a:rPr lang="en-US" dirty="0" smtClean="0"/>
              <a:t>]));</a:t>
            </a:r>
            <a:endParaRPr lang="ru-RU" dirty="0"/>
          </a:p>
        </p:txBody>
      </p:sp>
    </p:spTree>
    <p:extLst>
      <p:ext uri="{BB962C8B-B14F-4D97-AF65-F5344CB8AC3E}">
        <p14:creationId xmlns:p14="http://schemas.microsoft.com/office/powerpoint/2010/main" val="2933919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fontScale="90000"/>
          </a:bodyPr>
          <a:lstStyle/>
          <a:p>
            <a:r>
              <a:rPr lang="ru-RU" sz="3600" dirty="0" smtClean="0"/>
              <a:t>Задание 1 к лабораторной работе 9</a:t>
            </a:r>
            <a:endParaRPr lang="ru-RU" sz="3600" dirty="0"/>
          </a:p>
        </p:txBody>
      </p:sp>
      <p:sp>
        <p:nvSpPr>
          <p:cNvPr id="3" name="Содержимое 2"/>
          <p:cNvSpPr>
            <a:spLocks noGrp="1"/>
          </p:cNvSpPr>
          <p:nvPr>
            <p:ph idx="1"/>
          </p:nvPr>
        </p:nvSpPr>
        <p:spPr>
          <a:xfrm>
            <a:off x="457200" y="1142984"/>
            <a:ext cx="8229600" cy="4983179"/>
          </a:xfrm>
        </p:spPr>
        <p:txBody>
          <a:bodyPr>
            <a:normAutofit fontScale="85000" lnSpcReduction="10000"/>
          </a:bodyPr>
          <a:lstStyle/>
          <a:p>
            <a:pPr lvl="0">
              <a:buNone/>
            </a:pPr>
            <a:r>
              <a:rPr lang="ru-RU" dirty="0" smtClean="0"/>
              <a:t>Напишите 3 программы, которые запускаются в произвольном порядке и построчно  записывают свои индивидуальные данные в один файл. Пока не закончит писать строку одна программа, другие две не должны обращаться к файлу. Интервалы записи в </a:t>
            </a:r>
            <a:r>
              <a:rPr lang="ru-RU" smtClean="0"/>
              <a:t>файл и количество </a:t>
            </a:r>
            <a:r>
              <a:rPr lang="ru-RU" dirty="0" smtClean="0"/>
              <a:t>записываемых строк определяются входными параметрами, задаваемыми при запуске каждой программы. При завершении работы одной из программ, другие должны продолжить свою работу. Синхронизация работы программ должна осуществляться с помощью общих переменных, размещенных в разделяемой памяти. </a:t>
            </a:r>
            <a:endParaRPr lang="ru-RU" dirty="0"/>
          </a:p>
        </p:txBody>
      </p:sp>
    </p:spTree>
    <p:extLst>
      <p:ext uri="{BB962C8B-B14F-4D97-AF65-F5344CB8AC3E}">
        <p14:creationId xmlns:p14="http://schemas.microsoft.com/office/powerpoint/2010/main" val="7314022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t>Задание 2 к лабораторной работе 9</a:t>
            </a:r>
            <a:endParaRPr lang="ru-RU" sz="3600" dirty="0"/>
          </a:p>
        </p:txBody>
      </p:sp>
      <p:sp>
        <p:nvSpPr>
          <p:cNvPr id="3" name="Содержимое 2"/>
          <p:cNvSpPr>
            <a:spLocks noGrp="1"/>
          </p:cNvSpPr>
          <p:nvPr>
            <p:ph idx="1"/>
          </p:nvPr>
        </p:nvSpPr>
        <p:spPr>
          <a:xfrm>
            <a:off x="457200" y="1357298"/>
            <a:ext cx="8229600" cy="4768865"/>
          </a:xfrm>
        </p:spPr>
        <p:txBody>
          <a:bodyPr>
            <a:normAutofit fontScale="85000" lnSpcReduction="10000"/>
          </a:bodyPr>
          <a:lstStyle/>
          <a:p>
            <a:pPr lvl="0">
              <a:buNone/>
            </a:pPr>
            <a:r>
              <a:rPr lang="ru-RU" dirty="0" smtClean="0"/>
              <a:t>Напишите две программы, которые работают параллельно и обмениваются массивом целых чисел через две общие разделяемые области. Через первую область первая программа передает массив второй программе. Через вторую область вторая программа возвращает первой программе массив, каждый элемент которого уменьшен на 1. Обе программы должна вывести получаемую последовательность чисел. Синхронизация работы программ должна осуществляться с помощью общих переменных, размещенных в разделяемой памяти.</a:t>
            </a:r>
            <a:endParaRPr lang="ru-RU" dirty="0"/>
          </a:p>
        </p:txBody>
      </p:sp>
    </p:spTree>
    <p:extLst>
      <p:ext uri="{BB962C8B-B14F-4D97-AF65-F5344CB8AC3E}">
        <p14:creationId xmlns:p14="http://schemas.microsoft.com/office/powerpoint/2010/main" val="20337667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a:bodyPr>
          <a:lstStyle/>
          <a:p>
            <a:r>
              <a:rPr lang="ru-RU" sz="3200" dirty="0" smtClean="0"/>
              <a:t>Двоичные семафоры</a:t>
            </a:r>
            <a:endParaRPr lang="ru-RU" sz="3200" dirty="0"/>
          </a:p>
        </p:txBody>
      </p:sp>
      <p:sp>
        <p:nvSpPr>
          <p:cNvPr id="3" name="Содержимое 2"/>
          <p:cNvSpPr>
            <a:spLocks noGrp="1"/>
          </p:cNvSpPr>
          <p:nvPr>
            <p:ph idx="1"/>
          </p:nvPr>
        </p:nvSpPr>
        <p:spPr>
          <a:xfrm>
            <a:off x="457200" y="1000108"/>
            <a:ext cx="8329642" cy="3000397"/>
          </a:xfrm>
        </p:spPr>
        <p:txBody>
          <a:bodyPr>
            <a:normAutofit fontScale="70000" lnSpcReduction="20000"/>
          </a:bodyPr>
          <a:lstStyle/>
          <a:p>
            <a:pPr marL="0">
              <a:buNone/>
            </a:pPr>
            <a:r>
              <a:rPr lang="ru-RU" dirty="0" smtClean="0"/>
              <a:t>Двоичный семафор (</a:t>
            </a:r>
            <a:r>
              <a:rPr lang="ru-RU" dirty="0" err="1" smtClean="0"/>
              <a:t>sv</a:t>
            </a:r>
            <a:r>
              <a:rPr lang="ru-RU" dirty="0" smtClean="0"/>
              <a:t>) — это переменная, способная принимать только значения 0 и 1.</a:t>
            </a:r>
          </a:p>
          <a:p>
            <a:pPr marL="0">
              <a:buNone/>
            </a:pPr>
            <a:r>
              <a:rPr lang="ru-RU" dirty="0" smtClean="0"/>
              <a:t>Операции с двоичным семафором Р(</a:t>
            </a:r>
            <a:r>
              <a:rPr lang="ru-RU" dirty="0" err="1" smtClean="0"/>
              <a:t>sv</a:t>
            </a:r>
            <a:r>
              <a:rPr lang="ru-RU" dirty="0" smtClean="0"/>
              <a:t>)-закрыть и </a:t>
            </a:r>
            <a:r>
              <a:rPr lang="en-US" dirty="0" smtClean="0"/>
              <a:t>V(</a:t>
            </a:r>
            <a:r>
              <a:rPr lang="en-US" dirty="0" err="1" smtClean="0"/>
              <a:t>sv</a:t>
            </a:r>
            <a:r>
              <a:rPr lang="en-US" dirty="0" smtClean="0"/>
              <a:t>)</a:t>
            </a:r>
            <a:r>
              <a:rPr lang="ru-RU" dirty="0" smtClean="0"/>
              <a:t>-открыть</a:t>
            </a:r>
          </a:p>
          <a:p>
            <a:pPr marL="0">
              <a:buNone/>
            </a:pPr>
            <a:r>
              <a:rPr lang="ru-RU" dirty="0" smtClean="0"/>
              <a:t>Р(</a:t>
            </a:r>
            <a:r>
              <a:rPr lang="ru-RU" dirty="0" err="1" smtClean="0"/>
              <a:t>sv</a:t>
            </a:r>
            <a:r>
              <a:rPr lang="ru-RU" dirty="0" smtClean="0"/>
              <a:t>): Если </a:t>
            </a:r>
            <a:r>
              <a:rPr lang="ru-RU" dirty="0" err="1" smtClean="0"/>
              <a:t>sv</a:t>
            </a:r>
            <a:r>
              <a:rPr lang="ru-RU" dirty="0" smtClean="0"/>
              <a:t> больше нуля, он уменьшается на единицу. Если </a:t>
            </a:r>
            <a:r>
              <a:rPr lang="ru-RU" dirty="0" err="1" smtClean="0"/>
              <a:t>sv</a:t>
            </a:r>
            <a:r>
              <a:rPr lang="ru-RU" dirty="0" smtClean="0"/>
              <a:t> равен 0, выполнение данного процесса приостанавливается.</a:t>
            </a:r>
          </a:p>
          <a:p>
            <a:pPr marL="0">
              <a:buNone/>
            </a:pPr>
            <a:r>
              <a:rPr lang="ru-RU" dirty="0" smtClean="0"/>
              <a:t>V(</a:t>
            </a:r>
            <a:r>
              <a:rPr lang="ru-RU" dirty="0" err="1" smtClean="0"/>
              <a:t>sv</a:t>
            </a:r>
            <a:r>
              <a:rPr lang="ru-RU" dirty="0" smtClean="0"/>
              <a:t>): Если какой-то другой процесс был приостановлен в ожидании семафора </a:t>
            </a:r>
            <a:r>
              <a:rPr lang="ru-RU" dirty="0" err="1" smtClean="0"/>
              <a:t>sv</a:t>
            </a:r>
            <a:r>
              <a:rPr lang="ru-RU" dirty="0" smtClean="0"/>
              <a:t>, то он  активизируется. Если ни один процесс не приостановлен в ожидании семафора </a:t>
            </a:r>
            <a:r>
              <a:rPr lang="ru-RU" dirty="0" err="1" smtClean="0"/>
              <a:t>sv</a:t>
            </a:r>
            <a:r>
              <a:rPr lang="ru-RU" dirty="0" smtClean="0"/>
              <a:t>, значение переменной увеличивается на единицу.</a:t>
            </a:r>
            <a:endParaRPr lang="ru-RU" dirty="0"/>
          </a:p>
        </p:txBody>
      </p:sp>
      <p:pic>
        <p:nvPicPr>
          <p:cNvPr id="2050" name="Picture 2" descr="http://www.redov.ru/kompyutery_i_internet/osnovy_programmirovanija_v_linux/image048.jpg"/>
          <p:cNvPicPr>
            <a:picLocks noChangeAspect="1" noChangeArrowheads="1"/>
          </p:cNvPicPr>
          <p:nvPr/>
        </p:nvPicPr>
        <p:blipFill>
          <a:blip r:embed="rId2" cstate="print"/>
          <a:srcRect/>
          <a:stretch>
            <a:fillRect/>
          </a:stretch>
        </p:blipFill>
        <p:spPr bwMode="auto">
          <a:xfrm>
            <a:off x="2214546" y="3714752"/>
            <a:ext cx="5143536" cy="2881319"/>
          </a:xfrm>
          <a:prstGeom prst="rect">
            <a:avLst/>
          </a:prstGeom>
          <a:noFill/>
        </p:spPr>
      </p:pic>
    </p:spTree>
    <p:extLst>
      <p:ext uri="{BB962C8B-B14F-4D97-AF65-F5344CB8AC3E}">
        <p14:creationId xmlns:p14="http://schemas.microsoft.com/office/powerpoint/2010/main" val="285046025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p:spPr>
        <p:txBody>
          <a:bodyPr/>
          <a:lstStyle/>
          <a:p>
            <a:r>
              <a:rPr lang="ru-RU" dirty="0" smtClean="0"/>
              <a:t>Числовые семафоры</a:t>
            </a:r>
            <a:endParaRPr lang="ru-RU" dirty="0"/>
          </a:p>
        </p:txBody>
      </p:sp>
      <p:sp>
        <p:nvSpPr>
          <p:cNvPr id="3" name="Содержимое 2"/>
          <p:cNvSpPr>
            <a:spLocks noGrp="1"/>
          </p:cNvSpPr>
          <p:nvPr>
            <p:ph idx="1"/>
          </p:nvPr>
        </p:nvSpPr>
        <p:spPr>
          <a:xfrm>
            <a:off x="457200" y="1268760"/>
            <a:ext cx="8229600" cy="4857403"/>
          </a:xfrm>
        </p:spPr>
        <p:txBody>
          <a:bodyPr>
            <a:normAutofit fontScale="85000" lnSpcReduction="20000"/>
          </a:bodyPr>
          <a:lstStyle/>
          <a:p>
            <a:pPr marL="0">
              <a:buNone/>
            </a:pPr>
            <a:r>
              <a:rPr lang="ru-RU" dirty="0" smtClean="0"/>
              <a:t>Числовой семафор (</a:t>
            </a:r>
            <a:r>
              <a:rPr lang="en-GB" dirty="0" smtClean="0"/>
              <a:t>sc</a:t>
            </a:r>
            <a:r>
              <a:rPr lang="ru-RU" dirty="0" smtClean="0"/>
              <a:t>) — это переменная, способная принимать значения 0 - </a:t>
            </a:r>
            <a:r>
              <a:rPr lang="en-GB" dirty="0" smtClean="0"/>
              <a:t>N</a:t>
            </a:r>
            <a:r>
              <a:rPr lang="ru-RU" dirty="0" smtClean="0"/>
              <a:t>.</a:t>
            </a:r>
          </a:p>
          <a:p>
            <a:pPr marL="0">
              <a:buNone/>
            </a:pPr>
            <a:r>
              <a:rPr lang="ru-RU" dirty="0" smtClean="0"/>
              <a:t>Операции с числовым семафором Р(</a:t>
            </a:r>
            <a:r>
              <a:rPr lang="ru-RU" dirty="0" err="1" smtClean="0"/>
              <a:t>sс</a:t>
            </a:r>
            <a:r>
              <a:rPr lang="ru-RU" dirty="0" smtClean="0"/>
              <a:t>, </a:t>
            </a:r>
            <a:r>
              <a:rPr lang="en-GB" dirty="0" smtClean="0"/>
              <a:t>n</a:t>
            </a:r>
            <a:r>
              <a:rPr lang="ru-RU" dirty="0" smtClean="0"/>
              <a:t>), </a:t>
            </a:r>
            <a:r>
              <a:rPr lang="en-US" dirty="0" smtClean="0"/>
              <a:t>V(s</a:t>
            </a:r>
            <a:r>
              <a:rPr lang="ru-RU" dirty="0" smtClean="0"/>
              <a:t>с</a:t>
            </a:r>
            <a:r>
              <a:rPr lang="en-GB" dirty="0" smtClean="0"/>
              <a:t>, k</a:t>
            </a:r>
            <a:r>
              <a:rPr lang="en-US" dirty="0" smtClean="0"/>
              <a:t>)</a:t>
            </a:r>
            <a:r>
              <a:rPr lang="ru-RU" dirty="0" smtClean="0"/>
              <a:t> и </a:t>
            </a:r>
            <a:r>
              <a:rPr lang="en-US" dirty="0" smtClean="0"/>
              <a:t>Z(sc,0)</a:t>
            </a:r>
            <a:r>
              <a:rPr lang="ru-RU" dirty="0" smtClean="0"/>
              <a:t> – </a:t>
            </a:r>
            <a:r>
              <a:rPr lang="ru-RU" smtClean="0"/>
              <a:t>дождаться закрытия.</a:t>
            </a:r>
            <a:endParaRPr lang="en-US" dirty="0" smtClean="0"/>
          </a:p>
          <a:p>
            <a:pPr marL="0">
              <a:buNone/>
            </a:pPr>
            <a:r>
              <a:rPr lang="ru-RU" dirty="0" smtClean="0"/>
              <a:t>Р(</a:t>
            </a:r>
            <a:r>
              <a:rPr lang="ru-RU" dirty="0" err="1" smtClean="0"/>
              <a:t>sс</a:t>
            </a:r>
            <a:r>
              <a:rPr lang="ru-RU" dirty="0" smtClean="0"/>
              <a:t>, </a:t>
            </a:r>
            <a:r>
              <a:rPr lang="en-GB" dirty="0" smtClean="0"/>
              <a:t>n</a:t>
            </a:r>
            <a:r>
              <a:rPr lang="ru-RU" dirty="0" smtClean="0"/>
              <a:t>)</a:t>
            </a:r>
            <a:r>
              <a:rPr lang="en-GB" dirty="0" smtClean="0"/>
              <a:t> – </a:t>
            </a:r>
            <a:r>
              <a:rPr lang="ru-RU" dirty="0" smtClean="0"/>
              <a:t>Если </a:t>
            </a:r>
            <a:r>
              <a:rPr lang="ru-RU" dirty="0" err="1" smtClean="0"/>
              <a:t>sс</a:t>
            </a:r>
            <a:r>
              <a:rPr lang="ru-RU" dirty="0" smtClean="0"/>
              <a:t>-</a:t>
            </a:r>
            <a:r>
              <a:rPr lang="en-GB" dirty="0" smtClean="0"/>
              <a:t> n</a:t>
            </a:r>
            <a:r>
              <a:rPr lang="ru-RU" dirty="0" smtClean="0"/>
              <a:t>≥</a:t>
            </a:r>
            <a:r>
              <a:rPr lang="en-GB" dirty="0" smtClean="0"/>
              <a:t>0</a:t>
            </a:r>
            <a:r>
              <a:rPr lang="ru-RU" dirty="0" smtClean="0"/>
              <a:t>, то </a:t>
            </a:r>
            <a:r>
              <a:rPr lang="ru-RU" dirty="0" err="1" smtClean="0"/>
              <a:t>sс=sс</a:t>
            </a:r>
            <a:r>
              <a:rPr lang="ru-RU" dirty="0" smtClean="0"/>
              <a:t>-</a:t>
            </a:r>
            <a:r>
              <a:rPr lang="en-GB" dirty="0" smtClean="0"/>
              <a:t> n</a:t>
            </a:r>
            <a:r>
              <a:rPr lang="ru-RU" dirty="0" smtClean="0"/>
              <a:t>, в противном случае процесс приостанавливается.</a:t>
            </a:r>
          </a:p>
          <a:p>
            <a:pPr marL="0">
              <a:buNone/>
            </a:pPr>
            <a:r>
              <a:rPr lang="en-US" dirty="0" smtClean="0"/>
              <a:t>V(s</a:t>
            </a:r>
            <a:r>
              <a:rPr lang="ru-RU" dirty="0" smtClean="0"/>
              <a:t>с</a:t>
            </a:r>
            <a:r>
              <a:rPr lang="en-GB" dirty="0" smtClean="0"/>
              <a:t>, k</a:t>
            </a:r>
            <a:r>
              <a:rPr lang="en-US" dirty="0" smtClean="0"/>
              <a:t>)</a:t>
            </a:r>
            <a:r>
              <a:rPr lang="ru-RU" dirty="0" smtClean="0"/>
              <a:t> </a:t>
            </a:r>
            <a:r>
              <a:rPr lang="en-GB" dirty="0" smtClean="0"/>
              <a:t>–</a:t>
            </a:r>
            <a:r>
              <a:rPr lang="ru-RU" dirty="0" smtClean="0"/>
              <a:t> </a:t>
            </a:r>
            <a:r>
              <a:rPr lang="ru-RU" dirty="0" err="1" smtClean="0"/>
              <a:t>sс=sс+</a:t>
            </a:r>
            <a:r>
              <a:rPr lang="en-GB" dirty="0" smtClean="0"/>
              <a:t>k </a:t>
            </a:r>
            <a:r>
              <a:rPr lang="ru-RU" dirty="0" smtClean="0"/>
              <a:t>и активизируются процессы ожидающие открытие семафора, они пытаются выполнить Р(</a:t>
            </a:r>
            <a:r>
              <a:rPr lang="ru-RU" dirty="0" err="1" smtClean="0"/>
              <a:t>sс</a:t>
            </a:r>
            <a:r>
              <a:rPr lang="ru-RU" dirty="0" smtClean="0"/>
              <a:t>, </a:t>
            </a:r>
            <a:r>
              <a:rPr lang="en-GB" dirty="0" smtClean="0"/>
              <a:t>n</a:t>
            </a:r>
            <a:r>
              <a:rPr lang="ru-RU" dirty="0" smtClean="0"/>
              <a:t>).</a:t>
            </a:r>
          </a:p>
          <a:p>
            <a:pPr marL="0">
              <a:buNone/>
            </a:pPr>
            <a:r>
              <a:rPr lang="en-GB" dirty="0" smtClean="0"/>
              <a:t> </a:t>
            </a:r>
            <a:r>
              <a:rPr lang="en-US" dirty="0" smtClean="0"/>
              <a:t>Z(sc,0)</a:t>
            </a:r>
            <a:r>
              <a:rPr lang="ru-RU" dirty="0" smtClean="0"/>
              <a:t> – проверка семафора на 0. Если значение не равно нулю, то процесс переходит в состояние ожидания.</a:t>
            </a:r>
          </a:p>
          <a:p>
            <a:pPr marL="0">
              <a:buNone/>
            </a:pPr>
            <a:endParaRPr lang="ru-RU" dirty="0" smtClean="0"/>
          </a:p>
          <a:p>
            <a:pPr marL="0">
              <a:buNone/>
            </a:pPr>
            <a:endParaRPr lang="ru-RU" dirty="0" smtClean="0"/>
          </a:p>
        </p:txBody>
      </p:sp>
    </p:spTree>
    <p:extLst>
      <p:ext uri="{BB962C8B-B14F-4D97-AF65-F5344CB8AC3E}">
        <p14:creationId xmlns:p14="http://schemas.microsoft.com/office/powerpoint/2010/main" val="3801792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68346"/>
          </a:xfrm>
        </p:spPr>
        <p:txBody>
          <a:bodyPr>
            <a:normAutofit fontScale="90000"/>
          </a:bodyPr>
          <a:lstStyle/>
          <a:p>
            <a:r>
              <a:rPr lang="ru-RU" sz="3200" dirty="0" smtClean="0"/>
              <a:t>Использование семафоров для синхронизации потоков</a:t>
            </a:r>
            <a:endParaRPr lang="ru-RU" sz="3200" dirty="0"/>
          </a:p>
        </p:txBody>
      </p:sp>
      <p:sp>
        <p:nvSpPr>
          <p:cNvPr id="3" name="Содержимое 2"/>
          <p:cNvSpPr>
            <a:spLocks noGrp="1"/>
          </p:cNvSpPr>
          <p:nvPr>
            <p:ph idx="1"/>
          </p:nvPr>
        </p:nvSpPr>
        <p:spPr>
          <a:xfrm>
            <a:off x="428596" y="1214422"/>
            <a:ext cx="8229600" cy="757229"/>
          </a:xfrm>
        </p:spPr>
        <p:txBody>
          <a:bodyPr>
            <a:normAutofit fontScale="85000" lnSpcReduction="20000"/>
          </a:bodyPr>
          <a:lstStyle/>
          <a:p>
            <a:pPr>
              <a:buNone/>
            </a:pPr>
            <a:r>
              <a:rPr lang="ru-RU" dirty="0" smtClean="0"/>
              <a:t>два семафора: е — число пустых буферов, и </a:t>
            </a:r>
            <a:r>
              <a:rPr lang="ru-RU" dirty="0" err="1" smtClean="0"/>
              <a:t>f</a:t>
            </a:r>
            <a:r>
              <a:rPr lang="ru-RU" dirty="0" smtClean="0"/>
              <a:t> — число заполненных буферов</a:t>
            </a:r>
            <a:endParaRPr lang="ru-RU" dirty="0"/>
          </a:p>
        </p:txBody>
      </p:sp>
      <p:pic>
        <p:nvPicPr>
          <p:cNvPr id="28674" name="Picture 2" descr="http://ok-t.ru/studopedia/baza9/2260335654361.files/image021.jpg"/>
          <p:cNvPicPr>
            <a:picLocks noChangeAspect="1" noChangeArrowheads="1"/>
          </p:cNvPicPr>
          <p:nvPr/>
        </p:nvPicPr>
        <p:blipFill>
          <a:blip r:embed="rId2" cstate="print"/>
          <a:srcRect/>
          <a:stretch>
            <a:fillRect/>
          </a:stretch>
        </p:blipFill>
        <p:spPr bwMode="auto">
          <a:xfrm>
            <a:off x="642910" y="1928802"/>
            <a:ext cx="7858180" cy="4572032"/>
          </a:xfrm>
          <a:prstGeom prst="rect">
            <a:avLst/>
          </a:prstGeom>
          <a:noFill/>
        </p:spPr>
      </p:pic>
    </p:spTree>
    <p:extLst>
      <p:ext uri="{BB962C8B-B14F-4D97-AF65-F5344CB8AC3E}">
        <p14:creationId xmlns:p14="http://schemas.microsoft.com/office/powerpoint/2010/main" val="412873868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Множественные семафоры</a:t>
            </a:r>
            <a:endParaRPr lang="ru-RU" dirty="0"/>
          </a:p>
        </p:txBody>
      </p:sp>
      <p:sp>
        <p:nvSpPr>
          <p:cNvPr id="3" name="Содержимое 2"/>
          <p:cNvSpPr>
            <a:spLocks noGrp="1"/>
          </p:cNvSpPr>
          <p:nvPr>
            <p:ph idx="1"/>
          </p:nvPr>
        </p:nvSpPr>
        <p:spPr/>
        <p:txBody>
          <a:bodyPr>
            <a:normAutofit fontScale="85000" lnSpcReduction="20000"/>
          </a:bodyPr>
          <a:lstStyle/>
          <a:p>
            <a:pPr>
              <a:buNone/>
            </a:pPr>
            <a:r>
              <a:rPr lang="ru-RU" dirty="0"/>
              <a:t>Множественный семафор - это объект специального типа, который одновременно доступен нескольким процессам и состоит из одного или нескольких простых семафоров</a:t>
            </a:r>
            <a:r>
              <a:rPr lang="ru-RU" dirty="0" smtClean="0"/>
              <a:t>.</a:t>
            </a:r>
          </a:p>
          <a:p>
            <a:pPr>
              <a:buNone/>
            </a:pPr>
            <a:r>
              <a:rPr lang="ru-RU" dirty="0"/>
              <a:t>Процесс, выполняющий операцию с множественным семафором, либо продолжается, если все команды с его простыми семафорами закончились успешно, либо переводится в состояние ожидания, если хотя бы  одна команда не выполнилась. Ожидающий процесс будет находиться в очереди к множественному семафору, пока не появится возможность выполнить все команды с простыми семафорами</a:t>
            </a:r>
            <a:r>
              <a:rPr lang="ru-RU" dirty="0" smtClean="0"/>
              <a:t>.</a:t>
            </a:r>
          </a:p>
          <a:p>
            <a:pPr>
              <a:buNone/>
            </a:pPr>
            <a:endParaRPr lang="ru-RU" dirty="0"/>
          </a:p>
        </p:txBody>
      </p:sp>
    </p:spTree>
    <p:extLst>
      <p:ext uri="{BB962C8B-B14F-4D97-AF65-F5344CB8AC3E}">
        <p14:creationId xmlns:p14="http://schemas.microsoft.com/office/powerpoint/2010/main" val="15090615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68346"/>
          </a:xfrm>
        </p:spPr>
        <p:txBody>
          <a:bodyPr>
            <a:normAutofit fontScale="90000"/>
          </a:bodyPr>
          <a:lstStyle/>
          <a:p>
            <a:r>
              <a:rPr lang="ru-RU" dirty="0" smtClean="0"/>
              <a:t>Структуры данных для семафоров</a:t>
            </a:r>
            <a:endParaRPr lang="ru-RU" dirty="0"/>
          </a:p>
        </p:txBody>
      </p:sp>
      <p:pic>
        <p:nvPicPr>
          <p:cNvPr id="1026" name="Picture 2"/>
          <p:cNvPicPr>
            <a:picLocks noChangeAspect="1" noChangeArrowheads="1"/>
          </p:cNvPicPr>
          <p:nvPr/>
        </p:nvPicPr>
        <p:blipFill>
          <a:blip r:embed="rId2"/>
          <a:srcRect/>
          <a:stretch>
            <a:fillRect/>
          </a:stretch>
        </p:blipFill>
        <p:spPr bwMode="auto">
          <a:xfrm>
            <a:off x="1071538" y="1500174"/>
            <a:ext cx="6629400" cy="4943475"/>
          </a:xfrm>
          <a:prstGeom prst="rect">
            <a:avLst/>
          </a:prstGeom>
          <a:noFill/>
          <a:ln w="9525">
            <a:noFill/>
            <a:miter lim="800000"/>
            <a:headEnd/>
            <a:tailEnd/>
          </a:ln>
          <a:effectLst/>
        </p:spPr>
      </p:pic>
    </p:spTree>
    <p:extLst>
      <p:ext uri="{BB962C8B-B14F-4D97-AF65-F5344CB8AC3E}">
        <p14:creationId xmlns:p14="http://schemas.microsoft.com/office/powerpoint/2010/main" val="24257682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t>Дескриптор множественного семафора</a:t>
            </a:r>
            <a:endParaRPr lang="ru-RU" sz="3600" dirty="0"/>
          </a:p>
        </p:txBody>
      </p:sp>
      <p:sp>
        <p:nvSpPr>
          <p:cNvPr id="3" name="Содержимое 2"/>
          <p:cNvSpPr>
            <a:spLocks noGrp="1"/>
          </p:cNvSpPr>
          <p:nvPr>
            <p:ph idx="1"/>
          </p:nvPr>
        </p:nvSpPr>
        <p:spPr>
          <a:xfrm>
            <a:off x="457200" y="1600200"/>
            <a:ext cx="8363272" cy="4525963"/>
          </a:xfrm>
        </p:spPr>
        <p:txBody>
          <a:bodyPr>
            <a:normAutofit fontScale="70000" lnSpcReduction="20000"/>
          </a:bodyPr>
          <a:lstStyle/>
          <a:p>
            <a:pPr>
              <a:buNone/>
            </a:pPr>
            <a:r>
              <a:rPr lang="ru-RU" dirty="0" smtClean="0"/>
              <a:t>/* По одной структуре данных для каждого набора семафоров в системе. */ </a:t>
            </a:r>
          </a:p>
          <a:p>
            <a:pPr>
              <a:buNone/>
            </a:pPr>
            <a:r>
              <a:rPr lang="en-US" dirty="0" err="1" smtClean="0"/>
              <a:t>struct</a:t>
            </a:r>
            <a:r>
              <a:rPr lang="en-US" dirty="0" smtClean="0"/>
              <a:t> </a:t>
            </a:r>
            <a:r>
              <a:rPr lang="en-US" dirty="0" err="1" smtClean="0"/>
              <a:t>sem_array</a:t>
            </a:r>
            <a:r>
              <a:rPr lang="en-US" dirty="0" smtClean="0"/>
              <a:t> { </a:t>
            </a:r>
            <a:endParaRPr lang="ru-RU" dirty="0" smtClean="0"/>
          </a:p>
          <a:p>
            <a:pPr>
              <a:buNone/>
            </a:pPr>
            <a:r>
              <a:rPr lang="en-US" dirty="0" err="1" smtClean="0"/>
              <a:t>struct</a:t>
            </a:r>
            <a:r>
              <a:rPr lang="en-US" dirty="0" smtClean="0"/>
              <a:t> </a:t>
            </a:r>
            <a:r>
              <a:rPr lang="en-US" dirty="0" err="1" smtClean="0"/>
              <a:t>kern_ipc_perm</a:t>
            </a:r>
            <a:r>
              <a:rPr lang="en-US" dirty="0" smtClean="0"/>
              <a:t> </a:t>
            </a:r>
            <a:r>
              <a:rPr lang="en-US" dirty="0" err="1" smtClean="0"/>
              <a:t>sem_perm</a:t>
            </a:r>
            <a:r>
              <a:rPr lang="en-US" dirty="0" smtClean="0"/>
              <a:t>; /* </a:t>
            </a:r>
            <a:r>
              <a:rPr lang="ru-RU" dirty="0" smtClean="0"/>
              <a:t>права доступа </a:t>
            </a:r>
            <a:r>
              <a:rPr lang="en-US" dirty="0" smtClean="0"/>
              <a:t> */ </a:t>
            </a:r>
            <a:endParaRPr lang="ru-RU" dirty="0" smtClean="0"/>
          </a:p>
          <a:p>
            <a:pPr>
              <a:buNone/>
            </a:pPr>
            <a:r>
              <a:rPr lang="en-US" dirty="0" err="1" smtClean="0"/>
              <a:t>time_t</a:t>
            </a:r>
            <a:r>
              <a:rPr lang="en-US" dirty="0" smtClean="0"/>
              <a:t> </a:t>
            </a:r>
            <a:r>
              <a:rPr lang="en-US" dirty="0" err="1" smtClean="0"/>
              <a:t>sem_otime</a:t>
            </a:r>
            <a:r>
              <a:rPr lang="en-US" dirty="0" smtClean="0"/>
              <a:t>; /* </a:t>
            </a:r>
            <a:r>
              <a:rPr lang="ru-RU" dirty="0" smtClean="0"/>
              <a:t>время последнего обращения */</a:t>
            </a:r>
          </a:p>
          <a:p>
            <a:pPr>
              <a:buNone/>
            </a:pPr>
            <a:r>
              <a:rPr lang="en-US" dirty="0" err="1" smtClean="0"/>
              <a:t>time_t</a:t>
            </a:r>
            <a:r>
              <a:rPr lang="en-US" dirty="0" smtClean="0"/>
              <a:t> </a:t>
            </a:r>
            <a:r>
              <a:rPr lang="en-US" dirty="0" err="1" smtClean="0"/>
              <a:t>sem_ctime</a:t>
            </a:r>
            <a:r>
              <a:rPr lang="en-US" dirty="0" smtClean="0"/>
              <a:t>; /* </a:t>
            </a:r>
            <a:r>
              <a:rPr lang="ru-RU" dirty="0" smtClean="0"/>
              <a:t>время последнего изменения */</a:t>
            </a:r>
          </a:p>
          <a:p>
            <a:pPr>
              <a:buNone/>
            </a:pPr>
            <a:r>
              <a:rPr lang="en-US" dirty="0" err="1" smtClean="0"/>
              <a:t>struct</a:t>
            </a:r>
            <a:r>
              <a:rPr lang="en-US" dirty="0" smtClean="0"/>
              <a:t> </a:t>
            </a:r>
            <a:r>
              <a:rPr lang="en-US" dirty="0" err="1" smtClean="0"/>
              <a:t>sem</a:t>
            </a:r>
            <a:r>
              <a:rPr lang="en-US" dirty="0" smtClean="0"/>
              <a:t> *</a:t>
            </a:r>
            <a:r>
              <a:rPr lang="en-US" dirty="0" err="1" smtClean="0"/>
              <a:t>sem_base</a:t>
            </a:r>
            <a:r>
              <a:rPr lang="en-US" dirty="0" smtClean="0"/>
              <a:t>; /* </a:t>
            </a:r>
            <a:r>
              <a:rPr lang="ru-RU" dirty="0" smtClean="0"/>
              <a:t>указатель на первый семафор в массиве */ </a:t>
            </a:r>
          </a:p>
          <a:p>
            <a:pPr>
              <a:buNone/>
            </a:pPr>
            <a:r>
              <a:rPr lang="en-US" dirty="0" err="1" smtClean="0"/>
              <a:t>struct</a:t>
            </a:r>
            <a:r>
              <a:rPr lang="en-US" dirty="0" smtClean="0"/>
              <a:t> </a:t>
            </a:r>
            <a:r>
              <a:rPr lang="en-US" dirty="0" err="1" smtClean="0"/>
              <a:t>sem_queue</a:t>
            </a:r>
            <a:r>
              <a:rPr lang="en-US" dirty="0" smtClean="0"/>
              <a:t> *</a:t>
            </a:r>
            <a:r>
              <a:rPr lang="en-US" dirty="0" err="1" smtClean="0"/>
              <a:t>sem_pending</a:t>
            </a:r>
            <a:r>
              <a:rPr lang="en-US" dirty="0" smtClean="0"/>
              <a:t>; /* </a:t>
            </a:r>
            <a:r>
              <a:rPr lang="ru-RU" dirty="0" smtClean="0"/>
              <a:t>операции, ожидающие исполнения */ </a:t>
            </a:r>
          </a:p>
          <a:p>
            <a:pPr>
              <a:buNone/>
            </a:pPr>
            <a:r>
              <a:rPr lang="en-US" dirty="0" err="1" smtClean="0"/>
              <a:t>struct</a:t>
            </a:r>
            <a:r>
              <a:rPr lang="en-US" dirty="0" smtClean="0"/>
              <a:t> </a:t>
            </a:r>
            <a:r>
              <a:rPr lang="en-US" dirty="0" err="1" smtClean="0"/>
              <a:t>sem_queue</a:t>
            </a:r>
            <a:r>
              <a:rPr lang="en-US" dirty="0" smtClean="0"/>
              <a:t> **</a:t>
            </a:r>
            <a:r>
              <a:rPr lang="en-US" dirty="0" err="1" smtClean="0"/>
              <a:t>sem_pending_last</a:t>
            </a:r>
            <a:r>
              <a:rPr lang="en-US" dirty="0" smtClean="0"/>
              <a:t>; /* </a:t>
            </a:r>
            <a:r>
              <a:rPr lang="ru-RU" dirty="0" smtClean="0"/>
              <a:t>последняя ожидающая операция */ </a:t>
            </a:r>
          </a:p>
          <a:p>
            <a:pPr>
              <a:buNone/>
            </a:pPr>
            <a:r>
              <a:rPr lang="en-US" dirty="0" err="1" smtClean="0"/>
              <a:t>struct</a:t>
            </a:r>
            <a:r>
              <a:rPr lang="en-US" dirty="0" smtClean="0"/>
              <a:t> </a:t>
            </a:r>
            <a:r>
              <a:rPr lang="en-US" dirty="0" err="1" smtClean="0"/>
              <a:t>sem_undo</a:t>
            </a:r>
            <a:r>
              <a:rPr lang="en-US" dirty="0" smtClean="0"/>
              <a:t> *undo; /* </a:t>
            </a:r>
            <a:r>
              <a:rPr lang="ru-RU" dirty="0" smtClean="0"/>
              <a:t>список отката для данного массива * / </a:t>
            </a:r>
            <a:r>
              <a:rPr lang="en-US" dirty="0" smtClean="0"/>
              <a:t>unsigned long </a:t>
            </a:r>
            <a:r>
              <a:rPr lang="en-US" dirty="0" err="1" smtClean="0"/>
              <a:t>sem_nsems</a:t>
            </a:r>
            <a:r>
              <a:rPr lang="en-US" dirty="0" smtClean="0"/>
              <a:t>; /* </a:t>
            </a:r>
            <a:r>
              <a:rPr lang="ru-RU" dirty="0" smtClean="0"/>
              <a:t>кол-во семафоров в массиве */ </a:t>
            </a:r>
          </a:p>
          <a:p>
            <a:pPr>
              <a:buNone/>
            </a:pPr>
            <a:r>
              <a:rPr lang="ru-RU" dirty="0" smtClean="0"/>
              <a:t>};</a:t>
            </a:r>
            <a:endParaRPr lang="ru-RU" dirty="0"/>
          </a:p>
        </p:txBody>
      </p:sp>
    </p:spTree>
    <p:extLst>
      <p:ext uri="{BB962C8B-B14F-4D97-AF65-F5344CB8AC3E}">
        <p14:creationId xmlns:p14="http://schemas.microsoft.com/office/powerpoint/2010/main" val="82291724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Представление множественного семафора</a:t>
            </a:r>
            <a:endParaRPr lang="ru-RU" dirty="0"/>
          </a:p>
        </p:txBody>
      </p:sp>
      <p:sp>
        <p:nvSpPr>
          <p:cNvPr id="3" name="Содержимое 2"/>
          <p:cNvSpPr>
            <a:spLocks noGrp="1"/>
          </p:cNvSpPr>
          <p:nvPr>
            <p:ph idx="1"/>
          </p:nvPr>
        </p:nvSpPr>
        <p:spPr>
          <a:xfrm>
            <a:off x="467544" y="3068959"/>
            <a:ext cx="8229600" cy="2808313"/>
          </a:xfrm>
        </p:spPr>
        <p:txBody>
          <a:bodyPr>
            <a:normAutofit fontScale="92500" lnSpcReduction="20000"/>
          </a:bodyPr>
          <a:lstStyle/>
          <a:p>
            <a:pPr>
              <a:buNone/>
            </a:pPr>
            <a:endParaRPr lang="ru-RU" dirty="0" smtClean="0"/>
          </a:p>
          <a:p>
            <a:pPr>
              <a:buNone/>
            </a:pPr>
            <a:endParaRPr lang="ru-RU" dirty="0"/>
          </a:p>
          <a:p>
            <a:pPr>
              <a:buNone/>
            </a:pPr>
            <a:r>
              <a:rPr lang="ru-RU" dirty="0" err="1" smtClean="0"/>
              <a:t>struct</a:t>
            </a:r>
            <a:r>
              <a:rPr lang="ru-RU" dirty="0" smtClean="0"/>
              <a:t> </a:t>
            </a:r>
            <a:r>
              <a:rPr lang="ru-RU" dirty="0" err="1" smtClean="0"/>
              <a:t>sem</a:t>
            </a:r>
            <a:r>
              <a:rPr lang="ru-RU" dirty="0" smtClean="0"/>
              <a:t> { </a:t>
            </a:r>
          </a:p>
          <a:p>
            <a:pPr>
              <a:buNone/>
            </a:pPr>
            <a:r>
              <a:rPr lang="ru-RU" dirty="0" err="1" smtClean="0"/>
              <a:t>int</a:t>
            </a:r>
            <a:r>
              <a:rPr lang="ru-RU" dirty="0" smtClean="0"/>
              <a:t> </a:t>
            </a:r>
            <a:r>
              <a:rPr lang="ru-RU" dirty="0" err="1" smtClean="0"/>
              <a:t>semval</a:t>
            </a:r>
            <a:r>
              <a:rPr lang="ru-RU" dirty="0" smtClean="0"/>
              <a:t>; /* текущее значение</a:t>
            </a:r>
            <a:r>
              <a:rPr lang="en-US" dirty="0" smtClean="0"/>
              <a:t> </a:t>
            </a:r>
            <a:r>
              <a:rPr lang="ru-RU" dirty="0"/>
              <a:t>от 0 до 32767</a:t>
            </a:r>
            <a:r>
              <a:rPr lang="ru-RU" dirty="0" smtClean="0"/>
              <a:t> */ </a:t>
            </a:r>
          </a:p>
          <a:p>
            <a:pPr>
              <a:buNone/>
            </a:pPr>
            <a:r>
              <a:rPr lang="ru-RU" dirty="0" err="1" smtClean="0"/>
              <a:t>int</a:t>
            </a:r>
            <a:r>
              <a:rPr lang="ru-RU" dirty="0" smtClean="0"/>
              <a:t> </a:t>
            </a:r>
            <a:r>
              <a:rPr lang="ru-RU" dirty="0" err="1" smtClean="0"/>
              <a:t>sempid</a:t>
            </a:r>
            <a:r>
              <a:rPr lang="ru-RU" dirty="0" smtClean="0"/>
              <a:t>; /* </a:t>
            </a:r>
            <a:r>
              <a:rPr lang="ru-RU" dirty="0" err="1" smtClean="0"/>
              <a:t>pid</a:t>
            </a:r>
            <a:r>
              <a:rPr lang="ru-RU" dirty="0" smtClean="0"/>
              <a:t> последней операции */ </a:t>
            </a:r>
          </a:p>
          <a:p>
            <a:pPr>
              <a:buNone/>
            </a:pPr>
            <a:r>
              <a:rPr lang="ru-RU" dirty="0" smtClean="0"/>
              <a:t>};</a:t>
            </a:r>
            <a:endParaRPr lang="ru-RU" dirty="0"/>
          </a:p>
        </p:txBody>
      </p:sp>
      <p:sp>
        <p:nvSpPr>
          <p:cNvPr id="4" name="TextBox 3"/>
          <p:cNvSpPr txBox="1"/>
          <p:nvPr/>
        </p:nvSpPr>
        <p:spPr>
          <a:xfrm>
            <a:off x="3203848" y="1628801"/>
            <a:ext cx="2520280" cy="1477328"/>
          </a:xfrm>
          <a:prstGeom prst="rect">
            <a:avLst/>
          </a:prstGeom>
          <a:noFill/>
          <a:ln>
            <a:solidFill>
              <a:schemeClr val="accent1"/>
            </a:solidFill>
          </a:ln>
        </p:spPr>
        <p:txBody>
          <a:bodyPr wrap="square" rtlCol="0">
            <a:spAutoFit/>
          </a:bodyPr>
          <a:lstStyle/>
          <a:p>
            <a:pPr algn="ctr"/>
            <a:r>
              <a:rPr lang="ru-RU" dirty="0" smtClean="0"/>
              <a:t>Множественный семафор</a:t>
            </a:r>
          </a:p>
          <a:p>
            <a:pPr algn="ctr"/>
            <a:r>
              <a:rPr lang="ru-RU" dirty="0" smtClean="0"/>
              <a:t>Простой семафор </a:t>
            </a:r>
            <a:r>
              <a:rPr lang="en-US" dirty="0" err="1" smtClean="0"/>
              <a:t>sem</a:t>
            </a:r>
            <a:endParaRPr lang="en-US" dirty="0" smtClean="0"/>
          </a:p>
          <a:p>
            <a:pPr algn="ctr"/>
            <a:r>
              <a:rPr lang="ru-RU" dirty="0" smtClean="0"/>
              <a:t>Простой семафор </a:t>
            </a:r>
            <a:r>
              <a:rPr lang="en-US" dirty="0" err="1" smtClean="0"/>
              <a:t>sem</a:t>
            </a:r>
            <a:endParaRPr lang="ru-RU" dirty="0" smtClean="0"/>
          </a:p>
          <a:p>
            <a:endParaRPr lang="ru-RU" dirty="0"/>
          </a:p>
        </p:txBody>
      </p:sp>
      <p:cxnSp>
        <p:nvCxnSpPr>
          <p:cNvPr id="7" name="Прямая соединительная линия 6"/>
          <p:cNvCxnSpPr/>
          <p:nvPr/>
        </p:nvCxnSpPr>
        <p:spPr>
          <a:xfrm>
            <a:off x="3203848" y="2204864"/>
            <a:ext cx="25202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3203848" y="2492896"/>
            <a:ext cx="25202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3203848" y="2780928"/>
            <a:ext cx="252028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55776" y="2204864"/>
            <a:ext cx="576064" cy="923330"/>
          </a:xfrm>
          <a:prstGeom prst="rect">
            <a:avLst/>
          </a:prstGeom>
          <a:noFill/>
        </p:spPr>
        <p:txBody>
          <a:bodyPr wrap="square" rtlCol="0">
            <a:spAutoFit/>
          </a:bodyPr>
          <a:lstStyle/>
          <a:p>
            <a:r>
              <a:rPr lang="ru-RU" dirty="0" smtClean="0"/>
              <a:t>0</a:t>
            </a:r>
          </a:p>
          <a:p>
            <a:r>
              <a:rPr lang="ru-RU" dirty="0" smtClean="0"/>
              <a:t>…</a:t>
            </a:r>
          </a:p>
          <a:p>
            <a:r>
              <a:rPr lang="ru-RU" dirty="0" smtClean="0"/>
              <a:t>250</a:t>
            </a:r>
            <a:endParaRPr lang="ru-RU" dirty="0"/>
          </a:p>
        </p:txBody>
      </p:sp>
    </p:spTree>
    <p:extLst>
      <p:ext uri="{BB962C8B-B14F-4D97-AF65-F5344CB8AC3E}">
        <p14:creationId xmlns:p14="http://schemas.microsoft.com/office/powerpoint/2010/main" val="3286720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a:bodyPr>
          <a:lstStyle/>
          <a:p>
            <a:r>
              <a:rPr lang="ru-RU" sz="3200" dirty="0" smtClean="0"/>
              <a:t>Значение параметров </a:t>
            </a:r>
            <a:r>
              <a:rPr lang="en-GB" sz="3200" dirty="0" smtClean="0"/>
              <a:t>F </a:t>
            </a:r>
            <a:r>
              <a:rPr lang="ru-RU" sz="3200" dirty="0" smtClean="0"/>
              <a:t>и </a:t>
            </a:r>
            <a:r>
              <a:rPr lang="en-GB" sz="3200" dirty="0" smtClean="0"/>
              <a:t>S</a:t>
            </a:r>
            <a:r>
              <a:rPr lang="ru-RU" sz="3200" dirty="0" smtClean="0"/>
              <a:t> </a:t>
            </a:r>
            <a:endParaRPr lang="ru-RU" sz="3200" dirty="0"/>
          </a:p>
        </p:txBody>
      </p:sp>
      <p:graphicFrame>
        <p:nvGraphicFramePr>
          <p:cNvPr id="5" name="Таблица 4"/>
          <p:cNvGraphicFramePr>
            <a:graphicFrameLocks noGrp="1"/>
          </p:cNvGraphicFramePr>
          <p:nvPr/>
        </p:nvGraphicFramePr>
        <p:xfrm>
          <a:off x="857222" y="1214422"/>
          <a:ext cx="7786744" cy="5593475"/>
        </p:xfrm>
        <a:graphic>
          <a:graphicData uri="http://schemas.openxmlformats.org/drawingml/2006/table">
            <a:tbl>
              <a:tblPr/>
              <a:tblGrid>
                <a:gridCol w="714382">
                  <a:extLst>
                    <a:ext uri="{9D8B030D-6E8A-4147-A177-3AD203B41FA5}">
                      <a16:colId xmlns:a16="http://schemas.microsoft.com/office/drawing/2014/main" val="20000"/>
                    </a:ext>
                  </a:extLst>
                </a:gridCol>
                <a:gridCol w="571504">
                  <a:extLst>
                    <a:ext uri="{9D8B030D-6E8A-4147-A177-3AD203B41FA5}">
                      <a16:colId xmlns:a16="http://schemas.microsoft.com/office/drawing/2014/main" val="20001"/>
                    </a:ext>
                  </a:extLst>
                </a:gridCol>
                <a:gridCol w="6500858">
                  <a:extLst>
                    <a:ext uri="{9D8B030D-6E8A-4147-A177-3AD203B41FA5}">
                      <a16:colId xmlns:a16="http://schemas.microsoft.com/office/drawing/2014/main" val="20002"/>
                    </a:ext>
                  </a:extLst>
                </a:gridCol>
              </a:tblGrid>
              <a:tr h="453989">
                <a:tc rowSpan="10">
                  <a:txBody>
                    <a:bodyPr/>
                    <a:lstStyle/>
                    <a:p>
                      <a:pPr algn="ctr">
                        <a:spcAft>
                          <a:spcPts val="0"/>
                        </a:spcAft>
                        <a:tabLst>
                          <a:tab pos="252095" algn="l"/>
                          <a:tab pos="449580" algn="l"/>
                        </a:tabLst>
                      </a:pPr>
                      <a:r>
                        <a:rPr lang="ru-RU" sz="1400" b="1" dirty="0">
                          <a:latin typeface="Times New Roman"/>
                          <a:ea typeface="Times New Roman"/>
                          <a:cs typeface="Times New Roman"/>
                        </a:rPr>
                        <a:t>F </a:t>
                      </a:r>
                      <a:endParaRPr lang="ru-RU" sz="1400" dirty="0">
                        <a:latin typeface="Times New Roman"/>
                        <a:ea typeface="Times New Roman"/>
                        <a:cs typeface="Times New Roman"/>
                      </a:endParaRPr>
                    </a:p>
                  </a:txBody>
                  <a:tcPr marL="4937" marR="4937" marT="4937" marB="4937">
                    <a:lnL>
                      <a:noFill/>
                    </a:lnL>
                    <a:lnR>
                      <a:noFill/>
                    </a:lnR>
                    <a:lnT>
                      <a:noFill/>
                    </a:lnT>
                    <a:lnB>
                      <a:noFill/>
                    </a:lnB>
                  </a:tcPr>
                </a:tc>
                <a:tc gridSpan="2">
                  <a:txBody>
                    <a:bodyPr/>
                    <a:lstStyle/>
                    <a:p>
                      <a:pPr algn="l">
                        <a:spcAft>
                          <a:spcPts val="0"/>
                        </a:spcAft>
                        <a:tabLst>
                          <a:tab pos="252095" algn="l"/>
                          <a:tab pos="449580" algn="l"/>
                        </a:tabLst>
                      </a:pPr>
                      <a:r>
                        <a:rPr lang="ru-RU" sz="1400" dirty="0">
                          <a:latin typeface="Times New Roman"/>
                          <a:ea typeface="Times New Roman"/>
                          <a:cs typeface="Times New Roman"/>
                        </a:rPr>
                        <a:t>Флаги (шестнадцатеричные), логическая сумма которых дает следующие сведения о процессе: </a:t>
                      </a:r>
                    </a:p>
                  </a:txBody>
                  <a:tcPr marL="4937" marR="4937" marT="4937" marB="4937">
                    <a:lnL>
                      <a:noFill/>
                    </a:lnL>
                    <a:lnR>
                      <a:noFill/>
                    </a:lnR>
                    <a:lnT>
                      <a:noFill/>
                    </a:lnT>
                    <a:lnB>
                      <a:noFill/>
                    </a:lnB>
                  </a:tcPr>
                </a:tc>
                <a:tc hMerge="1">
                  <a:txBody>
                    <a:bodyPr/>
                    <a:lstStyle/>
                    <a:p>
                      <a:endParaRPr lang="ru-RU"/>
                    </a:p>
                  </a:txBody>
                  <a:tcPr/>
                </a:tc>
                <a:extLst>
                  <a:ext uri="{0D108BD9-81ED-4DB2-BD59-A6C34878D82A}">
                    <a16:rowId xmlns:a16="http://schemas.microsoft.com/office/drawing/2014/main" val="10000"/>
                  </a:ext>
                </a:extLst>
              </a:tr>
              <a:tr h="419525">
                <a:tc vMerge="1">
                  <a:txBody>
                    <a:bodyPr/>
                    <a:lstStyle/>
                    <a:p>
                      <a:endParaRPr lang="ru-RU"/>
                    </a:p>
                  </a:txBody>
                  <a:tcPr/>
                </a:tc>
                <a:tc>
                  <a:txBody>
                    <a:bodyPr/>
                    <a:lstStyle/>
                    <a:p>
                      <a:pPr algn="l">
                        <a:spcAft>
                          <a:spcPts val="0"/>
                        </a:spcAft>
                        <a:tabLst>
                          <a:tab pos="252095" algn="l"/>
                          <a:tab pos="449580" algn="l"/>
                        </a:tabLst>
                      </a:pPr>
                      <a:r>
                        <a:rPr lang="ru-RU" sz="1400" dirty="0">
                          <a:latin typeface="Times New Roman"/>
                          <a:ea typeface="Times New Roman"/>
                          <a:cs typeface="Times New Roman"/>
                        </a:rPr>
                        <a:t>00</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Процесс терминирован; элемент таблицы процессов свободен. </a:t>
                      </a:r>
                    </a:p>
                  </a:txBody>
                  <a:tcPr marL="4937" marR="4937" marT="4937" marB="4937">
                    <a:lnL>
                      <a:noFill/>
                    </a:lnL>
                    <a:lnR>
                      <a:noFill/>
                    </a:lnR>
                    <a:lnT>
                      <a:noFill/>
                    </a:lnT>
                    <a:lnB>
                      <a:noFill/>
                    </a:lnB>
                  </a:tcPr>
                </a:tc>
                <a:extLst>
                  <a:ext uri="{0D108BD9-81ED-4DB2-BD59-A6C34878D82A}">
                    <a16:rowId xmlns:a16="http://schemas.microsoft.com/office/drawing/2014/main" val="10001"/>
                  </a:ext>
                </a:extLst>
              </a:tr>
              <a:tr h="232128">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01</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Системный процесс: всегда в основной памяти. </a:t>
                      </a:r>
                    </a:p>
                  </a:txBody>
                  <a:tcPr marL="4937" marR="4937" marT="4937" marB="4937">
                    <a:lnL>
                      <a:noFill/>
                    </a:lnL>
                    <a:lnR>
                      <a:noFill/>
                    </a:lnR>
                    <a:lnT>
                      <a:noFill/>
                    </a:lnT>
                    <a:lnB>
                      <a:noFill/>
                    </a:lnB>
                  </a:tcPr>
                </a:tc>
                <a:extLst>
                  <a:ext uri="{0D108BD9-81ED-4DB2-BD59-A6C34878D82A}">
                    <a16:rowId xmlns:a16="http://schemas.microsoft.com/office/drawing/2014/main" val="10002"/>
                  </a:ext>
                </a:extLst>
              </a:tr>
              <a:tr h="232128">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02</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Процесс трассируется родительским процессом. </a:t>
                      </a:r>
                    </a:p>
                  </a:txBody>
                  <a:tcPr marL="4937" marR="4937" marT="4937" marB="4937">
                    <a:lnL>
                      <a:noFill/>
                    </a:lnL>
                    <a:lnR>
                      <a:noFill/>
                    </a:lnR>
                    <a:lnT>
                      <a:noFill/>
                    </a:lnT>
                    <a:lnB>
                      <a:noFill/>
                    </a:lnB>
                  </a:tcPr>
                </a:tc>
                <a:extLst>
                  <a:ext uri="{0D108BD9-81ED-4DB2-BD59-A6C34878D82A}">
                    <a16:rowId xmlns:a16="http://schemas.microsoft.com/office/drawing/2014/main" val="10003"/>
                  </a:ext>
                </a:extLst>
              </a:tr>
              <a:tr h="453989">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04</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Родительский трассировочный сигнал остановил процесс; родительский процесс ждет. </a:t>
                      </a:r>
                    </a:p>
                  </a:txBody>
                  <a:tcPr marL="4937" marR="4937" marT="4937" marB="4937">
                    <a:lnL>
                      <a:noFill/>
                    </a:lnL>
                    <a:lnR>
                      <a:noFill/>
                    </a:lnR>
                    <a:lnT>
                      <a:noFill/>
                    </a:lnT>
                    <a:lnB>
                      <a:noFill/>
                    </a:lnB>
                  </a:tcPr>
                </a:tc>
                <a:extLst>
                  <a:ext uri="{0D108BD9-81ED-4DB2-BD59-A6C34878D82A}">
                    <a16:rowId xmlns:a16="http://schemas.microsoft.com/office/drawing/2014/main" val="10004"/>
                  </a:ext>
                </a:extLst>
              </a:tr>
              <a:tr h="232128">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08</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Процесс не может быть разбужен сигналом. </a:t>
                      </a:r>
                    </a:p>
                  </a:txBody>
                  <a:tcPr marL="4937" marR="4937" marT="4937" marB="4937">
                    <a:lnL>
                      <a:noFill/>
                    </a:lnL>
                    <a:lnR>
                      <a:noFill/>
                    </a:lnR>
                    <a:lnT>
                      <a:noFill/>
                    </a:lnT>
                    <a:lnB>
                      <a:noFill/>
                    </a:lnB>
                  </a:tcPr>
                </a:tc>
                <a:extLst>
                  <a:ext uri="{0D108BD9-81ED-4DB2-BD59-A6C34878D82A}">
                    <a16:rowId xmlns:a16="http://schemas.microsoft.com/office/drawing/2014/main" val="10005"/>
                  </a:ext>
                </a:extLst>
              </a:tr>
              <a:tr h="232128">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10</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Процесс в основной памяти. </a:t>
                      </a:r>
                    </a:p>
                  </a:txBody>
                  <a:tcPr marL="4937" marR="4937" marT="4937" marB="4937">
                    <a:lnL>
                      <a:noFill/>
                    </a:lnL>
                    <a:lnR>
                      <a:noFill/>
                    </a:lnR>
                    <a:lnT>
                      <a:noFill/>
                    </a:lnT>
                    <a:lnB>
                      <a:noFill/>
                    </a:lnB>
                  </a:tcPr>
                </a:tc>
                <a:extLst>
                  <a:ext uri="{0D108BD9-81ED-4DB2-BD59-A6C34878D82A}">
                    <a16:rowId xmlns:a16="http://schemas.microsoft.com/office/drawing/2014/main" val="10006"/>
                  </a:ext>
                </a:extLst>
              </a:tr>
              <a:tr h="419525">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20</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Процесс в основной памяти; блокирован до завершения события. </a:t>
                      </a:r>
                    </a:p>
                  </a:txBody>
                  <a:tcPr marL="4937" marR="4937" marT="4937" marB="4937">
                    <a:lnL>
                      <a:noFill/>
                    </a:lnL>
                    <a:lnR>
                      <a:noFill/>
                    </a:lnR>
                    <a:lnT>
                      <a:noFill/>
                    </a:lnT>
                    <a:lnB>
                      <a:noFill/>
                    </a:lnB>
                  </a:tcPr>
                </a:tc>
                <a:extLst>
                  <a:ext uri="{0D108BD9-81ED-4DB2-BD59-A6C34878D82A}">
                    <a16:rowId xmlns:a16="http://schemas.microsoft.com/office/drawing/2014/main" val="10007"/>
                  </a:ext>
                </a:extLst>
              </a:tr>
              <a:tr h="232128">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40</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Идет сигнал к удаленной системе. </a:t>
                      </a:r>
                    </a:p>
                  </a:txBody>
                  <a:tcPr marL="4937" marR="4937" marT="4937" marB="4937">
                    <a:lnL>
                      <a:noFill/>
                    </a:lnL>
                    <a:lnR>
                      <a:noFill/>
                    </a:lnR>
                    <a:lnT>
                      <a:noFill/>
                    </a:lnT>
                    <a:lnB>
                      <a:noFill/>
                    </a:lnB>
                  </a:tcPr>
                </a:tc>
                <a:extLst>
                  <a:ext uri="{0D108BD9-81ED-4DB2-BD59-A6C34878D82A}">
                    <a16:rowId xmlns:a16="http://schemas.microsoft.com/office/drawing/2014/main" val="10008"/>
                  </a:ext>
                </a:extLst>
              </a:tr>
              <a:tr h="232128">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80</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Процесс в очереди на ввод/вывод. </a:t>
                      </a:r>
                    </a:p>
                  </a:txBody>
                  <a:tcPr marL="4937" marR="4937" marT="4937" marB="4937">
                    <a:lnL>
                      <a:noFill/>
                    </a:lnL>
                    <a:lnR>
                      <a:noFill/>
                    </a:lnR>
                    <a:lnT>
                      <a:noFill/>
                    </a:lnT>
                    <a:lnB>
                      <a:noFill/>
                    </a:lnB>
                  </a:tcPr>
                </a:tc>
                <a:extLst>
                  <a:ext uri="{0D108BD9-81ED-4DB2-BD59-A6C34878D82A}">
                    <a16:rowId xmlns:a16="http://schemas.microsoft.com/office/drawing/2014/main" val="10009"/>
                  </a:ext>
                </a:extLst>
              </a:tr>
              <a:tr h="232128">
                <a:tc rowSpan="8">
                  <a:txBody>
                    <a:bodyPr/>
                    <a:lstStyle/>
                    <a:p>
                      <a:pPr algn="ctr">
                        <a:spcAft>
                          <a:spcPts val="0"/>
                        </a:spcAft>
                        <a:tabLst>
                          <a:tab pos="252095" algn="l"/>
                          <a:tab pos="449580" algn="l"/>
                        </a:tabLst>
                      </a:pPr>
                      <a:r>
                        <a:rPr lang="ru-RU" sz="1400" b="1" dirty="0">
                          <a:latin typeface="Times New Roman"/>
                          <a:ea typeface="Times New Roman"/>
                          <a:cs typeface="Times New Roman"/>
                        </a:rPr>
                        <a:t>S </a:t>
                      </a:r>
                      <a:endParaRPr lang="ru-RU" sz="1400" dirty="0">
                        <a:latin typeface="Times New Roman"/>
                        <a:ea typeface="Times New Roman"/>
                        <a:cs typeface="Times New Roman"/>
                      </a:endParaRPr>
                    </a:p>
                  </a:txBody>
                  <a:tcPr marL="4937" marR="4937" marT="4937" marB="4937">
                    <a:lnL>
                      <a:noFill/>
                    </a:lnL>
                    <a:lnR>
                      <a:noFill/>
                    </a:lnR>
                    <a:lnT>
                      <a:noFill/>
                    </a:lnT>
                    <a:lnB>
                      <a:noFill/>
                    </a:lnB>
                  </a:tcPr>
                </a:tc>
                <a:tc gridSpan="2">
                  <a:txBody>
                    <a:bodyPr/>
                    <a:lstStyle/>
                    <a:p>
                      <a:pPr algn="l">
                        <a:spcAft>
                          <a:spcPts val="0"/>
                        </a:spcAft>
                        <a:tabLst>
                          <a:tab pos="252095" algn="l"/>
                          <a:tab pos="449580" algn="l"/>
                        </a:tabLst>
                      </a:pPr>
                      <a:r>
                        <a:rPr lang="ru-RU" sz="1400" dirty="0">
                          <a:latin typeface="Times New Roman"/>
                          <a:ea typeface="Times New Roman"/>
                          <a:cs typeface="Times New Roman"/>
                        </a:rPr>
                        <a:t>Статус процесса: </a:t>
                      </a:r>
                    </a:p>
                  </a:txBody>
                  <a:tcPr marL="4937" marR="4937" marT="4937" marB="4937">
                    <a:lnL>
                      <a:noFill/>
                    </a:lnL>
                    <a:lnR>
                      <a:noFill/>
                    </a:lnR>
                    <a:lnT>
                      <a:noFill/>
                    </a:lnT>
                    <a:lnB>
                      <a:noFill/>
                    </a:lnB>
                  </a:tcPr>
                </a:tc>
                <a:tc hMerge="1">
                  <a:txBody>
                    <a:bodyPr/>
                    <a:lstStyle/>
                    <a:p>
                      <a:endParaRPr lang="ru-RU"/>
                    </a:p>
                  </a:txBody>
                  <a:tcPr/>
                </a:tc>
                <a:extLst>
                  <a:ext uri="{0D108BD9-81ED-4DB2-BD59-A6C34878D82A}">
                    <a16:rowId xmlns:a16="http://schemas.microsoft.com/office/drawing/2014/main" val="10010"/>
                  </a:ext>
                </a:extLst>
              </a:tr>
              <a:tr h="232128">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O</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Активный: обрабатывается процессором. </a:t>
                      </a:r>
                    </a:p>
                  </a:txBody>
                  <a:tcPr marL="4937" marR="4937" marT="4937" marB="4937">
                    <a:lnL>
                      <a:noFill/>
                    </a:lnL>
                    <a:lnR>
                      <a:noFill/>
                    </a:lnR>
                    <a:lnT>
                      <a:noFill/>
                    </a:lnT>
                    <a:lnB>
                      <a:noFill/>
                    </a:lnB>
                  </a:tcPr>
                </a:tc>
                <a:extLst>
                  <a:ext uri="{0D108BD9-81ED-4DB2-BD59-A6C34878D82A}">
                    <a16:rowId xmlns:a16="http://schemas.microsoft.com/office/drawing/2014/main" val="10011"/>
                  </a:ext>
                </a:extLst>
              </a:tr>
              <a:tr h="232128">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S</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Спящий: ожидает завершения события. </a:t>
                      </a:r>
                    </a:p>
                  </a:txBody>
                  <a:tcPr marL="4937" marR="4937" marT="4937" marB="4937">
                    <a:lnL>
                      <a:noFill/>
                    </a:lnL>
                    <a:lnR>
                      <a:noFill/>
                    </a:lnR>
                    <a:lnT>
                      <a:noFill/>
                    </a:lnT>
                    <a:lnB>
                      <a:noFill/>
                    </a:lnB>
                  </a:tcPr>
                </a:tc>
                <a:extLst>
                  <a:ext uri="{0D108BD9-81ED-4DB2-BD59-A6C34878D82A}">
                    <a16:rowId xmlns:a16="http://schemas.microsoft.com/office/drawing/2014/main" val="10012"/>
                  </a:ext>
                </a:extLst>
              </a:tr>
              <a:tr h="232128">
                <a:tc vMerge="1">
                  <a:txBody>
                    <a:bodyPr/>
                    <a:lstStyle/>
                    <a:p>
                      <a:endParaRPr lang="ru-RU"/>
                    </a:p>
                  </a:txBody>
                  <a:tcPr/>
                </a:tc>
                <a:tc>
                  <a:txBody>
                    <a:bodyPr/>
                    <a:lstStyle/>
                    <a:p>
                      <a:pPr algn="l">
                        <a:spcAft>
                          <a:spcPts val="0"/>
                        </a:spcAft>
                        <a:tabLst>
                          <a:tab pos="252095" algn="l"/>
                          <a:tab pos="449580" algn="l"/>
                        </a:tabLst>
                      </a:pPr>
                      <a:r>
                        <a:rPr lang="ru-RU" sz="1400" dirty="0">
                          <a:latin typeface="Times New Roman"/>
                          <a:ea typeface="Times New Roman"/>
                          <a:cs typeface="Times New Roman"/>
                        </a:rPr>
                        <a:t>R</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Готов: стоит в очереди на выполнение. </a:t>
                      </a:r>
                    </a:p>
                  </a:txBody>
                  <a:tcPr marL="4937" marR="4937" marT="4937" marB="4937">
                    <a:lnL>
                      <a:noFill/>
                    </a:lnL>
                    <a:lnR>
                      <a:noFill/>
                    </a:lnR>
                    <a:lnT>
                      <a:noFill/>
                    </a:lnT>
                    <a:lnB>
                      <a:noFill/>
                    </a:lnB>
                  </a:tcPr>
                </a:tc>
                <a:extLst>
                  <a:ext uri="{0D108BD9-81ED-4DB2-BD59-A6C34878D82A}">
                    <a16:rowId xmlns:a16="http://schemas.microsoft.com/office/drawing/2014/main" val="10013"/>
                  </a:ext>
                </a:extLst>
              </a:tr>
              <a:tr h="232128">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I</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Рождающийся: процесс создается. </a:t>
                      </a:r>
                    </a:p>
                  </a:txBody>
                  <a:tcPr marL="4937" marR="4937" marT="4937" marB="4937">
                    <a:lnL>
                      <a:noFill/>
                    </a:lnL>
                    <a:lnR>
                      <a:noFill/>
                    </a:lnR>
                    <a:lnT>
                      <a:noFill/>
                    </a:lnT>
                    <a:lnB>
                      <a:noFill/>
                    </a:lnB>
                  </a:tcPr>
                </a:tc>
                <a:extLst>
                  <a:ext uri="{0D108BD9-81ED-4DB2-BD59-A6C34878D82A}">
                    <a16:rowId xmlns:a16="http://schemas.microsoft.com/office/drawing/2014/main" val="10014"/>
                  </a:ext>
                </a:extLst>
              </a:tr>
              <a:tr h="419525">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Z</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Состояние "зомби": процесс завершен, но родительский процесс не ждет этого. </a:t>
                      </a:r>
                    </a:p>
                  </a:txBody>
                  <a:tcPr marL="4937" marR="4937" marT="4937" marB="4937">
                    <a:lnL>
                      <a:noFill/>
                    </a:lnL>
                    <a:lnR>
                      <a:noFill/>
                    </a:lnR>
                    <a:lnT>
                      <a:noFill/>
                    </a:lnT>
                    <a:lnB>
                      <a:noFill/>
                    </a:lnB>
                  </a:tcPr>
                </a:tc>
                <a:extLst>
                  <a:ext uri="{0D108BD9-81ED-4DB2-BD59-A6C34878D82A}">
                    <a16:rowId xmlns:a16="http://schemas.microsoft.com/office/drawing/2014/main" val="10015"/>
                  </a:ext>
                </a:extLst>
              </a:tr>
              <a:tr h="453989">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T</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Трассируемый: процесс остановлен сигналом, так как родительский процесс трассирует его. </a:t>
                      </a:r>
                    </a:p>
                  </a:txBody>
                  <a:tcPr marL="4937" marR="4937" marT="4937" marB="4937">
                    <a:lnL>
                      <a:noFill/>
                    </a:lnL>
                    <a:lnR>
                      <a:noFill/>
                    </a:lnR>
                    <a:lnT>
                      <a:noFill/>
                    </a:lnT>
                    <a:lnB>
                      <a:noFill/>
                    </a:lnB>
                  </a:tcPr>
                </a:tc>
                <a:extLst>
                  <a:ext uri="{0D108BD9-81ED-4DB2-BD59-A6C34878D82A}">
                    <a16:rowId xmlns:a16="http://schemas.microsoft.com/office/drawing/2014/main" val="10016"/>
                  </a:ext>
                </a:extLst>
              </a:tr>
              <a:tr h="419525">
                <a:tc vMerge="1">
                  <a:txBody>
                    <a:bodyPr/>
                    <a:lstStyle/>
                    <a:p>
                      <a:endParaRPr lang="ru-RU"/>
                    </a:p>
                  </a:txBody>
                  <a:tcPr/>
                </a:tc>
                <a:tc>
                  <a:txBody>
                    <a:bodyPr/>
                    <a:lstStyle/>
                    <a:p>
                      <a:pPr algn="l">
                        <a:spcAft>
                          <a:spcPts val="0"/>
                        </a:spcAft>
                        <a:tabLst>
                          <a:tab pos="252095" algn="l"/>
                          <a:tab pos="449580" algn="l"/>
                        </a:tabLst>
                      </a:pPr>
                      <a:r>
                        <a:rPr lang="ru-RU" sz="1400">
                          <a:latin typeface="Times New Roman"/>
                          <a:ea typeface="Times New Roman"/>
                          <a:cs typeface="Times New Roman"/>
                        </a:rPr>
                        <a:t>X</a:t>
                      </a:r>
                    </a:p>
                  </a:txBody>
                  <a:tcPr marL="4937" marR="4937" marT="4937" marB="4937">
                    <a:lnL>
                      <a:noFill/>
                    </a:lnL>
                    <a:lnR>
                      <a:noFill/>
                    </a:lnR>
                    <a:lnT>
                      <a:noFill/>
                    </a:lnT>
                    <a:lnB>
                      <a:noFill/>
                    </a:lnB>
                  </a:tcPr>
                </a:tc>
                <a:tc>
                  <a:txBody>
                    <a:bodyPr/>
                    <a:lstStyle/>
                    <a:p>
                      <a:pPr algn="l">
                        <a:spcAft>
                          <a:spcPts val="0"/>
                        </a:spcAft>
                        <a:tabLst>
                          <a:tab pos="252095" algn="l"/>
                          <a:tab pos="449580" algn="l"/>
                        </a:tabLst>
                      </a:pPr>
                      <a:r>
                        <a:rPr lang="ru-RU" sz="1400" dirty="0">
                          <a:latin typeface="Times New Roman"/>
                          <a:ea typeface="Times New Roman"/>
                          <a:cs typeface="Times New Roman"/>
                        </a:rPr>
                        <a:t>Растущий: процесс ожидает получения большего объема основной памяти. </a:t>
                      </a:r>
                    </a:p>
                  </a:txBody>
                  <a:tcPr marL="4937" marR="4937" marT="4937" marB="4937">
                    <a:lnL>
                      <a:noFill/>
                    </a:lnL>
                    <a:lnR>
                      <a:noFill/>
                    </a:lnR>
                    <a:lnT>
                      <a:noFill/>
                    </a:lnT>
                    <a:lnB>
                      <a:noFill/>
                    </a:lnB>
                  </a:tcPr>
                </a:tc>
                <a:extLst>
                  <a:ext uri="{0D108BD9-81ED-4DB2-BD59-A6C34878D82A}">
                    <a16:rowId xmlns:a16="http://schemas.microsoft.com/office/drawing/2014/main" val="10017"/>
                  </a:ext>
                </a:extLst>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Очередь ожидающих семафоров</a:t>
            </a:r>
            <a:endParaRPr lang="ru-RU" dirty="0"/>
          </a:p>
        </p:txBody>
      </p:sp>
      <p:sp>
        <p:nvSpPr>
          <p:cNvPr id="3" name="Содержимое 2"/>
          <p:cNvSpPr>
            <a:spLocks noGrp="1"/>
          </p:cNvSpPr>
          <p:nvPr>
            <p:ph idx="1"/>
          </p:nvPr>
        </p:nvSpPr>
        <p:spPr>
          <a:xfrm>
            <a:off x="457200" y="1600200"/>
            <a:ext cx="8229600" cy="4709120"/>
          </a:xfrm>
        </p:spPr>
        <p:txBody>
          <a:bodyPr>
            <a:normAutofit fontScale="62500" lnSpcReduction="20000"/>
          </a:bodyPr>
          <a:lstStyle/>
          <a:p>
            <a:pPr>
              <a:buNone/>
            </a:pPr>
            <a:r>
              <a:rPr lang="ru-RU" dirty="0" smtClean="0"/>
              <a:t>/* По одному узлу на каждый ожидающий процесс в системе. */ </a:t>
            </a:r>
          </a:p>
          <a:p>
            <a:pPr>
              <a:buNone/>
            </a:pPr>
            <a:r>
              <a:rPr lang="en-US" dirty="0" err="1" smtClean="0"/>
              <a:t>struct</a:t>
            </a:r>
            <a:r>
              <a:rPr lang="en-US" dirty="0" smtClean="0"/>
              <a:t> </a:t>
            </a:r>
            <a:r>
              <a:rPr lang="en-US" dirty="0" err="1" smtClean="0"/>
              <a:t>sem_queue</a:t>
            </a:r>
            <a:r>
              <a:rPr lang="en-US" dirty="0" smtClean="0"/>
              <a:t> { </a:t>
            </a:r>
            <a:endParaRPr lang="ru-RU" dirty="0" smtClean="0"/>
          </a:p>
          <a:p>
            <a:pPr>
              <a:buNone/>
            </a:pPr>
            <a:r>
              <a:rPr lang="en-US" dirty="0" err="1" smtClean="0"/>
              <a:t>struct</a:t>
            </a:r>
            <a:r>
              <a:rPr lang="en-US" dirty="0" smtClean="0"/>
              <a:t> </a:t>
            </a:r>
            <a:r>
              <a:rPr lang="en-US" dirty="0" err="1" smtClean="0"/>
              <a:t>sem_queue</a:t>
            </a:r>
            <a:r>
              <a:rPr lang="en-US" dirty="0" smtClean="0"/>
              <a:t> * next; /* </a:t>
            </a:r>
            <a:r>
              <a:rPr lang="ru-RU" dirty="0" smtClean="0"/>
              <a:t>следующий элемент очереди */ </a:t>
            </a:r>
          </a:p>
          <a:p>
            <a:pPr>
              <a:buNone/>
            </a:pPr>
            <a:r>
              <a:rPr lang="en-US" dirty="0" err="1" smtClean="0"/>
              <a:t>struct</a:t>
            </a:r>
            <a:r>
              <a:rPr lang="en-US" dirty="0" smtClean="0"/>
              <a:t> </a:t>
            </a:r>
            <a:r>
              <a:rPr lang="en-US" dirty="0" err="1" smtClean="0"/>
              <a:t>sem_queue</a:t>
            </a:r>
            <a:r>
              <a:rPr lang="en-US" dirty="0" smtClean="0"/>
              <a:t> ** </a:t>
            </a:r>
            <a:r>
              <a:rPr lang="en-US" dirty="0" err="1" smtClean="0"/>
              <a:t>prev</a:t>
            </a:r>
            <a:r>
              <a:rPr lang="en-US" dirty="0" smtClean="0"/>
              <a:t>; /* </a:t>
            </a:r>
            <a:r>
              <a:rPr lang="ru-RU" dirty="0" err="1" smtClean="0"/>
              <a:t>предыдующий</a:t>
            </a:r>
            <a:r>
              <a:rPr lang="ru-RU" dirty="0" smtClean="0"/>
              <a:t> элемент очереди</a:t>
            </a:r>
            <a:r>
              <a:rPr lang="en-US" dirty="0" smtClean="0"/>
              <a:t> */ </a:t>
            </a:r>
            <a:endParaRPr lang="ru-RU" dirty="0" smtClean="0"/>
          </a:p>
          <a:p>
            <a:pPr>
              <a:buNone/>
            </a:pPr>
            <a:r>
              <a:rPr lang="en-US" dirty="0" err="1" smtClean="0"/>
              <a:t>struct</a:t>
            </a:r>
            <a:r>
              <a:rPr lang="en-US" dirty="0" smtClean="0"/>
              <a:t> </a:t>
            </a:r>
            <a:r>
              <a:rPr lang="en-US" dirty="0" err="1" smtClean="0"/>
              <a:t>task_struct</a:t>
            </a:r>
            <a:r>
              <a:rPr lang="en-US" dirty="0" smtClean="0"/>
              <a:t>* sleeper; /* </a:t>
            </a:r>
            <a:r>
              <a:rPr lang="ru-RU" dirty="0" smtClean="0"/>
              <a:t>этот процесс */ </a:t>
            </a:r>
          </a:p>
          <a:p>
            <a:pPr>
              <a:buNone/>
            </a:pPr>
            <a:r>
              <a:rPr lang="en-US" dirty="0" err="1" smtClean="0"/>
              <a:t>struct</a:t>
            </a:r>
            <a:r>
              <a:rPr lang="en-US" dirty="0" smtClean="0"/>
              <a:t> </a:t>
            </a:r>
            <a:r>
              <a:rPr lang="en-US" dirty="0" err="1" smtClean="0"/>
              <a:t>sem_undo</a:t>
            </a:r>
            <a:r>
              <a:rPr lang="en-US" dirty="0" smtClean="0"/>
              <a:t> * undo; /* </a:t>
            </a:r>
            <a:r>
              <a:rPr lang="ru-RU" dirty="0" smtClean="0"/>
              <a:t>структура откатов */ </a:t>
            </a:r>
          </a:p>
          <a:p>
            <a:pPr>
              <a:buNone/>
            </a:pPr>
            <a:r>
              <a:rPr lang="en-US" dirty="0" err="1" smtClean="0"/>
              <a:t>int</a:t>
            </a:r>
            <a:r>
              <a:rPr lang="en-US" dirty="0" smtClean="0"/>
              <a:t> </a:t>
            </a:r>
            <a:r>
              <a:rPr lang="en-US" dirty="0" err="1" smtClean="0"/>
              <a:t>pid</a:t>
            </a:r>
            <a:r>
              <a:rPr lang="en-US" dirty="0" smtClean="0"/>
              <a:t>; /* </a:t>
            </a:r>
            <a:r>
              <a:rPr lang="en-US" dirty="0" err="1" smtClean="0"/>
              <a:t>pid</a:t>
            </a:r>
            <a:r>
              <a:rPr lang="en-US" dirty="0" smtClean="0"/>
              <a:t> </a:t>
            </a:r>
            <a:r>
              <a:rPr lang="ru-RU" dirty="0" smtClean="0"/>
              <a:t>процесса */ </a:t>
            </a:r>
          </a:p>
          <a:p>
            <a:pPr>
              <a:buNone/>
            </a:pPr>
            <a:r>
              <a:rPr lang="en-US" dirty="0" err="1" smtClean="0"/>
              <a:t>int</a:t>
            </a:r>
            <a:r>
              <a:rPr lang="en-US" dirty="0" smtClean="0"/>
              <a:t> status; /* </a:t>
            </a:r>
            <a:r>
              <a:rPr lang="ru-RU" dirty="0" smtClean="0"/>
              <a:t>результат выполнения операции */ </a:t>
            </a:r>
          </a:p>
          <a:p>
            <a:pPr>
              <a:buNone/>
            </a:pPr>
            <a:r>
              <a:rPr lang="en-US" dirty="0" err="1" smtClean="0"/>
              <a:t>struct</a:t>
            </a:r>
            <a:r>
              <a:rPr lang="en-US" dirty="0" smtClean="0"/>
              <a:t> </a:t>
            </a:r>
            <a:r>
              <a:rPr lang="en-US" dirty="0" err="1" smtClean="0"/>
              <a:t>sem_array</a:t>
            </a:r>
            <a:r>
              <a:rPr lang="en-US" dirty="0" smtClean="0"/>
              <a:t> * </a:t>
            </a:r>
            <a:r>
              <a:rPr lang="en-US" dirty="0" err="1" smtClean="0"/>
              <a:t>sma</a:t>
            </a:r>
            <a:r>
              <a:rPr lang="en-US" dirty="0" smtClean="0"/>
              <a:t>; /* </a:t>
            </a:r>
            <a:r>
              <a:rPr lang="ru-RU" dirty="0" smtClean="0"/>
              <a:t>массив семафоров для выполнения операций */ </a:t>
            </a:r>
          </a:p>
          <a:p>
            <a:pPr>
              <a:buNone/>
            </a:pPr>
            <a:r>
              <a:rPr lang="en-US" dirty="0" err="1" smtClean="0"/>
              <a:t>int</a:t>
            </a:r>
            <a:r>
              <a:rPr lang="en-US" dirty="0" smtClean="0"/>
              <a:t> id; /* </a:t>
            </a:r>
            <a:r>
              <a:rPr lang="ru-RU" dirty="0" smtClean="0"/>
              <a:t>внутренний </a:t>
            </a:r>
            <a:r>
              <a:rPr lang="en-US" dirty="0" err="1" smtClean="0"/>
              <a:t>sem</a:t>
            </a:r>
            <a:r>
              <a:rPr lang="en-US" dirty="0" smtClean="0"/>
              <a:t> id */ </a:t>
            </a:r>
            <a:endParaRPr lang="ru-RU" dirty="0" smtClean="0"/>
          </a:p>
          <a:p>
            <a:pPr>
              <a:buNone/>
            </a:pPr>
            <a:r>
              <a:rPr lang="en-US" dirty="0" err="1" smtClean="0"/>
              <a:t>struct</a:t>
            </a:r>
            <a:r>
              <a:rPr lang="en-US" dirty="0" smtClean="0"/>
              <a:t> </a:t>
            </a:r>
            <a:r>
              <a:rPr lang="en-US" dirty="0" err="1" smtClean="0"/>
              <a:t>sembuf</a:t>
            </a:r>
            <a:r>
              <a:rPr lang="en-US" dirty="0" smtClean="0"/>
              <a:t> * sops; /* </a:t>
            </a:r>
            <a:r>
              <a:rPr lang="ru-RU" dirty="0" smtClean="0"/>
              <a:t>массив ожидающих операций */ </a:t>
            </a:r>
          </a:p>
          <a:p>
            <a:pPr>
              <a:buNone/>
            </a:pPr>
            <a:r>
              <a:rPr lang="en-US" dirty="0" err="1" smtClean="0"/>
              <a:t>int</a:t>
            </a:r>
            <a:r>
              <a:rPr lang="en-US" dirty="0" smtClean="0"/>
              <a:t> </a:t>
            </a:r>
            <a:r>
              <a:rPr lang="en-US" dirty="0" err="1" smtClean="0"/>
              <a:t>nsops</a:t>
            </a:r>
            <a:r>
              <a:rPr lang="en-US" dirty="0" smtClean="0"/>
              <a:t>; /* </a:t>
            </a:r>
            <a:r>
              <a:rPr lang="ru-RU" dirty="0" smtClean="0"/>
              <a:t>кол-во операций */ </a:t>
            </a:r>
          </a:p>
          <a:p>
            <a:pPr>
              <a:buNone/>
            </a:pPr>
            <a:r>
              <a:rPr lang="en-US" dirty="0" err="1" smtClean="0"/>
              <a:t>int</a:t>
            </a:r>
            <a:r>
              <a:rPr lang="en-US" dirty="0" smtClean="0"/>
              <a:t> alter; /* </a:t>
            </a:r>
            <a:r>
              <a:rPr lang="ru-RU" dirty="0" smtClean="0"/>
              <a:t>признак изменения семафора */ </a:t>
            </a:r>
          </a:p>
          <a:p>
            <a:pPr>
              <a:buNone/>
            </a:pPr>
            <a:r>
              <a:rPr lang="ru-RU" dirty="0" smtClean="0"/>
              <a:t>};</a:t>
            </a:r>
            <a:endParaRPr lang="ru-RU" dirty="0"/>
          </a:p>
        </p:txBody>
      </p:sp>
    </p:spTree>
    <p:extLst>
      <p:ext uri="{BB962C8B-B14F-4D97-AF65-F5344CB8AC3E}">
        <p14:creationId xmlns:p14="http://schemas.microsoft.com/office/powerpoint/2010/main" val="120409795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Структура элементов отката</a:t>
            </a:r>
            <a:endParaRPr lang="ru-RU" dirty="0"/>
          </a:p>
        </p:txBody>
      </p:sp>
      <p:sp>
        <p:nvSpPr>
          <p:cNvPr id="3" name="Содержимое 2"/>
          <p:cNvSpPr>
            <a:spLocks noGrp="1"/>
          </p:cNvSpPr>
          <p:nvPr>
            <p:ph idx="1"/>
          </p:nvPr>
        </p:nvSpPr>
        <p:spPr>
          <a:xfrm>
            <a:off x="457200" y="1600200"/>
            <a:ext cx="8229600" cy="4829196"/>
          </a:xfrm>
        </p:spPr>
        <p:txBody>
          <a:bodyPr>
            <a:normAutofit fontScale="85000" lnSpcReduction="20000"/>
          </a:bodyPr>
          <a:lstStyle/>
          <a:p>
            <a:pPr>
              <a:buNone/>
            </a:pPr>
            <a:r>
              <a:rPr lang="ru-RU" dirty="0" smtClean="0"/>
              <a:t>/* Каждая задача имеет список откатов, если установлен флаг SEM_UNDO. Откаты выполняются автоматически  по завершении процесса. */ </a:t>
            </a:r>
          </a:p>
          <a:p>
            <a:pPr>
              <a:buNone/>
            </a:pPr>
            <a:r>
              <a:rPr lang="ru-RU" dirty="0" err="1" smtClean="0"/>
              <a:t>struct</a:t>
            </a:r>
            <a:r>
              <a:rPr lang="ru-RU" dirty="0" smtClean="0"/>
              <a:t> </a:t>
            </a:r>
            <a:r>
              <a:rPr lang="ru-RU" dirty="0" err="1" smtClean="0"/>
              <a:t>sem_undo</a:t>
            </a:r>
            <a:r>
              <a:rPr lang="ru-RU" dirty="0" smtClean="0"/>
              <a:t> { </a:t>
            </a:r>
          </a:p>
          <a:p>
            <a:pPr>
              <a:buNone/>
            </a:pPr>
            <a:r>
              <a:rPr lang="ru-RU" dirty="0" err="1" smtClean="0"/>
              <a:t>struct</a:t>
            </a:r>
            <a:r>
              <a:rPr lang="ru-RU" dirty="0" smtClean="0"/>
              <a:t> </a:t>
            </a:r>
            <a:r>
              <a:rPr lang="ru-RU" dirty="0" err="1" smtClean="0"/>
              <a:t>sem_undo</a:t>
            </a:r>
            <a:r>
              <a:rPr lang="ru-RU" dirty="0" smtClean="0"/>
              <a:t> * </a:t>
            </a:r>
            <a:r>
              <a:rPr lang="ru-RU" dirty="0" err="1" smtClean="0"/>
              <a:t>proc_next</a:t>
            </a:r>
            <a:r>
              <a:rPr lang="ru-RU" dirty="0" smtClean="0"/>
              <a:t>; /* следующий элемент списка для данного процесса */ </a:t>
            </a:r>
          </a:p>
          <a:p>
            <a:pPr>
              <a:buNone/>
            </a:pPr>
            <a:r>
              <a:rPr lang="ru-RU" dirty="0" err="1" smtClean="0"/>
              <a:t>struct</a:t>
            </a:r>
            <a:r>
              <a:rPr lang="ru-RU" dirty="0" smtClean="0"/>
              <a:t> </a:t>
            </a:r>
            <a:r>
              <a:rPr lang="ru-RU" dirty="0" err="1" smtClean="0"/>
              <a:t>sem_undo</a:t>
            </a:r>
            <a:r>
              <a:rPr lang="ru-RU" dirty="0" smtClean="0"/>
              <a:t> * </a:t>
            </a:r>
            <a:r>
              <a:rPr lang="ru-RU" dirty="0" err="1" smtClean="0"/>
              <a:t>id_next</a:t>
            </a:r>
            <a:r>
              <a:rPr lang="ru-RU" dirty="0" smtClean="0"/>
              <a:t>; /* следующий элемент в данном наборе семафоров */ </a:t>
            </a:r>
          </a:p>
          <a:p>
            <a:pPr>
              <a:buNone/>
            </a:pPr>
            <a:r>
              <a:rPr lang="ru-RU" dirty="0" err="1" smtClean="0"/>
              <a:t>int</a:t>
            </a:r>
            <a:r>
              <a:rPr lang="ru-RU" dirty="0" smtClean="0"/>
              <a:t> </a:t>
            </a:r>
            <a:r>
              <a:rPr lang="ru-RU" dirty="0" err="1" smtClean="0"/>
              <a:t>semid</a:t>
            </a:r>
            <a:r>
              <a:rPr lang="ru-RU" dirty="0" smtClean="0"/>
              <a:t>; /* ID набора семафоров */ </a:t>
            </a:r>
          </a:p>
          <a:p>
            <a:pPr>
              <a:buNone/>
            </a:pPr>
            <a:r>
              <a:rPr lang="ru-RU" dirty="0" err="1" smtClean="0"/>
              <a:t>short</a:t>
            </a:r>
            <a:r>
              <a:rPr lang="ru-RU" dirty="0" smtClean="0"/>
              <a:t> * </a:t>
            </a:r>
            <a:r>
              <a:rPr lang="ru-RU" dirty="0" err="1" smtClean="0"/>
              <a:t>semadj</a:t>
            </a:r>
            <a:r>
              <a:rPr lang="ru-RU" dirty="0" smtClean="0"/>
              <a:t>; /* массив изменений, по одному на семафор */ </a:t>
            </a:r>
          </a:p>
          <a:p>
            <a:pPr>
              <a:buNone/>
            </a:pPr>
            <a:r>
              <a:rPr lang="ru-RU" dirty="0" smtClean="0"/>
              <a:t>};</a:t>
            </a:r>
            <a:endParaRPr lang="ru-RU" dirty="0"/>
          </a:p>
        </p:txBody>
      </p:sp>
    </p:spTree>
    <p:extLst>
      <p:ext uri="{BB962C8B-B14F-4D97-AF65-F5344CB8AC3E}">
        <p14:creationId xmlns:p14="http://schemas.microsoft.com/office/powerpoint/2010/main" val="17160768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Предельные характеристики</a:t>
            </a:r>
            <a:r>
              <a:rPr lang="en-GB" dirty="0" smtClean="0"/>
              <a:t> </a:t>
            </a:r>
            <a:r>
              <a:rPr lang="ru-RU" dirty="0" smtClean="0"/>
              <a:t>множественных семафоров</a:t>
            </a:r>
            <a:endParaRPr lang="ru-RU" dirty="0"/>
          </a:p>
        </p:txBody>
      </p:sp>
      <p:sp>
        <p:nvSpPr>
          <p:cNvPr id="3" name="Содержимое 2"/>
          <p:cNvSpPr>
            <a:spLocks noGrp="1"/>
          </p:cNvSpPr>
          <p:nvPr>
            <p:ph idx="1"/>
          </p:nvPr>
        </p:nvSpPr>
        <p:spPr/>
        <p:txBody>
          <a:bodyPr>
            <a:normAutofit/>
          </a:bodyPr>
          <a:lstStyle/>
          <a:p>
            <a:pPr>
              <a:buNone/>
            </a:pPr>
            <a:r>
              <a:rPr lang="en-US" dirty="0" err="1" smtClean="0"/>
              <a:t>ipcs</a:t>
            </a:r>
            <a:r>
              <a:rPr lang="en-US" dirty="0" smtClean="0"/>
              <a:t> -</a:t>
            </a:r>
            <a:r>
              <a:rPr lang="en-GB" dirty="0" smtClean="0"/>
              <a:t>s</a:t>
            </a:r>
            <a:r>
              <a:rPr lang="en-US" dirty="0" smtClean="0"/>
              <a:t> –l</a:t>
            </a:r>
            <a:endParaRPr lang="ru-RU" dirty="0" smtClean="0"/>
          </a:p>
          <a:p>
            <a:pPr>
              <a:buNone/>
            </a:pPr>
            <a:r>
              <a:rPr lang="ru-RU" dirty="0" smtClean="0"/>
              <a:t>------ Пределы семафоров --------</a:t>
            </a:r>
          </a:p>
          <a:p>
            <a:pPr>
              <a:buNone/>
            </a:pPr>
            <a:r>
              <a:rPr lang="ru-RU" dirty="0" smtClean="0"/>
              <a:t>максимальное количество  = 128 массивов</a:t>
            </a:r>
          </a:p>
          <a:p>
            <a:pPr>
              <a:buNone/>
            </a:pPr>
            <a:r>
              <a:rPr lang="ru-RU" dirty="0" smtClean="0"/>
              <a:t>максимум семафоров на массив = 250</a:t>
            </a:r>
          </a:p>
          <a:p>
            <a:pPr>
              <a:buNone/>
            </a:pPr>
            <a:r>
              <a:rPr lang="ru-RU" dirty="0" smtClean="0"/>
              <a:t>максимум семафоров на всю систему = 32000</a:t>
            </a:r>
          </a:p>
          <a:p>
            <a:pPr>
              <a:buNone/>
            </a:pPr>
            <a:r>
              <a:rPr lang="ru-RU" dirty="0" smtClean="0"/>
              <a:t>максимум операций на вызов семафора = 32</a:t>
            </a:r>
          </a:p>
          <a:p>
            <a:pPr>
              <a:buNone/>
            </a:pPr>
            <a:r>
              <a:rPr lang="ru-RU" dirty="0" smtClean="0"/>
              <a:t>максимальное значение семафора = 32767</a:t>
            </a:r>
          </a:p>
          <a:p>
            <a:pPr>
              <a:buNone/>
            </a:pPr>
            <a:endParaRPr lang="ru-RU" dirty="0"/>
          </a:p>
        </p:txBody>
      </p:sp>
    </p:spTree>
    <p:extLst>
      <p:ext uri="{BB962C8B-B14F-4D97-AF65-F5344CB8AC3E}">
        <p14:creationId xmlns:p14="http://schemas.microsoft.com/office/powerpoint/2010/main" val="73861438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Создание множества семафоров</a:t>
            </a:r>
            <a:endParaRPr lang="ru-RU" dirty="0"/>
          </a:p>
        </p:txBody>
      </p:sp>
      <p:sp>
        <p:nvSpPr>
          <p:cNvPr id="3" name="Содержимое 2"/>
          <p:cNvSpPr>
            <a:spLocks noGrp="1"/>
          </p:cNvSpPr>
          <p:nvPr>
            <p:ph idx="1"/>
          </p:nvPr>
        </p:nvSpPr>
        <p:spPr>
          <a:xfrm>
            <a:off x="457200" y="1600200"/>
            <a:ext cx="8229600" cy="4853136"/>
          </a:xfrm>
        </p:spPr>
        <p:txBody>
          <a:bodyPr>
            <a:normAutofit fontScale="85000" lnSpcReduction="20000"/>
          </a:bodyPr>
          <a:lstStyle/>
          <a:p>
            <a:pPr>
              <a:buNone/>
            </a:pPr>
            <a:r>
              <a:rPr lang="ru-RU" dirty="0" err="1" smtClean="0"/>
              <a:t>int</a:t>
            </a:r>
            <a:r>
              <a:rPr lang="ru-RU" dirty="0" smtClean="0"/>
              <a:t> </a:t>
            </a:r>
            <a:r>
              <a:rPr lang="ru-RU" dirty="0" err="1" smtClean="0"/>
              <a:t>semget</a:t>
            </a:r>
            <a:r>
              <a:rPr lang="ru-RU" dirty="0" smtClean="0"/>
              <a:t> ( </a:t>
            </a:r>
            <a:r>
              <a:rPr lang="ru-RU" dirty="0" err="1" smtClean="0"/>
              <a:t>key_t</a:t>
            </a:r>
            <a:r>
              <a:rPr lang="ru-RU" dirty="0" smtClean="0"/>
              <a:t> </a:t>
            </a:r>
            <a:r>
              <a:rPr lang="ru-RU" dirty="0" err="1" smtClean="0"/>
              <a:t>key</a:t>
            </a:r>
            <a:r>
              <a:rPr lang="ru-RU" dirty="0" smtClean="0"/>
              <a:t>, </a:t>
            </a:r>
            <a:r>
              <a:rPr lang="ru-RU" dirty="0" err="1" smtClean="0"/>
              <a:t>int</a:t>
            </a:r>
            <a:r>
              <a:rPr lang="ru-RU" dirty="0" smtClean="0"/>
              <a:t> </a:t>
            </a:r>
            <a:r>
              <a:rPr lang="ru-RU" dirty="0" err="1" smtClean="0"/>
              <a:t>nsems</a:t>
            </a:r>
            <a:r>
              <a:rPr lang="ru-RU" dirty="0" smtClean="0"/>
              <a:t>, </a:t>
            </a:r>
            <a:r>
              <a:rPr lang="ru-RU" dirty="0" err="1" smtClean="0"/>
              <a:t>int</a:t>
            </a:r>
            <a:r>
              <a:rPr lang="ru-RU" dirty="0" smtClean="0"/>
              <a:t> </a:t>
            </a:r>
            <a:r>
              <a:rPr lang="ru-RU" dirty="0" err="1" smtClean="0"/>
              <a:t>semflg</a:t>
            </a:r>
            <a:r>
              <a:rPr lang="ru-RU" dirty="0" smtClean="0"/>
              <a:t> ); </a:t>
            </a:r>
          </a:p>
          <a:p>
            <a:pPr>
              <a:buNone/>
            </a:pPr>
            <a:r>
              <a:rPr lang="ru-RU" dirty="0" smtClean="0"/>
              <a:t>Возвращает: идентификатор множественного семафора в случае успеха и -1 в случае ошибки </a:t>
            </a:r>
            <a:r>
              <a:rPr lang="ru-RU" dirty="0" err="1" smtClean="0"/>
              <a:t>errno</a:t>
            </a:r>
            <a:r>
              <a:rPr lang="ru-RU" dirty="0" smtClean="0"/>
              <a:t>: </a:t>
            </a:r>
          </a:p>
          <a:p>
            <a:pPr>
              <a:buNone/>
            </a:pPr>
            <a:r>
              <a:rPr lang="ru-RU" dirty="0" smtClean="0"/>
              <a:t>EACCESS (доступ отклонен) </a:t>
            </a:r>
          </a:p>
          <a:p>
            <a:pPr>
              <a:buNone/>
            </a:pPr>
            <a:r>
              <a:rPr lang="ru-RU" dirty="0" smtClean="0"/>
              <a:t>EEXIST (существует нельзя создать) </a:t>
            </a:r>
          </a:p>
          <a:p>
            <a:pPr>
              <a:buNone/>
            </a:pPr>
            <a:r>
              <a:rPr lang="ru-RU" dirty="0" smtClean="0"/>
              <a:t>EIDRM (множество помечено как удаляемое) </a:t>
            </a:r>
          </a:p>
          <a:p>
            <a:pPr>
              <a:buNone/>
            </a:pPr>
            <a:r>
              <a:rPr lang="ru-RU" dirty="0" smtClean="0"/>
              <a:t>ENOENT (множество не существует, не было исполнено ни одного IPC_CREAT) </a:t>
            </a:r>
          </a:p>
          <a:p>
            <a:pPr>
              <a:buNone/>
            </a:pPr>
            <a:r>
              <a:rPr lang="ru-RU" dirty="0" smtClean="0"/>
              <a:t>ENOMEM (не хватает памяти для новых семафоров)</a:t>
            </a:r>
          </a:p>
          <a:p>
            <a:pPr>
              <a:buNone/>
            </a:pPr>
            <a:r>
              <a:rPr lang="ru-RU" dirty="0" smtClean="0"/>
              <a:t>ENOSPC (превышен лимит на количество множеств семафоров)</a:t>
            </a:r>
            <a:endParaRPr lang="ru-RU" dirty="0"/>
          </a:p>
        </p:txBody>
      </p:sp>
    </p:spTree>
    <p:extLst>
      <p:ext uri="{BB962C8B-B14F-4D97-AF65-F5344CB8AC3E}">
        <p14:creationId xmlns:p14="http://schemas.microsoft.com/office/powerpoint/2010/main" val="102535992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Параметры операции создания множества семафоров</a:t>
            </a:r>
            <a:endParaRPr lang="ru-RU" dirty="0"/>
          </a:p>
        </p:txBody>
      </p:sp>
      <p:sp>
        <p:nvSpPr>
          <p:cNvPr id="3" name="Содержимое 2"/>
          <p:cNvSpPr>
            <a:spLocks noGrp="1"/>
          </p:cNvSpPr>
          <p:nvPr>
            <p:ph idx="1"/>
          </p:nvPr>
        </p:nvSpPr>
        <p:spPr/>
        <p:txBody>
          <a:bodyPr/>
          <a:lstStyle/>
          <a:p>
            <a:pPr>
              <a:buNone/>
            </a:pPr>
            <a:r>
              <a:rPr lang="ru-RU" dirty="0" err="1" smtClean="0"/>
              <a:t>int</a:t>
            </a:r>
            <a:r>
              <a:rPr lang="ru-RU" dirty="0" smtClean="0"/>
              <a:t> </a:t>
            </a:r>
            <a:r>
              <a:rPr lang="ru-RU" dirty="0" err="1" smtClean="0"/>
              <a:t>semget</a:t>
            </a:r>
            <a:r>
              <a:rPr lang="ru-RU" dirty="0" smtClean="0"/>
              <a:t> ( </a:t>
            </a:r>
            <a:r>
              <a:rPr lang="ru-RU" dirty="0" err="1" smtClean="0"/>
              <a:t>key_t</a:t>
            </a:r>
            <a:r>
              <a:rPr lang="ru-RU" dirty="0" smtClean="0"/>
              <a:t> </a:t>
            </a:r>
            <a:r>
              <a:rPr lang="ru-RU" dirty="0" err="1" smtClean="0"/>
              <a:t>key</a:t>
            </a:r>
            <a:r>
              <a:rPr lang="ru-RU" dirty="0" smtClean="0"/>
              <a:t>, </a:t>
            </a:r>
            <a:r>
              <a:rPr lang="ru-RU" dirty="0" err="1" smtClean="0"/>
              <a:t>int</a:t>
            </a:r>
            <a:r>
              <a:rPr lang="ru-RU" dirty="0" smtClean="0"/>
              <a:t> </a:t>
            </a:r>
            <a:r>
              <a:rPr lang="ru-RU" dirty="0" err="1" smtClean="0"/>
              <a:t>nsems</a:t>
            </a:r>
            <a:r>
              <a:rPr lang="ru-RU" dirty="0" smtClean="0"/>
              <a:t>, </a:t>
            </a:r>
            <a:r>
              <a:rPr lang="ru-RU" dirty="0" err="1" smtClean="0"/>
              <a:t>int</a:t>
            </a:r>
            <a:r>
              <a:rPr lang="ru-RU" dirty="0" smtClean="0"/>
              <a:t> </a:t>
            </a:r>
            <a:r>
              <a:rPr lang="ru-RU" dirty="0" err="1" smtClean="0"/>
              <a:t>semflg</a:t>
            </a:r>
            <a:r>
              <a:rPr lang="ru-RU" dirty="0" smtClean="0"/>
              <a:t> ); </a:t>
            </a:r>
          </a:p>
          <a:p>
            <a:pPr>
              <a:buNone/>
            </a:pPr>
            <a:r>
              <a:rPr lang="en-US" dirty="0" smtClean="0"/>
              <a:t>k</a:t>
            </a:r>
            <a:r>
              <a:rPr lang="ru-RU" dirty="0" err="1" smtClean="0"/>
              <a:t>ey</a:t>
            </a:r>
            <a:r>
              <a:rPr lang="ru-RU" dirty="0" smtClean="0"/>
              <a:t> – ключ </a:t>
            </a:r>
            <a:r>
              <a:rPr lang="en-US" dirty="0" smtClean="0"/>
              <a:t>&gt; 0</a:t>
            </a:r>
            <a:endParaRPr lang="ru-RU" dirty="0" smtClean="0"/>
          </a:p>
          <a:p>
            <a:pPr>
              <a:buNone/>
            </a:pPr>
            <a:r>
              <a:rPr lang="ru-RU" dirty="0" smtClean="0"/>
              <a:t> </a:t>
            </a:r>
            <a:r>
              <a:rPr lang="ru-RU" dirty="0" err="1" smtClean="0"/>
              <a:t>nsems</a:t>
            </a:r>
            <a:r>
              <a:rPr lang="ru-RU" dirty="0" smtClean="0"/>
              <a:t> – число семафоров в множестве </a:t>
            </a:r>
            <a:r>
              <a:rPr lang="en-US" dirty="0" smtClean="0"/>
              <a:t>&lt; </a:t>
            </a:r>
            <a:r>
              <a:rPr lang="ru-RU" dirty="0" smtClean="0"/>
              <a:t>250</a:t>
            </a:r>
          </a:p>
          <a:p>
            <a:pPr>
              <a:buNone/>
            </a:pPr>
            <a:r>
              <a:rPr lang="en-US" dirty="0"/>
              <a:t>s</a:t>
            </a:r>
            <a:r>
              <a:rPr lang="ru-RU" dirty="0" err="1" smtClean="0"/>
              <a:t>emflg</a:t>
            </a:r>
            <a:r>
              <a:rPr lang="ru-RU" dirty="0" smtClean="0"/>
              <a:t> – права доступа и флаги </a:t>
            </a:r>
            <a:r>
              <a:rPr lang="en-US" dirty="0" smtClean="0"/>
              <a:t>IPC_CREAT</a:t>
            </a:r>
            <a:r>
              <a:rPr lang="ru-RU" dirty="0" smtClean="0"/>
              <a:t> и </a:t>
            </a:r>
            <a:r>
              <a:rPr lang="en-US" dirty="0" smtClean="0"/>
              <a:t>IPC_EXCL</a:t>
            </a:r>
            <a:endParaRPr lang="ru-RU" dirty="0"/>
          </a:p>
        </p:txBody>
      </p:sp>
      <p:sp>
        <p:nvSpPr>
          <p:cNvPr id="4" name="Прямоугольник 3"/>
          <p:cNvSpPr/>
          <p:nvPr/>
        </p:nvSpPr>
        <p:spPr>
          <a:xfrm>
            <a:off x="500034" y="4857760"/>
            <a:ext cx="7643866" cy="954107"/>
          </a:xfrm>
          <a:prstGeom prst="rect">
            <a:avLst/>
          </a:prstGeom>
        </p:spPr>
        <p:txBody>
          <a:bodyPr wrap="square">
            <a:spAutoFit/>
          </a:bodyPr>
          <a:lstStyle/>
          <a:p>
            <a:r>
              <a:rPr lang="ru-RU" sz="2800" dirty="0" smtClean="0"/>
              <a:t>Вызов </a:t>
            </a:r>
            <a:r>
              <a:rPr lang="en-US" sz="2800" dirty="0" err="1" smtClean="0"/>
              <a:t>sys_semget</a:t>
            </a:r>
            <a:r>
              <a:rPr lang="en-US" sz="2800" dirty="0" smtClean="0"/>
              <a:t>() </a:t>
            </a:r>
            <a:r>
              <a:rPr lang="ru-RU" sz="2800" dirty="0" smtClean="0"/>
              <a:t>защищен глобальным семафором ядра </a:t>
            </a:r>
            <a:r>
              <a:rPr lang="en-US" sz="2800" dirty="0" smtClean="0">
                <a:hlinkClick r:id="rId2"/>
              </a:rPr>
              <a:t>sem_ids.sem</a:t>
            </a:r>
            <a:endParaRPr lang="ru-RU" sz="2800" dirty="0"/>
          </a:p>
        </p:txBody>
      </p:sp>
    </p:spTree>
    <p:extLst>
      <p:ext uri="{BB962C8B-B14F-4D97-AF65-F5344CB8AC3E}">
        <p14:creationId xmlns:p14="http://schemas.microsoft.com/office/powerpoint/2010/main" val="52509442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a:bodyPr>
          <a:lstStyle/>
          <a:p>
            <a:r>
              <a:rPr lang="ru-RU" sz="3200" dirty="0" smtClean="0"/>
              <a:t>Права доступа к множественному семафору</a:t>
            </a:r>
            <a:endParaRPr lang="ru-RU" sz="3200" dirty="0"/>
          </a:p>
        </p:txBody>
      </p:sp>
      <p:sp>
        <p:nvSpPr>
          <p:cNvPr id="3" name="Содержимое 2"/>
          <p:cNvSpPr>
            <a:spLocks noGrp="1"/>
          </p:cNvSpPr>
          <p:nvPr>
            <p:ph idx="1"/>
          </p:nvPr>
        </p:nvSpPr>
        <p:spPr>
          <a:xfrm>
            <a:off x="457200" y="1340768"/>
            <a:ext cx="8229600" cy="4785395"/>
          </a:xfrm>
        </p:spPr>
        <p:txBody>
          <a:bodyPr>
            <a:normAutofit fontScale="85000" lnSpcReduction="20000"/>
          </a:bodyPr>
          <a:lstStyle/>
          <a:p>
            <a:pPr>
              <a:buNone/>
            </a:pPr>
            <a:r>
              <a:rPr lang="ru-RU" dirty="0"/>
              <a:t>0400 - владельцу разрешено </a:t>
            </a:r>
            <a:r>
              <a:rPr lang="ru-RU" dirty="0" smtClean="0"/>
              <a:t>выполнять операцию </a:t>
            </a:r>
            <a:r>
              <a:rPr lang="en-US" dirty="0" smtClean="0"/>
              <a:t>Z(sc,0)</a:t>
            </a:r>
            <a:r>
              <a:rPr lang="ru-RU" dirty="0" smtClean="0"/>
              <a:t>;  </a:t>
            </a:r>
          </a:p>
          <a:p>
            <a:pPr>
              <a:buNone/>
            </a:pPr>
            <a:r>
              <a:rPr lang="ru-RU" dirty="0" smtClean="0"/>
              <a:t>0200 </a:t>
            </a:r>
            <a:r>
              <a:rPr lang="ru-RU" dirty="0"/>
              <a:t>- владельцу разрешено </a:t>
            </a:r>
            <a:r>
              <a:rPr lang="ru-RU" dirty="0" smtClean="0"/>
              <a:t>выполнять операции  Р(</a:t>
            </a:r>
            <a:r>
              <a:rPr lang="ru-RU" dirty="0" err="1" smtClean="0"/>
              <a:t>sс</a:t>
            </a:r>
            <a:r>
              <a:rPr lang="ru-RU" dirty="0" smtClean="0"/>
              <a:t>, </a:t>
            </a:r>
            <a:r>
              <a:rPr lang="en-GB" dirty="0" smtClean="0"/>
              <a:t>n</a:t>
            </a:r>
            <a:r>
              <a:rPr lang="ru-RU" dirty="0" smtClean="0"/>
              <a:t>), </a:t>
            </a:r>
            <a:r>
              <a:rPr lang="en-US" dirty="0" smtClean="0"/>
              <a:t>V(s</a:t>
            </a:r>
            <a:r>
              <a:rPr lang="ru-RU" dirty="0" smtClean="0"/>
              <a:t>с</a:t>
            </a:r>
            <a:r>
              <a:rPr lang="en-GB" dirty="0" smtClean="0"/>
              <a:t>, k</a:t>
            </a:r>
            <a:r>
              <a:rPr lang="en-US" dirty="0" smtClean="0"/>
              <a:t>)</a:t>
            </a:r>
            <a:r>
              <a:rPr lang="ru-RU" dirty="0" smtClean="0"/>
              <a:t> ; </a:t>
            </a:r>
          </a:p>
          <a:p>
            <a:pPr>
              <a:buNone/>
            </a:pPr>
            <a:r>
              <a:rPr lang="ru-RU" dirty="0" smtClean="0"/>
              <a:t>0040 </a:t>
            </a:r>
            <a:r>
              <a:rPr lang="ru-RU" dirty="0"/>
              <a:t>- члену группы владельца разрешено </a:t>
            </a:r>
            <a:r>
              <a:rPr lang="ru-RU" dirty="0" smtClean="0"/>
              <a:t>выполнять операцию </a:t>
            </a:r>
            <a:r>
              <a:rPr lang="en-US" dirty="0" smtClean="0"/>
              <a:t>Z(sc,0)</a:t>
            </a:r>
            <a:r>
              <a:rPr lang="ru-RU" dirty="0" smtClean="0"/>
              <a:t>; </a:t>
            </a:r>
          </a:p>
          <a:p>
            <a:pPr>
              <a:buNone/>
            </a:pPr>
            <a:r>
              <a:rPr lang="ru-RU" dirty="0" smtClean="0"/>
              <a:t>0020 </a:t>
            </a:r>
            <a:r>
              <a:rPr lang="ru-RU" dirty="0"/>
              <a:t>- члену группы владельца разрешено </a:t>
            </a:r>
            <a:r>
              <a:rPr lang="ru-RU" dirty="0" smtClean="0"/>
              <a:t>выполнять операции Р(</a:t>
            </a:r>
            <a:r>
              <a:rPr lang="ru-RU" dirty="0" err="1" smtClean="0"/>
              <a:t>sс</a:t>
            </a:r>
            <a:r>
              <a:rPr lang="ru-RU" dirty="0" smtClean="0"/>
              <a:t>, </a:t>
            </a:r>
            <a:r>
              <a:rPr lang="en-GB" dirty="0" smtClean="0"/>
              <a:t>n</a:t>
            </a:r>
            <a:r>
              <a:rPr lang="ru-RU" dirty="0" smtClean="0"/>
              <a:t>), </a:t>
            </a:r>
            <a:r>
              <a:rPr lang="en-US" dirty="0" smtClean="0"/>
              <a:t>V(s</a:t>
            </a:r>
            <a:r>
              <a:rPr lang="ru-RU" dirty="0" smtClean="0"/>
              <a:t>с</a:t>
            </a:r>
            <a:r>
              <a:rPr lang="en-GB" dirty="0" smtClean="0"/>
              <a:t>, k</a:t>
            </a:r>
            <a:r>
              <a:rPr lang="en-US" dirty="0" smtClean="0"/>
              <a:t>)</a:t>
            </a:r>
            <a:r>
              <a:rPr lang="ru-RU" dirty="0" smtClean="0"/>
              <a:t> ; </a:t>
            </a:r>
          </a:p>
          <a:p>
            <a:pPr>
              <a:buNone/>
            </a:pPr>
            <a:r>
              <a:rPr lang="ru-RU" dirty="0" smtClean="0"/>
              <a:t>0004 </a:t>
            </a:r>
            <a:r>
              <a:rPr lang="ru-RU" dirty="0"/>
              <a:t>- всем остальным пользователям разрешено </a:t>
            </a:r>
            <a:r>
              <a:rPr lang="ru-RU" dirty="0" smtClean="0"/>
              <a:t>выполнять операцию </a:t>
            </a:r>
            <a:r>
              <a:rPr lang="en-US" dirty="0" smtClean="0"/>
              <a:t>Z(sc,0)</a:t>
            </a:r>
            <a:r>
              <a:rPr lang="ru-RU" dirty="0" smtClean="0"/>
              <a:t>; </a:t>
            </a:r>
          </a:p>
          <a:p>
            <a:pPr>
              <a:buNone/>
            </a:pPr>
            <a:r>
              <a:rPr lang="ru-RU" dirty="0" smtClean="0"/>
              <a:t>0002 </a:t>
            </a:r>
            <a:r>
              <a:rPr lang="ru-RU" dirty="0"/>
              <a:t>- всем остальным пользователям разрешено </a:t>
            </a:r>
            <a:r>
              <a:rPr lang="ru-RU" dirty="0" smtClean="0"/>
              <a:t>выполнять операции Р(</a:t>
            </a:r>
            <a:r>
              <a:rPr lang="ru-RU" dirty="0" err="1" smtClean="0"/>
              <a:t>sс</a:t>
            </a:r>
            <a:r>
              <a:rPr lang="ru-RU" dirty="0" smtClean="0"/>
              <a:t>, </a:t>
            </a:r>
            <a:r>
              <a:rPr lang="en-GB" dirty="0" smtClean="0"/>
              <a:t>n</a:t>
            </a:r>
            <a:r>
              <a:rPr lang="ru-RU" dirty="0" smtClean="0"/>
              <a:t>), </a:t>
            </a:r>
            <a:r>
              <a:rPr lang="en-US" dirty="0" smtClean="0"/>
              <a:t>V(s</a:t>
            </a:r>
            <a:r>
              <a:rPr lang="ru-RU" dirty="0" smtClean="0"/>
              <a:t>с</a:t>
            </a:r>
            <a:r>
              <a:rPr lang="en-GB" dirty="0" smtClean="0"/>
              <a:t>, k</a:t>
            </a:r>
            <a:r>
              <a:rPr lang="en-US" dirty="0" smtClean="0"/>
              <a:t>)</a:t>
            </a:r>
            <a:r>
              <a:rPr lang="ru-RU" dirty="0" smtClean="0"/>
              <a:t> </a:t>
            </a:r>
            <a:endParaRPr lang="ru-RU" dirty="0"/>
          </a:p>
          <a:p>
            <a:pPr>
              <a:buNone/>
            </a:pPr>
            <a:endParaRPr lang="ru-RU" dirty="0"/>
          </a:p>
        </p:txBody>
      </p:sp>
    </p:spTree>
    <p:extLst>
      <p:ext uri="{BB962C8B-B14F-4D97-AF65-F5344CB8AC3E}">
        <p14:creationId xmlns:p14="http://schemas.microsoft.com/office/powerpoint/2010/main" val="16847865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3200" dirty="0" smtClean="0"/>
              <a:t>Выполнение операций с множественным семафором</a:t>
            </a:r>
            <a:endParaRPr lang="ru-RU" sz="3200" dirty="0"/>
          </a:p>
        </p:txBody>
      </p:sp>
      <p:sp>
        <p:nvSpPr>
          <p:cNvPr id="3" name="Содержимое 2"/>
          <p:cNvSpPr>
            <a:spLocks noGrp="1"/>
          </p:cNvSpPr>
          <p:nvPr>
            <p:ph idx="1"/>
          </p:nvPr>
        </p:nvSpPr>
        <p:spPr/>
        <p:txBody>
          <a:bodyPr>
            <a:normAutofit fontScale="62500" lnSpcReduction="20000"/>
          </a:bodyPr>
          <a:lstStyle/>
          <a:p>
            <a:pPr>
              <a:buNone/>
            </a:pPr>
            <a:r>
              <a:rPr lang="ru-RU" dirty="0" err="1" smtClean="0"/>
              <a:t>int</a:t>
            </a:r>
            <a:r>
              <a:rPr lang="ru-RU" dirty="0" smtClean="0"/>
              <a:t> </a:t>
            </a:r>
            <a:r>
              <a:rPr lang="ru-RU" dirty="0" err="1" smtClean="0"/>
              <a:t>semop</a:t>
            </a:r>
            <a:r>
              <a:rPr lang="ru-RU" dirty="0" smtClean="0"/>
              <a:t>( </a:t>
            </a:r>
            <a:r>
              <a:rPr lang="ru-RU" dirty="0" err="1" smtClean="0"/>
              <a:t>int</a:t>
            </a:r>
            <a:r>
              <a:rPr lang="ru-RU" dirty="0" smtClean="0"/>
              <a:t> </a:t>
            </a:r>
            <a:r>
              <a:rPr lang="ru-RU" dirty="0" err="1" smtClean="0"/>
              <a:t>semid</a:t>
            </a:r>
            <a:r>
              <a:rPr lang="ru-RU" dirty="0" smtClean="0"/>
              <a:t>, </a:t>
            </a:r>
            <a:r>
              <a:rPr lang="ru-RU" dirty="0" err="1" smtClean="0"/>
              <a:t>struct</a:t>
            </a:r>
            <a:r>
              <a:rPr lang="ru-RU" dirty="0" smtClean="0"/>
              <a:t> </a:t>
            </a:r>
            <a:r>
              <a:rPr lang="ru-RU" dirty="0" err="1" smtClean="0"/>
              <a:t>sembuf</a:t>
            </a:r>
            <a:r>
              <a:rPr lang="ru-RU" dirty="0" smtClean="0"/>
              <a:t> *</a:t>
            </a:r>
            <a:r>
              <a:rPr lang="ru-RU" dirty="0" err="1" smtClean="0"/>
              <a:t>sops</a:t>
            </a:r>
            <a:r>
              <a:rPr lang="ru-RU" dirty="0" smtClean="0"/>
              <a:t>, </a:t>
            </a:r>
            <a:r>
              <a:rPr lang="ru-RU" dirty="0" err="1" smtClean="0"/>
              <a:t>unsigned</a:t>
            </a:r>
            <a:r>
              <a:rPr lang="ru-RU" dirty="0" smtClean="0"/>
              <a:t> </a:t>
            </a:r>
            <a:r>
              <a:rPr lang="ru-RU" dirty="0" err="1" smtClean="0"/>
              <a:t>nsops</a:t>
            </a:r>
            <a:r>
              <a:rPr lang="ru-RU" dirty="0" smtClean="0"/>
              <a:t>); </a:t>
            </a:r>
          </a:p>
          <a:p>
            <a:pPr>
              <a:buNone/>
            </a:pPr>
            <a:r>
              <a:rPr lang="ru-RU" dirty="0" smtClean="0"/>
              <a:t>Возвращает: 0 в случае успеха (все операции выполнены) -1 в случае ошибки </a:t>
            </a:r>
          </a:p>
          <a:p>
            <a:pPr>
              <a:buNone/>
            </a:pPr>
            <a:r>
              <a:rPr lang="ru-RU" dirty="0" err="1" smtClean="0"/>
              <a:t>errno</a:t>
            </a:r>
            <a:r>
              <a:rPr lang="ru-RU" dirty="0" smtClean="0"/>
              <a:t>: </a:t>
            </a:r>
          </a:p>
          <a:p>
            <a:pPr>
              <a:buNone/>
            </a:pPr>
            <a:r>
              <a:rPr lang="ru-RU" dirty="0" smtClean="0"/>
              <a:t>E2BIG (</a:t>
            </a:r>
            <a:r>
              <a:rPr lang="ru-RU" dirty="0" err="1" smtClean="0"/>
              <a:t>nsops</a:t>
            </a:r>
            <a:r>
              <a:rPr lang="ru-RU" dirty="0" smtClean="0"/>
              <a:t> больше чем максимальное число позволенных операций) </a:t>
            </a:r>
          </a:p>
          <a:p>
            <a:pPr>
              <a:buNone/>
            </a:pPr>
            <a:r>
              <a:rPr lang="ru-RU" dirty="0" smtClean="0"/>
              <a:t>EACCESS (доступ отклонен) </a:t>
            </a:r>
          </a:p>
          <a:p>
            <a:pPr>
              <a:buNone/>
            </a:pPr>
            <a:r>
              <a:rPr lang="ru-RU" dirty="0" smtClean="0"/>
              <a:t>EAGAIN (при флаге IPC_NOWAIT операция не может быть выполнена) </a:t>
            </a:r>
          </a:p>
          <a:p>
            <a:pPr>
              <a:buNone/>
            </a:pPr>
            <a:r>
              <a:rPr lang="ru-RU" dirty="0" smtClean="0"/>
              <a:t>EFAULT (</a:t>
            </a:r>
            <a:r>
              <a:rPr lang="ru-RU" dirty="0" err="1" smtClean="0"/>
              <a:t>sops</a:t>
            </a:r>
            <a:r>
              <a:rPr lang="ru-RU" dirty="0" smtClean="0"/>
              <a:t> указывает на ошибочный адрес) </a:t>
            </a:r>
          </a:p>
          <a:p>
            <a:pPr>
              <a:buNone/>
            </a:pPr>
            <a:r>
              <a:rPr lang="ru-RU" dirty="0" smtClean="0"/>
              <a:t>EIDRM (множество семафоров уничтожено) </a:t>
            </a:r>
          </a:p>
          <a:p>
            <a:pPr>
              <a:buNone/>
            </a:pPr>
            <a:r>
              <a:rPr lang="ru-RU" dirty="0" smtClean="0"/>
              <a:t>EINTR (сигнал получен во время в состоянии ожидания) </a:t>
            </a:r>
          </a:p>
          <a:p>
            <a:pPr>
              <a:buNone/>
            </a:pPr>
            <a:r>
              <a:rPr lang="ru-RU" dirty="0" smtClean="0"/>
              <a:t>EINVAL (множество не существует или неверный </a:t>
            </a:r>
            <a:r>
              <a:rPr lang="ru-RU" dirty="0" err="1" smtClean="0"/>
              <a:t>semid</a:t>
            </a:r>
            <a:r>
              <a:rPr lang="ru-RU" dirty="0" smtClean="0"/>
              <a:t>) </a:t>
            </a:r>
          </a:p>
          <a:p>
            <a:pPr>
              <a:buNone/>
            </a:pPr>
            <a:r>
              <a:rPr lang="ru-RU" dirty="0" smtClean="0"/>
              <a:t>ENOMEM (поднят флаг SEM_UNDO, но не хватает памяти для создания необходимой undo-структуры) </a:t>
            </a:r>
            <a:endParaRPr lang="ru-RU" dirty="0"/>
          </a:p>
          <a:p>
            <a:pPr>
              <a:buNone/>
            </a:pPr>
            <a:r>
              <a:rPr lang="ru-RU" dirty="0" smtClean="0"/>
              <a:t>ERANGE (значение семафора вышло за пределы допустимых значений)</a:t>
            </a:r>
            <a:endParaRPr lang="ru-RU" dirty="0"/>
          </a:p>
        </p:txBody>
      </p:sp>
    </p:spTree>
    <p:extLst>
      <p:ext uri="{BB962C8B-B14F-4D97-AF65-F5344CB8AC3E}">
        <p14:creationId xmlns:p14="http://schemas.microsoft.com/office/powerpoint/2010/main" val="1646205233"/>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274638"/>
            <a:ext cx="8472518" cy="725470"/>
          </a:xfrm>
        </p:spPr>
        <p:txBody>
          <a:bodyPr>
            <a:normAutofit/>
          </a:bodyPr>
          <a:lstStyle/>
          <a:p>
            <a:r>
              <a:rPr lang="ru-RU" sz="2800" dirty="0" smtClean="0"/>
              <a:t>Параметры операции с множественным семафором</a:t>
            </a:r>
            <a:endParaRPr lang="ru-RU" sz="2800" dirty="0"/>
          </a:p>
        </p:txBody>
      </p:sp>
      <p:sp>
        <p:nvSpPr>
          <p:cNvPr id="3" name="Содержимое 2"/>
          <p:cNvSpPr>
            <a:spLocks noGrp="1"/>
          </p:cNvSpPr>
          <p:nvPr>
            <p:ph idx="1"/>
          </p:nvPr>
        </p:nvSpPr>
        <p:spPr>
          <a:xfrm>
            <a:off x="457200" y="1000108"/>
            <a:ext cx="8229600" cy="5357850"/>
          </a:xfrm>
        </p:spPr>
        <p:txBody>
          <a:bodyPr>
            <a:normAutofit fontScale="62500" lnSpcReduction="20000"/>
          </a:bodyPr>
          <a:lstStyle/>
          <a:p>
            <a:pPr>
              <a:buNone/>
            </a:pPr>
            <a:r>
              <a:rPr lang="ru-RU" dirty="0" err="1" smtClean="0"/>
              <a:t>int</a:t>
            </a:r>
            <a:r>
              <a:rPr lang="ru-RU" dirty="0" smtClean="0"/>
              <a:t> </a:t>
            </a:r>
            <a:r>
              <a:rPr lang="ru-RU" dirty="0" err="1" smtClean="0"/>
              <a:t>semop</a:t>
            </a:r>
            <a:r>
              <a:rPr lang="ru-RU" dirty="0" smtClean="0"/>
              <a:t>( </a:t>
            </a:r>
            <a:r>
              <a:rPr lang="ru-RU" dirty="0" err="1" smtClean="0"/>
              <a:t>int</a:t>
            </a:r>
            <a:r>
              <a:rPr lang="ru-RU" dirty="0" smtClean="0"/>
              <a:t> </a:t>
            </a:r>
            <a:r>
              <a:rPr lang="ru-RU" dirty="0" err="1" smtClean="0"/>
              <a:t>semid</a:t>
            </a:r>
            <a:r>
              <a:rPr lang="ru-RU" dirty="0" smtClean="0"/>
              <a:t>, </a:t>
            </a:r>
            <a:r>
              <a:rPr lang="ru-RU" dirty="0" err="1" smtClean="0"/>
              <a:t>struct</a:t>
            </a:r>
            <a:r>
              <a:rPr lang="ru-RU" dirty="0" smtClean="0"/>
              <a:t> </a:t>
            </a:r>
            <a:r>
              <a:rPr lang="ru-RU" dirty="0" err="1" smtClean="0"/>
              <a:t>sembuf</a:t>
            </a:r>
            <a:r>
              <a:rPr lang="ru-RU" dirty="0" smtClean="0"/>
              <a:t> *</a:t>
            </a:r>
            <a:r>
              <a:rPr lang="ru-RU" dirty="0" err="1" smtClean="0"/>
              <a:t>sops</a:t>
            </a:r>
            <a:r>
              <a:rPr lang="ru-RU" dirty="0" smtClean="0"/>
              <a:t>, </a:t>
            </a:r>
            <a:r>
              <a:rPr lang="ru-RU" dirty="0" err="1" smtClean="0"/>
              <a:t>unsigned</a:t>
            </a:r>
            <a:r>
              <a:rPr lang="ru-RU" dirty="0" smtClean="0"/>
              <a:t> </a:t>
            </a:r>
            <a:r>
              <a:rPr lang="ru-RU" dirty="0" err="1" smtClean="0"/>
              <a:t>nsops</a:t>
            </a:r>
            <a:r>
              <a:rPr lang="ru-RU" dirty="0" smtClean="0"/>
              <a:t>); </a:t>
            </a:r>
          </a:p>
          <a:p>
            <a:pPr>
              <a:buNone/>
            </a:pPr>
            <a:r>
              <a:rPr lang="en-US" dirty="0" smtClean="0"/>
              <a:t>s</a:t>
            </a:r>
            <a:r>
              <a:rPr lang="ru-RU" dirty="0" err="1" smtClean="0"/>
              <a:t>emid</a:t>
            </a:r>
            <a:r>
              <a:rPr lang="ru-RU" dirty="0" smtClean="0"/>
              <a:t> – идентификатор семафора;</a:t>
            </a:r>
          </a:p>
          <a:p>
            <a:pPr>
              <a:buNone/>
            </a:pPr>
            <a:r>
              <a:rPr lang="en-US" dirty="0" smtClean="0"/>
              <a:t>s</a:t>
            </a:r>
            <a:r>
              <a:rPr lang="ru-RU" dirty="0" err="1" smtClean="0"/>
              <a:t>ops</a:t>
            </a:r>
            <a:r>
              <a:rPr lang="ru-RU" dirty="0" smtClean="0"/>
              <a:t> – массив операций;</a:t>
            </a:r>
          </a:p>
          <a:p>
            <a:pPr>
              <a:buNone/>
            </a:pPr>
            <a:r>
              <a:rPr lang="ru-RU" dirty="0" smtClean="0"/>
              <a:t> </a:t>
            </a:r>
            <a:r>
              <a:rPr lang="ru-RU" dirty="0" err="1" smtClean="0"/>
              <a:t>nsops</a:t>
            </a:r>
            <a:r>
              <a:rPr lang="ru-RU" dirty="0" smtClean="0"/>
              <a:t> – число операций.</a:t>
            </a:r>
          </a:p>
          <a:p>
            <a:pPr>
              <a:buNone/>
            </a:pPr>
            <a:r>
              <a:rPr lang="en-US" dirty="0" err="1" smtClean="0"/>
              <a:t>struct</a:t>
            </a:r>
            <a:r>
              <a:rPr lang="en-US" dirty="0" smtClean="0"/>
              <a:t> </a:t>
            </a:r>
            <a:r>
              <a:rPr lang="en-US" dirty="0" err="1" smtClean="0"/>
              <a:t>sembuf</a:t>
            </a:r>
            <a:r>
              <a:rPr lang="en-US" dirty="0" smtClean="0"/>
              <a:t> { </a:t>
            </a:r>
            <a:endParaRPr lang="ru-RU" dirty="0" smtClean="0"/>
          </a:p>
          <a:p>
            <a:pPr>
              <a:buNone/>
            </a:pPr>
            <a:r>
              <a:rPr lang="en-US" dirty="0" smtClean="0"/>
              <a:t>unsigned short </a:t>
            </a:r>
            <a:r>
              <a:rPr lang="en-US" dirty="0" err="1" smtClean="0"/>
              <a:t>sem_num</a:t>
            </a:r>
            <a:r>
              <a:rPr lang="en-US" dirty="0" smtClean="0"/>
              <a:t>; /* </a:t>
            </a:r>
            <a:r>
              <a:rPr lang="ru-RU" dirty="0" smtClean="0"/>
              <a:t>индекс семафора в массиве */ </a:t>
            </a:r>
          </a:p>
          <a:p>
            <a:pPr>
              <a:buNone/>
            </a:pPr>
            <a:r>
              <a:rPr lang="en-US" dirty="0" smtClean="0"/>
              <a:t>short </a:t>
            </a:r>
            <a:r>
              <a:rPr lang="en-US" dirty="0" err="1" smtClean="0"/>
              <a:t>sem_op</a:t>
            </a:r>
            <a:r>
              <a:rPr lang="en-US" dirty="0" smtClean="0"/>
              <a:t>; /* </a:t>
            </a:r>
            <a:r>
              <a:rPr lang="ru-RU" dirty="0" smtClean="0"/>
              <a:t>операция (положительное, отрицательное число или нуль)*/ </a:t>
            </a:r>
          </a:p>
          <a:p>
            <a:pPr>
              <a:buNone/>
            </a:pPr>
            <a:r>
              <a:rPr lang="en-US" dirty="0" smtClean="0"/>
              <a:t>short </a:t>
            </a:r>
            <a:r>
              <a:rPr lang="en-US" dirty="0" err="1" smtClean="0"/>
              <a:t>sem_flg</a:t>
            </a:r>
            <a:r>
              <a:rPr lang="en-US" dirty="0" smtClean="0"/>
              <a:t>; /* </a:t>
            </a:r>
            <a:r>
              <a:rPr lang="ru-RU" dirty="0" smtClean="0"/>
              <a:t>флаги */ </a:t>
            </a:r>
          </a:p>
          <a:p>
            <a:pPr>
              <a:buNone/>
            </a:pPr>
            <a:r>
              <a:rPr lang="ru-RU" dirty="0" smtClean="0"/>
              <a:t>};</a:t>
            </a:r>
          </a:p>
          <a:p>
            <a:pPr>
              <a:buNone/>
            </a:pPr>
            <a:r>
              <a:rPr lang="ru-RU" dirty="0" smtClean="0"/>
              <a:t>Флаги: </a:t>
            </a:r>
            <a:r>
              <a:rPr lang="en-US" dirty="0" smtClean="0"/>
              <a:t>IPC_NOWAIT </a:t>
            </a:r>
            <a:r>
              <a:rPr lang="ru-RU" dirty="0" smtClean="0"/>
              <a:t>и SEM_UNDO</a:t>
            </a:r>
            <a:endParaRPr lang="en-US" dirty="0" smtClean="0"/>
          </a:p>
          <a:p>
            <a:pPr>
              <a:buNone/>
            </a:pPr>
            <a:endParaRPr lang="en-US" dirty="0" smtClean="0"/>
          </a:p>
          <a:p>
            <a:pPr hangingPunct="0">
              <a:buNone/>
            </a:pPr>
            <a:r>
              <a:rPr lang="ru-RU" b="1" dirty="0" err="1" smtClean="0"/>
              <a:t>struct</a:t>
            </a:r>
            <a:r>
              <a:rPr lang="ru-RU" b="1" dirty="0" smtClean="0"/>
              <a:t> </a:t>
            </a:r>
            <a:r>
              <a:rPr lang="ru-RU" b="1" dirty="0" err="1" smtClean="0"/>
              <a:t>sembuf</a:t>
            </a:r>
            <a:r>
              <a:rPr lang="ru-RU" b="1" dirty="0" smtClean="0"/>
              <a:t> op1={0,0,0}, /* </a:t>
            </a:r>
            <a:r>
              <a:rPr lang="ru-RU" dirty="0" smtClean="0"/>
              <a:t>проверка на 0 первого семафора</a:t>
            </a:r>
            <a:r>
              <a:rPr lang="ru-RU" b="1" dirty="0" smtClean="0"/>
              <a:t>*/</a:t>
            </a:r>
            <a:endParaRPr lang="ru-RU" dirty="0" smtClean="0"/>
          </a:p>
          <a:p>
            <a:pPr hangingPunct="0">
              <a:buNone/>
            </a:pPr>
            <a:r>
              <a:rPr lang="ru-RU" b="1" dirty="0" smtClean="0"/>
              <a:t>                           op2={0,2,0}, /*</a:t>
            </a:r>
            <a:r>
              <a:rPr lang="ru-RU" dirty="0" smtClean="0"/>
              <a:t> открытие первого семафора</a:t>
            </a:r>
            <a:r>
              <a:rPr lang="ru-RU" b="1" dirty="0" smtClean="0"/>
              <a:t>*/</a:t>
            </a:r>
            <a:endParaRPr lang="ru-RU" dirty="0" smtClean="0"/>
          </a:p>
          <a:p>
            <a:pPr hangingPunct="0">
              <a:buNone/>
            </a:pPr>
            <a:r>
              <a:rPr lang="ru-RU" b="1" dirty="0" smtClean="0"/>
              <a:t>                           op3={1,-1, IPC_NOWAIT};/*</a:t>
            </a:r>
            <a:r>
              <a:rPr lang="ru-RU" dirty="0" smtClean="0"/>
              <a:t>условное закрытие второго</a:t>
            </a:r>
          </a:p>
          <a:p>
            <a:pPr hangingPunct="0">
              <a:buNone/>
            </a:pPr>
            <a:r>
              <a:rPr lang="ru-RU" dirty="0" smtClean="0"/>
              <a:t>                                                                              семафора</a:t>
            </a:r>
            <a:r>
              <a:rPr lang="ru-RU" b="1" dirty="0" smtClean="0"/>
              <a:t>*/</a:t>
            </a:r>
            <a:endParaRPr lang="en-US" b="1" dirty="0" smtClean="0"/>
          </a:p>
          <a:p>
            <a:pPr hangingPunct="0">
              <a:buNone/>
            </a:pPr>
            <a:r>
              <a:rPr lang="ru-RU" b="1" dirty="0" err="1" smtClean="0"/>
              <a:t>semop</a:t>
            </a:r>
            <a:r>
              <a:rPr lang="ru-RU" b="1" dirty="0" smtClean="0"/>
              <a:t>(</a:t>
            </a:r>
            <a:r>
              <a:rPr lang="ru-RU" b="1" dirty="0" err="1" smtClean="0"/>
              <a:t>id_sem</a:t>
            </a:r>
            <a:r>
              <a:rPr lang="ru-RU" b="1" dirty="0" smtClean="0"/>
              <a:t>, &amp;op1, 1); </a:t>
            </a:r>
            <a:endParaRPr lang="ru-RU" dirty="0" smtClean="0"/>
          </a:p>
          <a:p>
            <a:pPr>
              <a:buNone/>
            </a:pPr>
            <a:endParaRPr lang="ru-RU" dirty="0"/>
          </a:p>
          <a:p>
            <a:pPr>
              <a:buNone/>
            </a:pPr>
            <a:endParaRPr lang="ru-RU" dirty="0" smtClean="0"/>
          </a:p>
          <a:p>
            <a:pPr>
              <a:buNone/>
            </a:pPr>
            <a:endParaRPr lang="ru-RU" dirty="0"/>
          </a:p>
        </p:txBody>
      </p:sp>
    </p:spTree>
    <p:extLst>
      <p:ext uri="{BB962C8B-B14F-4D97-AF65-F5344CB8AC3E}">
        <p14:creationId xmlns:p14="http://schemas.microsoft.com/office/powerpoint/2010/main" val="144395529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274638"/>
            <a:ext cx="8640960" cy="1143000"/>
          </a:xfrm>
        </p:spPr>
        <p:txBody>
          <a:bodyPr>
            <a:normAutofit/>
          </a:bodyPr>
          <a:lstStyle/>
          <a:p>
            <a:r>
              <a:rPr lang="ru-RU" sz="3200" dirty="0" smtClean="0"/>
              <a:t>Семантика выполнения операций с семафорами</a:t>
            </a:r>
            <a:endParaRPr lang="ru-RU" sz="3200" dirty="0"/>
          </a:p>
        </p:txBody>
      </p:sp>
      <p:sp>
        <p:nvSpPr>
          <p:cNvPr id="3" name="Содержимое 2"/>
          <p:cNvSpPr>
            <a:spLocks noGrp="1"/>
          </p:cNvSpPr>
          <p:nvPr>
            <p:ph idx="1"/>
          </p:nvPr>
        </p:nvSpPr>
        <p:spPr>
          <a:xfrm>
            <a:off x="457200" y="1196752"/>
            <a:ext cx="8229600" cy="5518396"/>
          </a:xfrm>
        </p:spPr>
        <p:txBody>
          <a:bodyPr>
            <a:normAutofit fontScale="70000" lnSpcReduction="20000"/>
          </a:bodyPr>
          <a:lstStyle/>
          <a:p>
            <a:pPr marL="514350" indent="-514350" hangingPunct="0">
              <a:buAutoNum type="arabicPeriod"/>
            </a:pPr>
            <a:r>
              <a:rPr lang="ru-RU" dirty="0" smtClean="0"/>
              <a:t>Набор операций из </a:t>
            </a:r>
            <a:r>
              <a:rPr lang="ru-RU" i="1" dirty="0" err="1" smtClean="0"/>
              <a:t>sops</a:t>
            </a:r>
            <a:r>
              <a:rPr lang="ru-RU" dirty="0" smtClean="0"/>
              <a:t> выполняется в </a:t>
            </a:r>
            <a:r>
              <a:rPr lang="ru-RU" i="1" dirty="0" smtClean="0"/>
              <a:t>порядке появления в массиве</a:t>
            </a:r>
            <a:r>
              <a:rPr lang="ru-RU" dirty="0" smtClean="0"/>
              <a:t> и </a:t>
            </a:r>
            <a:r>
              <a:rPr lang="ru-RU" i="1" dirty="0" smtClean="0"/>
              <a:t>является атомарным</a:t>
            </a:r>
            <a:r>
              <a:rPr lang="ru-RU" dirty="0" smtClean="0"/>
              <a:t>, то есть выполняются или все операции, или ни одной.</a:t>
            </a:r>
            <a:endParaRPr lang="en-US" dirty="0" smtClean="0"/>
          </a:p>
          <a:p>
            <a:pPr marL="514350" indent="-514350" hangingPunct="0">
              <a:buAutoNum type="arabicPeriod"/>
            </a:pPr>
            <a:r>
              <a:rPr lang="en-US" dirty="0" smtClean="0"/>
              <a:t> </a:t>
            </a:r>
            <a:r>
              <a:rPr lang="ru-RU" sz="3100" dirty="0" smtClean="0"/>
              <a:t>Если все команды из списка завершились успешно, то функция возвратит 0. </a:t>
            </a:r>
            <a:endParaRPr lang="en-US" sz="3100" dirty="0" smtClean="0"/>
          </a:p>
          <a:p>
            <a:pPr marL="514350" indent="-514350" hangingPunct="0">
              <a:buAutoNum type="arabicPeriod"/>
            </a:pPr>
            <a:r>
              <a:rPr lang="en-US" sz="3100" dirty="0" smtClean="0"/>
              <a:t> </a:t>
            </a:r>
            <a:r>
              <a:rPr lang="ru-RU" dirty="0" smtClean="0"/>
              <a:t>Если одна из команд списка завершилась неуспешно и для нее был установлен флаг </a:t>
            </a:r>
            <a:r>
              <a:rPr lang="ru-RU" b="1" dirty="0" smtClean="0"/>
              <a:t>IPC_NOWAIT</a:t>
            </a:r>
            <a:r>
              <a:rPr lang="ru-RU" dirty="0" smtClean="0"/>
              <a:t>, то выполнение операции будет прервано на этой команде и функция возвратит значение -1.</a:t>
            </a:r>
            <a:endParaRPr lang="en-US" dirty="0" smtClean="0"/>
          </a:p>
          <a:p>
            <a:pPr marL="514350" indent="-514350" hangingPunct="0">
              <a:buAutoNum type="arabicPeriod"/>
            </a:pPr>
            <a:r>
              <a:rPr lang="en-US" dirty="0" smtClean="0"/>
              <a:t> </a:t>
            </a:r>
            <a:r>
              <a:rPr lang="ru-RU" dirty="0" smtClean="0"/>
              <a:t>Если одна из команд списка завершилась неуспешно и для нее не был задан флаг </a:t>
            </a:r>
            <a:r>
              <a:rPr lang="ru-RU" b="1" dirty="0" smtClean="0"/>
              <a:t>IPC_NOWAIT</a:t>
            </a:r>
            <a:r>
              <a:rPr lang="ru-RU" dirty="0" smtClean="0"/>
              <a:t>, то  операция прерывается,  процесс переходит в состояние ожидания и становится в конец очереди к семафору, состоящую  из элементов типа </a:t>
            </a:r>
            <a:r>
              <a:rPr lang="ru-RU" b="1" dirty="0" err="1" smtClean="0"/>
              <a:t>sem_queue</a:t>
            </a:r>
            <a:r>
              <a:rPr lang="ru-RU" dirty="0" smtClean="0"/>
              <a:t>. В состоянии ожидания процесс будет находиться до тех пор, пока не появится возможность успешно завершить все команды из списка операции. Проверку этой возможности запускает  другой процесс, успешно завершивший операцию с данным множественным семафором. </a:t>
            </a:r>
          </a:p>
          <a:p>
            <a:pPr>
              <a:buNone/>
            </a:pPr>
            <a:endParaRPr lang="ru-RU" dirty="0"/>
          </a:p>
        </p:txBody>
      </p:sp>
    </p:spTree>
    <p:extLst>
      <p:ext uri="{BB962C8B-B14F-4D97-AF65-F5344CB8AC3E}">
        <p14:creationId xmlns:p14="http://schemas.microsoft.com/office/powerpoint/2010/main" val="28448694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Контроль и управление семафорами</a:t>
            </a:r>
            <a:endParaRPr lang="ru-RU" dirty="0"/>
          </a:p>
        </p:txBody>
      </p:sp>
      <p:sp>
        <p:nvSpPr>
          <p:cNvPr id="3" name="Содержимое 2"/>
          <p:cNvSpPr>
            <a:spLocks noGrp="1"/>
          </p:cNvSpPr>
          <p:nvPr>
            <p:ph idx="1"/>
          </p:nvPr>
        </p:nvSpPr>
        <p:spPr>
          <a:xfrm>
            <a:off x="457200" y="1600200"/>
            <a:ext cx="8363272" cy="4853136"/>
          </a:xfrm>
        </p:spPr>
        <p:txBody>
          <a:bodyPr>
            <a:normAutofit fontScale="77500" lnSpcReduction="20000"/>
          </a:bodyPr>
          <a:lstStyle/>
          <a:p>
            <a:pPr>
              <a:buNone/>
            </a:pPr>
            <a:r>
              <a:rPr lang="en-US" dirty="0" err="1" smtClean="0"/>
              <a:t>int</a:t>
            </a:r>
            <a:r>
              <a:rPr lang="en-US" dirty="0" smtClean="0"/>
              <a:t> </a:t>
            </a:r>
            <a:r>
              <a:rPr lang="en-US" dirty="0" err="1" smtClean="0"/>
              <a:t>semctl</a:t>
            </a:r>
            <a:r>
              <a:rPr lang="en-US" dirty="0" smtClean="0"/>
              <a:t> ( </a:t>
            </a:r>
            <a:r>
              <a:rPr lang="en-US" dirty="0" err="1" smtClean="0"/>
              <a:t>int</a:t>
            </a:r>
            <a:r>
              <a:rPr lang="en-US" dirty="0" smtClean="0"/>
              <a:t> </a:t>
            </a:r>
            <a:r>
              <a:rPr lang="en-US" dirty="0" err="1" smtClean="0"/>
              <a:t>semid</a:t>
            </a:r>
            <a:r>
              <a:rPr lang="en-US" dirty="0" smtClean="0"/>
              <a:t>, </a:t>
            </a:r>
            <a:r>
              <a:rPr lang="en-US" dirty="0" err="1" smtClean="0"/>
              <a:t>int</a:t>
            </a:r>
            <a:r>
              <a:rPr lang="en-US" dirty="0" smtClean="0"/>
              <a:t> </a:t>
            </a:r>
            <a:r>
              <a:rPr lang="en-US" dirty="0" err="1" smtClean="0"/>
              <a:t>semnum</a:t>
            </a:r>
            <a:r>
              <a:rPr lang="en-US" dirty="0" smtClean="0"/>
              <a:t>, </a:t>
            </a:r>
            <a:r>
              <a:rPr lang="en-US" dirty="0" err="1" smtClean="0"/>
              <a:t>int</a:t>
            </a:r>
            <a:r>
              <a:rPr lang="en-US" dirty="0" smtClean="0"/>
              <a:t> </a:t>
            </a:r>
            <a:r>
              <a:rPr lang="en-US" dirty="0" err="1" smtClean="0"/>
              <a:t>cmd</a:t>
            </a:r>
            <a:r>
              <a:rPr lang="en-US" dirty="0" smtClean="0"/>
              <a:t>, union </a:t>
            </a:r>
            <a:r>
              <a:rPr lang="en-US" dirty="0" err="1" smtClean="0"/>
              <a:t>semun</a:t>
            </a:r>
            <a:r>
              <a:rPr lang="en-US" dirty="0" smtClean="0"/>
              <a:t> </a:t>
            </a:r>
            <a:r>
              <a:rPr lang="en-US" dirty="0" err="1" smtClean="0"/>
              <a:t>arg</a:t>
            </a:r>
            <a:r>
              <a:rPr lang="en-US" dirty="0" smtClean="0"/>
              <a:t> ); </a:t>
            </a:r>
            <a:endParaRPr lang="ru-RU" dirty="0" smtClean="0"/>
          </a:p>
          <a:p>
            <a:pPr>
              <a:buNone/>
            </a:pPr>
            <a:r>
              <a:rPr lang="ru-RU" dirty="0" smtClean="0"/>
              <a:t>Возвращает</a:t>
            </a:r>
            <a:r>
              <a:rPr lang="en-US" dirty="0" smtClean="0"/>
              <a:t>: </a:t>
            </a:r>
            <a:r>
              <a:rPr lang="ru-RU" dirty="0" smtClean="0"/>
              <a:t>натуральное число в случае успеха и -1 в случае ошибки </a:t>
            </a:r>
          </a:p>
          <a:p>
            <a:pPr>
              <a:buNone/>
            </a:pPr>
            <a:r>
              <a:rPr lang="en-US" dirty="0" err="1" smtClean="0"/>
              <a:t>errno</a:t>
            </a:r>
            <a:r>
              <a:rPr lang="en-US" dirty="0" smtClean="0"/>
              <a:t> = </a:t>
            </a:r>
            <a:endParaRPr lang="ru-RU" dirty="0" smtClean="0"/>
          </a:p>
          <a:p>
            <a:pPr>
              <a:buNone/>
            </a:pPr>
            <a:r>
              <a:rPr lang="en-US" dirty="0" smtClean="0"/>
              <a:t>EACCESS (</a:t>
            </a:r>
            <a:r>
              <a:rPr lang="ru-RU" dirty="0" smtClean="0"/>
              <a:t>доступ отклонен) </a:t>
            </a:r>
          </a:p>
          <a:p>
            <a:pPr>
              <a:buNone/>
            </a:pPr>
            <a:r>
              <a:rPr lang="en-US" dirty="0" smtClean="0"/>
              <a:t>EFAULT (</a:t>
            </a:r>
            <a:r>
              <a:rPr lang="ru-RU" dirty="0" smtClean="0"/>
              <a:t>адрес, указанный аргументом </a:t>
            </a:r>
            <a:r>
              <a:rPr lang="en-US" dirty="0" err="1" smtClean="0"/>
              <a:t>arg</a:t>
            </a:r>
            <a:r>
              <a:rPr lang="en-US" dirty="0" smtClean="0"/>
              <a:t>, </a:t>
            </a:r>
            <a:r>
              <a:rPr lang="ru-RU" dirty="0" smtClean="0"/>
              <a:t>ошибочен)</a:t>
            </a:r>
          </a:p>
          <a:p>
            <a:pPr>
              <a:buNone/>
            </a:pPr>
            <a:r>
              <a:rPr lang="en-US" dirty="0" smtClean="0"/>
              <a:t>EIDRM (</a:t>
            </a:r>
            <a:r>
              <a:rPr lang="ru-RU" dirty="0" smtClean="0"/>
              <a:t>множество семафоров удалено) </a:t>
            </a:r>
          </a:p>
          <a:p>
            <a:pPr>
              <a:buNone/>
            </a:pPr>
            <a:r>
              <a:rPr lang="en-US" dirty="0" smtClean="0"/>
              <a:t>EINVAL (</a:t>
            </a:r>
            <a:r>
              <a:rPr lang="ru-RU" dirty="0" smtClean="0"/>
              <a:t>множество не существует или неправильный </a:t>
            </a:r>
            <a:r>
              <a:rPr lang="en-US" dirty="0" err="1" smtClean="0"/>
              <a:t>semid</a:t>
            </a:r>
            <a:r>
              <a:rPr lang="en-US" dirty="0" smtClean="0"/>
              <a:t>) </a:t>
            </a:r>
            <a:endParaRPr lang="ru-RU" dirty="0" smtClean="0"/>
          </a:p>
          <a:p>
            <a:pPr>
              <a:buNone/>
            </a:pPr>
            <a:r>
              <a:rPr lang="en-US" dirty="0" smtClean="0"/>
              <a:t>EPERM (EUID </a:t>
            </a:r>
            <a:r>
              <a:rPr lang="ru-RU" dirty="0" smtClean="0"/>
              <a:t>не имеет привилегий для </a:t>
            </a:r>
            <a:r>
              <a:rPr lang="en-US" dirty="0" err="1" smtClean="0"/>
              <a:t>cmd</a:t>
            </a:r>
            <a:r>
              <a:rPr lang="en-US" dirty="0" smtClean="0"/>
              <a:t> </a:t>
            </a:r>
            <a:r>
              <a:rPr lang="ru-RU" dirty="0" smtClean="0"/>
              <a:t>в </a:t>
            </a:r>
            <a:r>
              <a:rPr lang="en-US" dirty="0" err="1" smtClean="0"/>
              <a:t>arg</a:t>
            </a:r>
            <a:r>
              <a:rPr lang="en-US" dirty="0" smtClean="0"/>
              <a:t>-</a:t>
            </a:r>
            <a:r>
              <a:rPr lang="ru-RU" dirty="0" smtClean="0"/>
              <a:t>е) </a:t>
            </a:r>
          </a:p>
          <a:p>
            <a:pPr>
              <a:buNone/>
            </a:pPr>
            <a:r>
              <a:rPr lang="en-US" dirty="0" smtClean="0"/>
              <a:t>ERANGE (</a:t>
            </a:r>
            <a:r>
              <a:rPr lang="ru-RU" dirty="0" smtClean="0"/>
              <a:t>значение семафора вышло за пределы допустимых значений)</a:t>
            </a:r>
            <a:endParaRPr lang="ru-RU" dirty="0"/>
          </a:p>
        </p:txBody>
      </p:sp>
    </p:spTree>
    <p:extLst>
      <p:ext uri="{BB962C8B-B14F-4D97-AF65-F5344CB8AC3E}">
        <p14:creationId xmlns:p14="http://schemas.microsoft.com/office/powerpoint/2010/main" val="1063764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fontScale="90000"/>
          </a:bodyPr>
          <a:lstStyle/>
          <a:p>
            <a:r>
              <a:rPr lang="ru-RU" sz="3600" dirty="0" smtClean="0"/>
              <a:t/>
            </a:r>
            <a:br>
              <a:rPr lang="ru-RU" sz="3600" dirty="0" smtClean="0"/>
            </a:br>
            <a:r>
              <a:rPr lang="ru-RU" sz="3600" dirty="0" smtClean="0"/>
              <a:t>Диспетчер задач (</a:t>
            </a:r>
            <a:r>
              <a:rPr lang="en-US" sz="3200" dirty="0" smtClean="0"/>
              <a:t>gnome-system-monitor</a:t>
            </a:r>
            <a:r>
              <a:rPr lang="ru-RU" sz="3600" dirty="0" smtClean="0"/>
              <a:t>)</a:t>
            </a:r>
            <a:br>
              <a:rPr lang="ru-RU" sz="3600" dirty="0" smtClean="0"/>
            </a:br>
            <a:endParaRPr lang="ru-RU" sz="3600" dirty="0"/>
          </a:p>
        </p:txBody>
      </p:sp>
      <p:pic>
        <p:nvPicPr>
          <p:cNvPr id="37890" name="Picture 2"/>
          <p:cNvPicPr>
            <a:picLocks noChangeAspect="1" noChangeArrowheads="1"/>
          </p:cNvPicPr>
          <p:nvPr/>
        </p:nvPicPr>
        <p:blipFill>
          <a:blip r:embed="rId2" cstate="print"/>
          <a:srcRect/>
          <a:stretch>
            <a:fillRect/>
          </a:stretch>
        </p:blipFill>
        <p:spPr bwMode="auto">
          <a:xfrm>
            <a:off x="539552" y="1268760"/>
            <a:ext cx="8286808" cy="5357850"/>
          </a:xfrm>
          <a:prstGeom prst="rect">
            <a:avLst/>
          </a:prstGeom>
          <a:noFill/>
          <a:ln w="9525">
            <a:noFill/>
            <a:miter lim="800000"/>
            <a:headEnd/>
            <a:tailEnd/>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994122"/>
          </a:xfrm>
        </p:spPr>
        <p:txBody>
          <a:bodyPr>
            <a:normAutofit fontScale="90000"/>
          </a:bodyPr>
          <a:lstStyle/>
          <a:p>
            <a:r>
              <a:rPr lang="ru-RU" sz="3200" dirty="0" smtClean="0"/>
              <a:t>Параметры операции контроля и управления семафорами</a:t>
            </a:r>
            <a:endParaRPr lang="ru-RU" sz="3200" dirty="0"/>
          </a:p>
        </p:txBody>
      </p:sp>
      <p:sp>
        <p:nvSpPr>
          <p:cNvPr id="3" name="Содержимое 2"/>
          <p:cNvSpPr>
            <a:spLocks noGrp="1"/>
          </p:cNvSpPr>
          <p:nvPr>
            <p:ph idx="1"/>
          </p:nvPr>
        </p:nvSpPr>
        <p:spPr>
          <a:xfrm>
            <a:off x="457200" y="1412776"/>
            <a:ext cx="8363272" cy="5256584"/>
          </a:xfrm>
        </p:spPr>
        <p:txBody>
          <a:bodyPr>
            <a:normAutofit fontScale="77500" lnSpcReduction="20000"/>
          </a:bodyPr>
          <a:lstStyle/>
          <a:p>
            <a:pPr>
              <a:buNone/>
            </a:pPr>
            <a:r>
              <a:rPr lang="en-US" dirty="0" err="1" smtClean="0"/>
              <a:t>int</a:t>
            </a:r>
            <a:r>
              <a:rPr lang="en-US" dirty="0" smtClean="0"/>
              <a:t> </a:t>
            </a:r>
            <a:r>
              <a:rPr lang="en-US" dirty="0" err="1" smtClean="0"/>
              <a:t>semctl</a:t>
            </a:r>
            <a:r>
              <a:rPr lang="en-US" dirty="0" smtClean="0"/>
              <a:t> ( </a:t>
            </a:r>
            <a:r>
              <a:rPr lang="en-US" dirty="0" err="1" smtClean="0"/>
              <a:t>int</a:t>
            </a:r>
            <a:r>
              <a:rPr lang="en-US" dirty="0" smtClean="0"/>
              <a:t> </a:t>
            </a:r>
            <a:r>
              <a:rPr lang="en-US" dirty="0" err="1" smtClean="0"/>
              <a:t>semid</a:t>
            </a:r>
            <a:r>
              <a:rPr lang="en-US" dirty="0" smtClean="0"/>
              <a:t>, </a:t>
            </a:r>
            <a:r>
              <a:rPr lang="en-US" dirty="0" err="1" smtClean="0"/>
              <a:t>int</a:t>
            </a:r>
            <a:r>
              <a:rPr lang="en-US" dirty="0" smtClean="0"/>
              <a:t> </a:t>
            </a:r>
            <a:r>
              <a:rPr lang="en-US" dirty="0" err="1" smtClean="0"/>
              <a:t>semnum</a:t>
            </a:r>
            <a:r>
              <a:rPr lang="en-US" dirty="0" smtClean="0"/>
              <a:t>, </a:t>
            </a:r>
            <a:r>
              <a:rPr lang="en-US" dirty="0" err="1" smtClean="0"/>
              <a:t>int</a:t>
            </a:r>
            <a:r>
              <a:rPr lang="en-US" dirty="0" smtClean="0"/>
              <a:t> </a:t>
            </a:r>
            <a:r>
              <a:rPr lang="en-US" dirty="0" err="1" smtClean="0"/>
              <a:t>cmd</a:t>
            </a:r>
            <a:r>
              <a:rPr lang="en-US" dirty="0" smtClean="0"/>
              <a:t>, union </a:t>
            </a:r>
            <a:r>
              <a:rPr lang="en-US" dirty="0" err="1" smtClean="0"/>
              <a:t>semun</a:t>
            </a:r>
            <a:r>
              <a:rPr lang="en-US" dirty="0" smtClean="0"/>
              <a:t> </a:t>
            </a:r>
            <a:r>
              <a:rPr lang="en-US" dirty="0" err="1" smtClean="0"/>
              <a:t>arg</a:t>
            </a:r>
            <a:r>
              <a:rPr lang="en-US" dirty="0" smtClean="0"/>
              <a:t> );</a:t>
            </a:r>
            <a:endParaRPr lang="ru-RU" dirty="0" smtClean="0"/>
          </a:p>
          <a:p>
            <a:pPr>
              <a:buNone/>
            </a:pPr>
            <a:r>
              <a:rPr lang="en-US" dirty="0" smtClean="0"/>
              <a:t>s</a:t>
            </a:r>
            <a:r>
              <a:rPr lang="ru-RU" dirty="0" err="1" smtClean="0"/>
              <a:t>emid</a:t>
            </a:r>
            <a:r>
              <a:rPr lang="ru-RU" dirty="0" smtClean="0"/>
              <a:t> – идентификатор семафора;</a:t>
            </a:r>
          </a:p>
          <a:p>
            <a:pPr>
              <a:buNone/>
            </a:pPr>
            <a:r>
              <a:rPr lang="en-US" dirty="0" err="1"/>
              <a:t>s</a:t>
            </a:r>
            <a:r>
              <a:rPr lang="en-US" dirty="0" err="1" smtClean="0"/>
              <a:t>emnum</a:t>
            </a:r>
            <a:r>
              <a:rPr lang="ru-RU" dirty="0" smtClean="0"/>
              <a:t> – номер семафора;</a:t>
            </a:r>
          </a:p>
          <a:p>
            <a:pPr>
              <a:buNone/>
            </a:pPr>
            <a:r>
              <a:rPr lang="en-US" dirty="0" smtClean="0"/>
              <a:t> </a:t>
            </a:r>
            <a:r>
              <a:rPr lang="en-US" dirty="0" err="1" smtClean="0"/>
              <a:t>cmd</a:t>
            </a:r>
            <a:r>
              <a:rPr lang="ru-RU" dirty="0" smtClean="0"/>
              <a:t> – команда (</a:t>
            </a:r>
            <a:r>
              <a:rPr lang="en-US" dirty="0" smtClean="0"/>
              <a:t>IPC_STAT</a:t>
            </a:r>
            <a:r>
              <a:rPr lang="ru-RU" dirty="0" smtClean="0"/>
              <a:t>, </a:t>
            </a:r>
            <a:r>
              <a:rPr lang="en-US" dirty="0" smtClean="0"/>
              <a:t>IPC_SET</a:t>
            </a:r>
            <a:r>
              <a:rPr lang="ru-RU" dirty="0" smtClean="0"/>
              <a:t>, </a:t>
            </a:r>
            <a:r>
              <a:rPr lang="en-US" dirty="0" smtClean="0"/>
              <a:t>IPC_RMID</a:t>
            </a:r>
            <a:r>
              <a:rPr lang="ru-RU" dirty="0" smtClean="0"/>
              <a:t>, </a:t>
            </a:r>
            <a:r>
              <a:rPr lang="en-US" dirty="0" smtClean="0"/>
              <a:t>GETALL</a:t>
            </a:r>
            <a:r>
              <a:rPr lang="ru-RU" dirty="0" smtClean="0"/>
              <a:t>, </a:t>
            </a:r>
            <a:r>
              <a:rPr lang="en-US" dirty="0" smtClean="0"/>
              <a:t>GETPID</a:t>
            </a:r>
            <a:r>
              <a:rPr lang="ru-RU" dirty="0" smtClean="0"/>
              <a:t>, </a:t>
            </a:r>
            <a:r>
              <a:rPr lang="en-US" dirty="0" smtClean="0"/>
              <a:t>GETVAL</a:t>
            </a:r>
            <a:r>
              <a:rPr lang="ru-RU" dirty="0" smtClean="0"/>
              <a:t>, </a:t>
            </a:r>
            <a:r>
              <a:rPr lang="en-US" dirty="0" smtClean="0"/>
              <a:t>SETALL</a:t>
            </a:r>
            <a:r>
              <a:rPr lang="ru-RU" dirty="0" smtClean="0"/>
              <a:t>, </a:t>
            </a:r>
            <a:r>
              <a:rPr lang="en-US" dirty="0" smtClean="0"/>
              <a:t>SETVAL</a:t>
            </a:r>
            <a:r>
              <a:rPr lang="ru-RU" dirty="0" smtClean="0"/>
              <a:t>)</a:t>
            </a:r>
          </a:p>
          <a:p>
            <a:pPr>
              <a:buNone/>
            </a:pPr>
            <a:r>
              <a:rPr lang="en-US" dirty="0" err="1"/>
              <a:t>a</a:t>
            </a:r>
            <a:r>
              <a:rPr lang="en-US" dirty="0" err="1" smtClean="0"/>
              <a:t>rg</a:t>
            </a:r>
            <a:r>
              <a:rPr lang="ru-RU" dirty="0" smtClean="0"/>
              <a:t> – информация о семафорах</a:t>
            </a:r>
          </a:p>
          <a:p>
            <a:pPr>
              <a:buNone/>
            </a:pPr>
            <a:r>
              <a:rPr lang="en-US" dirty="0" smtClean="0"/>
              <a:t>union </a:t>
            </a:r>
            <a:r>
              <a:rPr lang="en-US" dirty="0" err="1" smtClean="0"/>
              <a:t>semun</a:t>
            </a:r>
            <a:r>
              <a:rPr lang="en-US" dirty="0" smtClean="0"/>
              <a:t> { </a:t>
            </a:r>
            <a:endParaRPr lang="ru-RU" dirty="0" smtClean="0"/>
          </a:p>
          <a:p>
            <a:pPr>
              <a:buNone/>
            </a:pPr>
            <a:r>
              <a:rPr lang="en-US" dirty="0" err="1" smtClean="0"/>
              <a:t>int</a:t>
            </a:r>
            <a:r>
              <a:rPr lang="en-US" dirty="0" smtClean="0"/>
              <a:t> </a:t>
            </a:r>
            <a:r>
              <a:rPr lang="en-US" dirty="0" err="1" smtClean="0"/>
              <a:t>val</a:t>
            </a:r>
            <a:r>
              <a:rPr lang="en-US" dirty="0" smtClean="0"/>
              <a:t>; /* </a:t>
            </a:r>
            <a:r>
              <a:rPr lang="ru-RU" dirty="0" smtClean="0"/>
              <a:t>значение для </a:t>
            </a:r>
            <a:r>
              <a:rPr lang="en-US" dirty="0" smtClean="0"/>
              <a:t>GETVAL ,SETVAL</a:t>
            </a:r>
            <a:r>
              <a:rPr lang="ru-RU" dirty="0" smtClean="0"/>
              <a:t> */ </a:t>
            </a:r>
          </a:p>
          <a:p>
            <a:pPr>
              <a:buNone/>
            </a:pPr>
            <a:r>
              <a:rPr lang="en-US" dirty="0" err="1" smtClean="0"/>
              <a:t>struct</a:t>
            </a:r>
            <a:r>
              <a:rPr lang="en-US" dirty="0" smtClean="0"/>
              <a:t> </a:t>
            </a:r>
            <a:r>
              <a:rPr lang="en-US" dirty="0" err="1" smtClean="0"/>
              <a:t>semid_ds</a:t>
            </a:r>
            <a:r>
              <a:rPr lang="en-US" dirty="0" smtClean="0"/>
              <a:t> *</a:t>
            </a:r>
            <a:r>
              <a:rPr lang="en-US" dirty="0" err="1" smtClean="0"/>
              <a:t>buf</a:t>
            </a:r>
            <a:r>
              <a:rPr lang="en-US" dirty="0" smtClean="0"/>
              <a:t>; /* </a:t>
            </a:r>
            <a:r>
              <a:rPr lang="ru-RU" dirty="0" smtClean="0"/>
              <a:t>буфер для </a:t>
            </a:r>
            <a:r>
              <a:rPr lang="en-US" dirty="0" smtClean="0"/>
              <a:t>IPC_STAT </a:t>
            </a:r>
            <a:r>
              <a:rPr lang="ru-RU" dirty="0" smtClean="0"/>
              <a:t>и </a:t>
            </a:r>
            <a:r>
              <a:rPr lang="en-US" dirty="0" smtClean="0"/>
              <a:t>IPC_SET */</a:t>
            </a:r>
            <a:endParaRPr lang="ru-RU" dirty="0" smtClean="0"/>
          </a:p>
          <a:p>
            <a:pPr>
              <a:buNone/>
            </a:pPr>
            <a:r>
              <a:rPr lang="en-US" dirty="0" err="1" smtClean="0"/>
              <a:t>ushort</a:t>
            </a:r>
            <a:r>
              <a:rPr lang="en-US" dirty="0" smtClean="0"/>
              <a:t> *array; /* </a:t>
            </a:r>
            <a:r>
              <a:rPr lang="ru-RU" dirty="0" smtClean="0"/>
              <a:t>массив для </a:t>
            </a:r>
            <a:r>
              <a:rPr lang="en-US" dirty="0" smtClean="0"/>
              <a:t>GETALL </a:t>
            </a:r>
            <a:r>
              <a:rPr lang="ru-RU" dirty="0" smtClean="0"/>
              <a:t>и </a:t>
            </a:r>
            <a:r>
              <a:rPr lang="en-US" dirty="0" smtClean="0"/>
              <a:t>SETALL */ </a:t>
            </a:r>
            <a:endParaRPr lang="ru-RU" dirty="0" smtClean="0"/>
          </a:p>
          <a:p>
            <a:pPr>
              <a:buNone/>
            </a:pPr>
            <a:r>
              <a:rPr lang="en-US" dirty="0" err="1" smtClean="0"/>
              <a:t>struct</a:t>
            </a:r>
            <a:r>
              <a:rPr lang="en-US" dirty="0" smtClean="0"/>
              <a:t> </a:t>
            </a:r>
            <a:r>
              <a:rPr lang="en-US" dirty="0" err="1" smtClean="0"/>
              <a:t>seminfo</a:t>
            </a:r>
            <a:r>
              <a:rPr lang="en-US" dirty="0" smtClean="0"/>
              <a:t> *__</a:t>
            </a:r>
            <a:r>
              <a:rPr lang="en-US" dirty="0" err="1" smtClean="0"/>
              <a:t>buf</a:t>
            </a:r>
            <a:r>
              <a:rPr lang="en-US" dirty="0" smtClean="0"/>
              <a:t>; /* </a:t>
            </a:r>
            <a:r>
              <a:rPr lang="ru-RU" dirty="0" smtClean="0"/>
              <a:t>буфер для </a:t>
            </a:r>
            <a:r>
              <a:rPr lang="en-US" dirty="0" smtClean="0"/>
              <a:t>IPC_INFO */ </a:t>
            </a:r>
            <a:endParaRPr lang="ru-RU" dirty="0" smtClean="0"/>
          </a:p>
          <a:p>
            <a:pPr>
              <a:buNone/>
            </a:pPr>
            <a:r>
              <a:rPr lang="en-US" dirty="0" smtClean="0"/>
              <a:t>void *__pad; </a:t>
            </a:r>
            <a:endParaRPr lang="ru-RU" dirty="0" smtClean="0"/>
          </a:p>
          <a:p>
            <a:pPr>
              <a:buNone/>
            </a:pPr>
            <a:r>
              <a:rPr lang="en-US" dirty="0" smtClean="0"/>
              <a:t>};</a:t>
            </a:r>
            <a:endParaRPr lang="ru-RU" dirty="0"/>
          </a:p>
        </p:txBody>
      </p:sp>
    </p:spTree>
    <p:extLst>
      <p:ext uri="{BB962C8B-B14F-4D97-AF65-F5344CB8AC3E}">
        <p14:creationId xmlns:p14="http://schemas.microsoft.com/office/powerpoint/2010/main" val="31016104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74638"/>
            <a:ext cx="8401080" cy="1143000"/>
          </a:xfrm>
        </p:spPr>
        <p:txBody>
          <a:bodyPr>
            <a:noAutofit/>
          </a:bodyPr>
          <a:lstStyle/>
          <a:p>
            <a:r>
              <a:rPr lang="ru-RU" sz="3600" dirty="0" smtClean="0"/>
              <a:t>Установка и чтение значений семафора</a:t>
            </a:r>
            <a:endParaRPr lang="ru-RU" sz="3600" dirty="0"/>
          </a:p>
        </p:txBody>
      </p:sp>
      <p:sp>
        <p:nvSpPr>
          <p:cNvPr id="3" name="Содержимое 2"/>
          <p:cNvSpPr>
            <a:spLocks noGrp="1"/>
          </p:cNvSpPr>
          <p:nvPr>
            <p:ph idx="1"/>
          </p:nvPr>
        </p:nvSpPr>
        <p:spPr>
          <a:xfrm>
            <a:off x="457200" y="1357298"/>
            <a:ext cx="8229600" cy="5072098"/>
          </a:xfrm>
        </p:spPr>
        <p:txBody>
          <a:bodyPr>
            <a:normAutofit fontScale="92500" lnSpcReduction="10000"/>
          </a:bodyPr>
          <a:lstStyle/>
          <a:p>
            <a:pPr>
              <a:buNone/>
            </a:pPr>
            <a:r>
              <a:rPr lang="ru-RU" dirty="0" smtClean="0"/>
              <a:t>При создании множественного семафора все его простые семафоры имеют значение 0.</a:t>
            </a:r>
          </a:p>
          <a:p>
            <a:pPr>
              <a:buNone/>
            </a:pPr>
            <a:r>
              <a:rPr lang="ru-RU" dirty="0" smtClean="0"/>
              <a:t>Установка 1 для простого семафора</a:t>
            </a:r>
            <a:r>
              <a:rPr lang="en-GB" dirty="0" smtClean="0"/>
              <a:t> 0</a:t>
            </a:r>
            <a:endParaRPr lang="ru-RU" dirty="0" smtClean="0"/>
          </a:p>
          <a:p>
            <a:pPr>
              <a:buNone/>
            </a:pPr>
            <a:r>
              <a:rPr lang="en-US" dirty="0" err="1" smtClean="0"/>
              <a:t>semctl</a:t>
            </a:r>
            <a:r>
              <a:rPr lang="en-US" dirty="0" smtClean="0"/>
              <a:t> ( </a:t>
            </a:r>
            <a:r>
              <a:rPr lang="en-US" dirty="0" err="1" smtClean="0"/>
              <a:t>semid</a:t>
            </a:r>
            <a:r>
              <a:rPr lang="en-US" dirty="0" smtClean="0"/>
              <a:t>, 0, SETVAL, 1 )</a:t>
            </a:r>
          </a:p>
          <a:p>
            <a:pPr>
              <a:buNone/>
            </a:pPr>
            <a:r>
              <a:rPr lang="ru-RU" dirty="0" smtClean="0"/>
              <a:t>Установка значений для трех простых семафоров</a:t>
            </a:r>
            <a:endParaRPr lang="en-US" dirty="0" smtClean="0"/>
          </a:p>
          <a:p>
            <a:pPr>
              <a:buNone/>
            </a:pPr>
            <a:r>
              <a:rPr lang="en-US" dirty="0" smtClean="0"/>
              <a:t>short values[3] = { </a:t>
            </a:r>
            <a:r>
              <a:rPr lang="ru-RU" dirty="0" smtClean="0"/>
              <a:t>2</a:t>
            </a:r>
            <a:r>
              <a:rPr lang="en-US" dirty="0" smtClean="0"/>
              <a:t>, 0, 1 };</a:t>
            </a:r>
          </a:p>
          <a:p>
            <a:pPr>
              <a:buNone/>
            </a:pPr>
            <a:r>
              <a:rPr lang="en-US" dirty="0" err="1" smtClean="0"/>
              <a:t>semctl</a:t>
            </a:r>
            <a:r>
              <a:rPr lang="en-US" dirty="0" smtClean="0"/>
              <a:t>( </a:t>
            </a:r>
            <a:r>
              <a:rPr lang="en-US" dirty="0" err="1" smtClean="0"/>
              <a:t>semid</a:t>
            </a:r>
            <a:r>
              <a:rPr lang="en-US" dirty="0" smtClean="0"/>
              <a:t>, 3, SETALL, values );</a:t>
            </a:r>
            <a:endParaRPr lang="ru-RU" dirty="0" smtClean="0"/>
          </a:p>
          <a:p>
            <a:pPr>
              <a:buNone/>
            </a:pPr>
            <a:r>
              <a:rPr lang="ru-RU" dirty="0" smtClean="0"/>
              <a:t>Чтение простого семафора 0 </a:t>
            </a:r>
          </a:p>
          <a:p>
            <a:pPr>
              <a:buNone/>
            </a:pPr>
            <a:r>
              <a:rPr lang="en-GB" dirty="0" err="1" smtClean="0"/>
              <a:t>int</a:t>
            </a:r>
            <a:r>
              <a:rPr lang="en-GB" dirty="0" smtClean="0"/>
              <a:t> </a:t>
            </a:r>
            <a:r>
              <a:rPr lang="en-GB" dirty="0" err="1" smtClean="0"/>
              <a:t>val</a:t>
            </a:r>
            <a:r>
              <a:rPr lang="en-GB" dirty="0" smtClean="0"/>
              <a:t> ;</a:t>
            </a:r>
          </a:p>
          <a:p>
            <a:pPr>
              <a:buNone/>
            </a:pPr>
            <a:r>
              <a:rPr lang="en-GB" dirty="0" err="1" smtClean="0"/>
              <a:t>val</a:t>
            </a:r>
            <a:r>
              <a:rPr lang="en-GB" dirty="0" smtClean="0"/>
              <a:t> </a:t>
            </a:r>
            <a:r>
              <a:rPr lang="en-US" dirty="0" smtClean="0"/>
              <a:t>=</a:t>
            </a:r>
            <a:r>
              <a:rPr lang="en-US" dirty="0" err="1" smtClean="0"/>
              <a:t>semctl</a:t>
            </a:r>
            <a:r>
              <a:rPr lang="en-US" dirty="0" smtClean="0"/>
              <a:t>( </a:t>
            </a:r>
            <a:r>
              <a:rPr lang="en-US" dirty="0" err="1" smtClean="0"/>
              <a:t>semid</a:t>
            </a:r>
            <a:r>
              <a:rPr lang="en-US" dirty="0" smtClean="0"/>
              <a:t>, 0, GETVAL, 0 );</a:t>
            </a:r>
            <a:endParaRPr lang="ru-RU" dirty="0" smtClean="0"/>
          </a:p>
          <a:p>
            <a:pPr>
              <a:buNone/>
            </a:pPr>
            <a:endParaRPr lang="ru-RU" dirty="0"/>
          </a:p>
        </p:txBody>
      </p:sp>
    </p:spTree>
    <p:extLst>
      <p:ext uri="{BB962C8B-B14F-4D97-AF65-F5344CB8AC3E}">
        <p14:creationId xmlns:p14="http://schemas.microsoft.com/office/powerpoint/2010/main" val="356830289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74638"/>
            <a:ext cx="8401080" cy="1143000"/>
          </a:xfrm>
        </p:spPr>
        <p:txBody>
          <a:bodyPr>
            <a:noAutofit/>
          </a:bodyPr>
          <a:lstStyle/>
          <a:p>
            <a:r>
              <a:rPr lang="ru-RU" sz="3600" dirty="0" smtClean="0"/>
              <a:t>Уничтожение семафора</a:t>
            </a:r>
            <a:endParaRPr lang="ru-RU" sz="3600" dirty="0"/>
          </a:p>
        </p:txBody>
      </p:sp>
      <p:sp>
        <p:nvSpPr>
          <p:cNvPr id="3" name="Содержимое 2"/>
          <p:cNvSpPr>
            <a:spLocks noGrp="1"/>
          </p:cNvSpPr>
          <p:nvPr>
            <p:ph idx="1"/>
          </p:nvPr>
        </p:nvSpPr>
        <p:spPr>
          <a:xfrm>
            <a:off x="457200" y="1357298"/>
            <a:ext cx="8229600" cy="5072098"/>
          </a:xfrm>
        </p:spPr>
        <p:txBody>
          <a:bodyPr>
            <a:normAutofit fontScale="92500" lnSpcReduction="20000"/>
          </a:bodyPr>
          <a:lstStyle/>
          <a:p>
            <a:pPr>
              <a:buNone/>
            </a:pPr>
            <a:r>
              <a:rPr lang="en-US" b="1" dirty="0" smtClean="0"/>
              <a:t> </a:t>
            </a:r>
            <a:r>
              <a:rPr lang="en-US" b="1" dirty="0" err="1" smtClean="0"/>
              <a:t>shmctl</a:t>
            </a:r>
            <a:r>
              <a:rPr lang="en-US" b="1" dirty="0" smtClean="0"/>
              <a:t>(semid,IPC_RMID,0);</a:t>
            </a:r>
            <a:endParaRPr lang="ru-RU" b="1" dirty="0" smtClean="0"/>
          </a:p>
          <a:p>
            <a:pPr>
              <a:buNone/>
            </a:pPr>
            <a:r>
              <a:rPr lang="ru-RU" dirty="0" smtClean="0"/>
              <a:t>Изменение характеристик и уничтожение семафора допускается только процессу, у которого эффективный идентификатор пользователя принадлежит либо </a:t>
            </a:r>
            <a:r>
              <a:rPr lang="ru-RU" dirty="0" err="1" smtClean="0"/>
              <a:t>root</a:t>
            </a:r>
            <a:r>
              <a:rPr lang="ru-RU" dirty="0" smtClean="0"/>
              <a:t>, </a:t>
            </a:r>
            <a:r>
              <a:rPr lang="ru-RU" dirty="0" err="1" smtClean="0"/>
              <a:t>либо</a:t>
            </a:r>
            <a:r>
              <a:rPr lang="ru-RU" dirty="0" smtClean="0"/>
              <a:t> создателю или владельцу </a:t>
            </a:r>
            <a:r>
              <a:rPr lang="en-US" dirty="0" smtClean="0"/>
              <a:t> </a:t>
            </a:r>
            <a:r>
              <a:rPr lang="ru-RU" dirty="0" smtClean="0"/>
              <a:t>сегмента. </a:t>
            </a:r>
            <a:endParaRPr lang="ru-RU" smtClean="0"/>
          </a:p>
          <a:p>
            <a:pPr>
              <a:buNone/>
            </a:pPr>
            <a:r>
              <a:rPr lang="ru-RU" smtClean="0"/>
              <a:t>После </a:t>
            </a:r>
            <a:r>
              <a:rPr lang="ru-RU" dirty="0" smtClean="0"/>
              <a:t>выполнения этой операции множественный семафор становится недоступным, память, выделенная для дескриптора, освобождается, а процессы, стоящие в очереди к семафору, активизируются. Они заканчивают выполнение операций с семафором с признаком ошибки.</a:t>
            </a:r>
          </a:p>
          <a:p>
            <a:pPr>
              <a:buNone/>
            </a:pPr>
            <a:endParaRPr lang="ru-RU" dirty="0"/>
          </a:p>
        </p:txBody>
      </p:sp>
    </p:spTree>
    <p:extLst>
      <p:ext uri="{BB962C8B-B14F-4D97-AF65-F5344CB8AC3E}">
        <p14:creationId xmlns:p14="http://schemas.microsoft.com/office/powerpoint/2010/main" val="15662714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74638"/>
            <a:ext cx="8401080" cy="796908"/>
          </a:xfrm>
        </p:spPr>
        <p:txBody>
          <a:bodyPr>
            <a:noAutofit/>
          </a:bodyPr>
          <a:lstStyle/>
          <a:p>
            <a:r>
              <a:rPr lang="ru-RU" sz="3600" dirty="0" smtClean="0"/>
              <a:t>Функции для работы с семафорами POSIX</a:t>
            </a:r>
            <a:br>
              <a:rPr lang="ru-RU" sz="3600" dirty="0" smtClean="0"/>
            </a:br>
            <a:r>
              <a:rPr lang="ru-RU" sz="2800" dirty="0" smtClean="0"/>
              <a:t> (для организации взаимодействия потоков)</a:t>
            </a:r>
            <a:endParaRPr lang="ru-RU" sz="2800" dirty="0"/>
          </a:p>
        </p:txBody>
      </p:sp>
      <p:graphicFrame>
        <p:nvGraphicFramePr>
          <p:cNvPr id="5" name="Таблица 4"/>
          <p:cNvGraphicFramePr>
            <a:graphicFrameLocks noGrp="1"/>
          </p:cNvGraphicFramePr>
          <p:nvPr/>
        </p:nvGraphicFramePr>
        <p:xfrm>
          <a:off x="714348" y="1397000"/>
          <a:ext cx="7715303" cy="5020480"/>
        </p:xfrm>
        <a:graphic>
          <a:graphicData uri="http://schemas.openxmlformats.org/drawingml/2006/table">
            <a:tbl>
              <a:tblPr/>
              <a:tblGrid>
                <a:gridCol w="2104173">
                  <a:extLst>
                    <a:ext uri="{9D8B030D-6E8A-4147-A177-3AD203B41FA5}">
                      <a16:colId xmlns:a16="http://schemas.microsoft.com/office/drawing/2014/main" val="20000"/>
                    </a:ext>
                  </a:extLst>
                </a:gridCol>
                <a:gridCol w="5611130">
                  <a:extLst>
                    <a:ext uri="{9D8B030D-6E8A-4147-A177-3AD203B41FA5}">
                      <a16:colId xmlns:a16="http://schemas.microsoft.com/office/drawing/2014/main" val="20001"/>
                    </a:ext>
                  </a:extLst>
                </a:gridCol>
              </a:tblGrid>
              <a:tr h="351434">
                <a:tc>
                  <a:txBody>
                    <a:bodyPr/>
                    <a:lstStyle/>
                    <a:p>
                      <a:pPr algn="ctr" fontAlgn="t"/>
                      <a:r>
                        <a:rPr lang="ru-RU" sz="2000" dirty="0"/>
                        <a:t>Метод</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2000"/>
                        <a:t>Описание</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26470">
                <a:tc>
                  <a:txBody>
                    <a:bodyPr/>
                    <a:lstStyle/>
                    <a:p>
                      <a:pPr algn="ctr" fontAlgn="t"/>
                      <a:r>
                        <a:rPr lang="en-US" sz="2000" dirty="0" err="1"/>
                        <a:t>sem_open</a:t>
                      </a:r>
                      <a:endParaRPr lang="en-US" sz="2000" dirty="0"/>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2000" dirty="0"/>
                        <a:t>Открытие/создание именованного семафора.</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1434">
                <a:tc>
                  <a:txBody>
                    <a:bodyPr/>
                    <a:lstStyle/>
                    <a:p>
                      <a:pPr algn="ctr" fontAlgn="t"/>
                      <a:r>
                        <a:rPr lang="en-US" sz="2000"/>
                        <a:t>sem_close</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2000" dirty="0"/>
                        <a:t>Закрытие именованного семафора.</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1434">
                <a:tc>
                  <a:txBody>
                    <a:bodyPr/>
                    <a:lstStyle/>
                    <a:p>
                      <a:pPr algn="ctr" fontAlgn="t"/>
                      <a:r>
                        <a:rPr lang="en-US" sz="2000"/>
                        <a:t>sem_unlink</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2000" dirty="0"/>
                        <a:t>Удаление именованного семафора.</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26470">
                <a:tc>
                  <a:txBody>
                    <a:bodyPr/>
                    <a:lstStyle/>
                    <a:p>
                      <a:pPr algn="ctr" fontAlgn="t"/>
                      <a:r>
                        <a:rPr lang="en-US" sz="2000"/>
                        <a:t>sem_init</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2000" dirty="0"/>
                        <a:t>Инициализация неименованного </a:t>
                      </a:r>
                      <a:r>
                        <a:rPr lang="ru-RU" sz="2000" dirty="0" smtClean="0"/>
                        <a:t>семафора.</a:t>
                      </a:r>
                      <a:r>
                        <a:rPr lang="ru-RU" sz="2000" baseline="0" dirty="0" smtClean="0"/>
                        <a:t> </a:t>
                      </a:r>
                      <a:endParaRPr lang="ru-RU" sz="2000" dirty="0"/>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1434">
                <a:tc>
                  <a:txBody>
                    <a:bodyPr/>
                    <a:lstStyle/>
                    <a:p>
                      <a:pPr algn="ctr" fontAlgn="t"/>
                      <a:r>
                        <a:rPr lang="en-US" sz="2000"/>
                        <a:t>sem_destroy</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2000" dirty="0"/>
                        <a:t>Удаление неименованного семафора.</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26470">
                <a:tc>
                  <a:txBody>
                    <a:bodyPr/>
                    <a:lstStyle/>
                    <a:p>
                      <a:pPr algn="ctr" fontAlgn="t"/>
                      <a:r>
                        <a:rPr lang="en-US" sz="2000"/>
                        <a:t>sem_getvalue</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2000" dirty="0"/>
                        <a:t>Получение текущего значения счётчика семафора.</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26470">
                <a:tc>
                  <a:txBody>
                    <a:bodyPr/>
                    <a:lstStyle/>
                    <a:p>
                      <a:pPr algn="ctr" fontAlgn="t"/>
                      <a:r>
                        <a:rPr lang="en-US" sz="2000"/>
                        <a:t>sem_wait</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2000" dirty="0"/>
                        <a:t>Выполнение операции блокировки </a:t>
                      </a:r>
                      <a:r>
                        <a:rPr lang="ru-RU" sz="2000" dirty="0" smtClean="0"/>
                        <a:t>семафора</a:t>
                      </a:r>
                      <a:r>
                        <a:rPr lang="en-GB" sz="2000" dirty="0" smtClean="0"/>
                        <a:t> (P)</a:t>
                      </a:r>
                      <a:r>
                        <a:rPr lang="ru-RU" sz="2000" dirty="0" smtClean="0"/>
                        <a:t>.</a:t>
                      </a:r>
                      <a:endParaRPr lang="ru-RU" sz="2000" dirty="0"/>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26470">
                <a:tc>
                  <a:txBody>
                    <a:bodyPr/>
                    <a:lstStyle/>
                    <a:p>
                      <a:pPr algn="ctr" fontAlgn="t"/>
                      <a:r>
                        <a:rPr lang="en-US" sz="2000"/>
                        <a:t>sem_trywait</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2000" dirty="0"/>
                        <a:t>Выполнение операции попытки блокировки </a:t>
                      </a:r>
                      <a:r>
                        <a:rPr lang="ru-RU" sz="2000" dirty="0" smtClean="0"/>
                        <a:t>семафора</a:t>
                      </a:r>
                      <a:r>
                        <a:rPr lang="en-GB" sz="2000" dirty="0" smtClean="0"/>
                        <a:t>(P)</a:t>
                      </a:r>
                      <a:r>
                        <a:rPr lang="ru-RU" sz="2000" dirty="0" smtClean="0"/>
                        <a:t> без перехода в ожидание.</a:t>
                      </a:r>
                      <a:endParaRPr lang="ru-RU" sz="2000" dirty="0"/>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1434">
                <a:tc>
                  <a:txBody>
                    <a:bodyPr/>
                    <a:lstStyle/>
                    <a:p>
                      <a:pPr algn="ctr" fontAlgn="t"/>
                      <a:r>
                        <a:rPr lang="en-US" sz="2000"/>
                        <a:t>sem_post</a:t>
                      </a:r>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2000" dirty="0"/>
                        <a:t>Освобождение </a:t>
                      </a:r>
                      <a:r>
                        <a:rPr lang="ru-RU" sz="2000" dirty="0" smtClean="0"/>
                        <a:t>семафора</a:t>
                      </a:r>
                      <a:r>
                        <a:rPr lang="en-GB" sz="2000" dirty="0" smtClean="0"/>
                        <a:t> (V)</a:t>
                      </a:r>
                      <a:r>
                        <a:rPr lang="ru-RU" sz="2000" dirty="0" smtClean="0"/>
                        <a:t>.</a:t>
                      </a:r>
                      <a:endParaRPr lang="ru-RU" sz="2000" dirty="0"/>
                    </a:p>
                  </a:txBody>
                  <a:tcPr marL="31750" marR="31750" marT="31750" marB="317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98541304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74638"/>
            <a:ext cx="8401080" cy="868346"/>
          </a:xfrm>
        </p:spPr>
        <p:txBody>
          <a:bodyPr>
            <a:noAutofit/>
          </a:bodyPr>
          <a:lstStyle/>
          <a:p>
            <a:r>
              <a:rPr lang="ru-RU" sz="3600" dirty="0" smtClean="0"/>
              <a:t>Функции </a:t>
            </a:r>
            <a:r>
              <a:rPr lang="en-US" sz="3600" dirty="0" err="1" smtClean="0"/>
              <a:t>sem_init</a:t>
            </a:r>
            <a:r>
              <a:rPr lang="en-US" sz="3600" dirty="0" smtClean="0"/>
              <a:t> </a:t>
            </a:r>
            <a:r>
              <a:rPr lang="ru-RU" sz="3600" dirty="0" smtClean="0"/>
              <a:t>и </a:t>
            </a:r>
            <a:r>
              <a:rPr lang="en-US" sz="3600" dirty="0" err="1" smtClean="0"/>
              <a:t>sem_destroy</a:t>
            </a:r>
            <a:endParaRPr lang="en-US" sz="3600" dirty="0"/>
          </a:p>
        </p:txBody>
      </p:sp>
      <p:pic>
        <p:nvPicPr>
          <p:cNvPr id="37890" name="Picture 2" descr="http://www.redov.ru/kompyutery_i_internet/unix_vzaimodeistvie_processov/Any2FbImgLoader164"/>
          <p:cNvPicPr>
            <a:picLocks noChangeAspect="1" noChangeArrowheads="1"/>
          </p:cNvPicPr>
          <p:nvPr/>
        </p:nvPicPr>
        <p:blipFill>
          <a:blip r:embed="rId2"/>
          <a:srcRect/>
          <a:stretch>
            <a:fillRect/>
          </a:stretch>
        </p:blipFill>
        <p:spPr bwMode="auto">
          <a:xfrm>
            <a:off x="428596" y="1643050"/>
            <a:ext cx="2714644" cy="1643074"/>
          </a:xfrm>
          <a:prstGeom prst="rect">
            <a:avLst/>
          </a:prstGeom>
          <a:noFill/>
        </p:spPr>
      </p:pic>
      <p:pic>
        <p:nvPicPr>
          <p:cNvPr id="37892" name="Picture 4" descr="http://www.redov.ru/kompyutery_i_internet/unix_vzaimodeistvie_processov/Any2FbImgLoader165"/>
          <p:cNvPicPr>
            <a:picLocks noChangeAspect="1" noChangeArrowheads="1"/>
          </p:cNvPicPr>
          <p:nvPr/>
        </p:nvPicPr>
        <p:blipFill>
          <a:blip r:embed="rId3"/>
          <a:srcRect/>
          <a:stretch>
            <a:fillRect/>
          </a:stretch>
        </p:blipFill>
        <p:spPr bwMode="auto">
          <a:xfrm>
            <a:off x="500034" y="3786190"/>
            <a:ext cx="3071834" cy="1857388"/>
          </a:xfrm>
          <a:prstGeom prst="rect">
            <a:avLst/>
          </a:prstGeom>
          <a:noFill/>
        </p:spPr>
      </p:pic>
      <p:sp>
        <p:nvSpPr>
          <p:cNvPr id="37893" name="Rectangle 5"/>
          <p:cNvSpPr>
            <a:spLocks noChangeArrowheads="1"/>
          </p:cNvSpPr>
          <p:nvPr/>
        </p:nvSpPr>
        <p:spPr bwMode="auto">
          <a:xfrm>
            <a:off x="214282" y="1071546"/>
            <a:ext cx="821537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err="1" smtClean="0">
                <a:ln>
                  <a:noFill/>
                </a:ln>
                <a:solidFill>
                  <a:schemeClr val="tx1"/>
                </a:solidFill>
                <a:effectLst/>
                <a:latin typeface="Arial Unicode MS" pitchFamily="34" charset="-128"/>
              </a:rPr>
              <a:t>int</a:t>
            </a:r>
            <a:r>
              <a:rPr kumimoji="0" lang="ru-RU" sz="2000" b="0" i="0" u="none" strike="noStrike" cap="none" normalizeH="0" baseline="0" dirty="0" smtClean="0">
                <a:ln>
                  <a:noFill/>
                </a:ln>
                <a:solidFill>
                  <a:schemeClr val="tx1"/>
                </a:solidFill>
                <a:effectLst/>
                <a:latin typeface="Arial Unicode MS" pitchFamily="34" charset="-128"/>
              </a:rPr>
              <a:t> </a:t>
            </a:r>
            <a:r>
              <a:rPr kumimoji="0" lang="ru-RU" sz="2000" b="0" i="0" u="none" strike="noStrike" cap="none" normalizeH="0" baseline="0" dirty="0" err="1" smtClean="0">
                <a:ln>
                  <a:noFill/>
                </a:ln>
                <a:solidFill>
                  <a:schemeClr val="tx1"/>
                </a:solidFill>
                <a:effectLst/>
                <a:latin typeface="Arial Unicode MS" pitchFamily="34" charset="-128"/>
              </a:rPr>
              <a:t>sem_init</a:t>
            </a:r>
            <a:r>
              <a:rPr kumimoji="0" lang="ru-RU" sz="2000" b="0" i="0" u="none" strike="noStrike" cap="none" normalizeH="0" baseline="0" dirty="0" smtClean="0">
                <a:ln>
                  <a:noFill/>
                </a:ln>
                <a:solidFill>
                  <a:schemeClr val="tx1"/>
                </a:solidFill>
                <a:effectLst/>
                <a:latin typeface="Arial Unicode MS" pitchFamily="34" charset="-128"/>
              </a:rPr>
              <a:t>(</a:t>
            </a:r>
            <a:r>
              <a:rPr kumimoji="0" lang="ru-RU" sz="2000" b="0" i="0" u="none" strike="noStrike" cap="none" normalizeH="0" baseline="0" dirty="0" err="1" smtClean="0">
                <a:ln>
                  <a:noFill/>
                </a:ln>
                <a:solidFill>
                  <a:schemeClr val="tx1"/>
                </a:solidFill>
                <a:effectLst/>
                <a:latin typeface="Arial Unicode MS" pitchFamily="34" charset="-128"/>
              </a:rPr>
              <a:t>sem_t</a:t>
            </a:r>
            <a:r>
              <a:rPr kumimoji="0" lang="ru-RU" sz="2000" b="0" i="0" u="none" strike="noStrike" cap="none" normalizeH="0" baseline="0" dirty="0" smtClean="0">
                <a:ln>
                  <a:noFill/>
                </a:ln>
                <a:solidFill>
                  <a:schemeClr val="tx1"/>
                </a:solidFill>
                <a:effectLst/>
                <a:latin typeface="Arial Unicode MS" pitchFamily="34" charset="-128"/>
              </a:rPr>
              <a:t> </a:t>
            </a:r>
            <a:r>
              <a:rPr kumimoji="0" lang="ru-RU" sz="2000" b="0" i="1" u="none" strike="noStrike" cap="none" normalizeH="0" baseline="0" dirty="0" smtClean="0">
                <a:ln>
                  <a:noFill/>
                </a:ln>
                <a:solidFill>
                  <a:schemeClr val="tx1"/>
                </a:solidFill>
                <a:effectLst/>
                <a:latin typeface="Arial Unicode MS" pitchFamily="34" charset="-128"/>
              </a:rPr>
              <a:t>*</a:t>
            </a:r>
            <a:r>
              <a:rPr kumimoji="0" lang="ru-RU" sz="2000" b="0" i="1" u="none" strike="noStrike" cap="none" normalizeH="0" baseline="0" dirty="0" err="1" smtClean="0">
                <a:ln>
                  <a:noFill/>
                </a:ln>
                <a:solidFill>
                  <a:schemeClr val="tx1"/>
                </a:solidFill>
                <a:effectLst/>
                <a:latin typeface="Arial Unicode MS" pitchFamily="34" charset="-128"/>
              </a:rPr>
              <a:t>sem</a:t>
            </a:r>
            <a:r>
              <a:rPr kumimoji="0" lang="ru-RU" sz="2000" b="0" i="1" u="none" strike="noStrike" cap="none" normalizeH="0" baseline="0" dirty="0" smtClean="0">
                <a:ln>
                  <a:noFill/>
                </a:ln>
                <a:solidFill>
                  <a:schemeClr val="tx1"/>
                </a:solidFill>
                <a:effectLst/>
                <a:latin typeface="Arial Unicode MS" pitchFamily="34" charset="-128"/>
              </a:rPr>
              <a:t>,</a:t>
            </a:r>
            <a:r>
              <a:rPr kumimoji="0" lang="ru-RU" sz="2000" b="0" i="0" u="none" strike="noStrike" cap="none" normalizeH="0" baseline="0" dirty="0" smtClean="0">
                <a:ln>
                  <a:noFill/>
                </a:ln>
                <a:solidFill>
                  <a:schemeClr val="tx1"/>
                </a:solidFill>
                <a:effectLst/>
                <a:latin typeface="Arial Unicode MS" pitchFamily="34" charset="-128"/>
              </a:rPr>
              <a:t> </a:t>
            </a:r>
            <a:r>
              <a:rPr kumimoji="0" lang="ru-RU" sz="2000" b="0" i="0" u="none" strike="noStrike" cap="none" normalizeH="0" baseline="0" dirty="0" err="1" smtClean="0">
                <a:ln>
                  <a:noFill/>
                </a:ln>
                <a:solidFill>
                  <a:schemeClr val="tx1"/>
                </a:solidFill>
                <a:effectLst/>
                <a:latin typeface="Arial Unicode MS" pitchFamily="34" charset="-128"/>
              </a:rPr>
              <a:t>int</a:t>
            </a:r>
            <a:r>
              <a:rPr kumimoji="0" lang="ru-RU" sz="2000" b="0" i="0" u="none" strike="noStrike" cap="none" normalizeH="0" baseline="0" dirty="0" smtClean="0">
                <a:ln>
                  <a:noFill/>
                </a:ln>
                <a:solidFill>
                  <a:schemeClr val="tx1"/>
                </a:solidFill>
                <a:effectLst/>
                <a:latin typeface="Arial Unicode MS" pitchFamily="34" charset="-128"/>
              </a:rPr>
              <a:t> </a:t>
            </a:r>
            <a:r>
              <a:rPr kumimoji="0" lang="ru-RU" sz="2000" b="0" i="1" u="none" strike="noStrike" cap="none" normalizeH="0" baseline="0" dirty="0" err="1" smtClean="0">
                <a:ln>
                  <a:noFill/>
                </a:ln>
                <a:solidFill>
                  <a:schemeClr val="tx1"/>
                </a:solidFill>
                <a:effectLst/>
                <a:latin typeface="Arial Unicode MS" pitchFamily="34" charset="-128"/>
              </a:rPr>
              <a:t>shared</a:t>
            </a:r>
            <a:r>
              <a:rPr kumimoji="0" lang="ru-RU" sz="2000" b="0" i="1" u="none" strike="noStrike" cap="none" normalizeH="0" baseline="0" dirty="0" smtClean="0">
                <a:ln>
                  <a:noFill/>
                </a:ln>
                <a:solidFill>
                  <a:schemeClr val="tx1"/>
                </a:solidFill>
                <a:effectLst/>
                <a:latin typeface="Arial Unicode MS" pitchFamily="34" charset="-128"/>
              </a:rPr>
              <a:t>,</a:t>
            </a:r>
            <a:r>
              <a:rPr kumimoji="0" lang="ru-RU" sz="2000" b="0" i="0" u="none" strike="noStrike" cap="none" normalizeH="0" baseline="0" dirty="0" smtClean="0">
                <a:ln>
                  <a:noFill/>
                </a:ln>
                <a:solidFill>
                  <a:schemeClr val="tx1"/>
                </a:solidFill>
                <a:effectLst/>
                <a:latin typeface="Arial Unicode MS" pitchFamily="34" charset="-128"/>
              </a:rPr>
              <a:t> </a:t>
            </a:r>
            <a:r>
              <a:rPr kumimoji="0" lang="ru-RU" sz="2000" b="0" i="0" u="none" strike="noStrike" cap="none" normalizeH="0" baseline="0" dirty="0" err="1" smtClean="0">
                <a:ln>
                  <a:noFill/>
                </a:ln>
                <a:solidFill>
                  <a:schemeClr val="tx1"/>
                </a:solidFill>
                <a:effectLst/>
                <a:latin typeface="Arial Unicode MS" pitchFamily="34" charset="-128"/>
              </a:rPr>
              <a:t>unsigned</a:t>
            </a:r>
            <a:r>
              <a:rPr kumimoji="0" lang="ru-RU" sz="2000" b="0" i="0" u="none" strike="noStrike" cap="none" normalizeH="0" baseline="0" dirty="0" smtClean="0">
                <a:ln>
                  <a:noFill/>
                </a:ln>
                <a:solidFill>
                  <a:schemeClr val="tx1"/>
                </a:solidFill>
                <a:effectLst/>
                <a:latin typeface="Arial Unicode MS" pitchFamily="34" charset="-128"/>
              </a:rPr>
              <a:t> </a:t>
            </a:r>
            <a:r>
              <a:rPr kumimoji="0" lang="ru-RU" sz="2000" b="0" i="0" u="none" strike="noStrike" cap="none" normalizeH="0" baseline="0" dirty="0" err="1" smtClean="0">
                <a:ln>
                  <a:noFill/>
                </a:ln>
                <a:solidFill>
                  <a:schemeClr val="tx1"/>
                </a:solidFill>
                <a:effectLst/>
                <a:latin typeface="Arial Unicode MS" pitchFamily="34" charset="-128"/>
              </a:rPr>
              <a:t>int</a:t>
            </a:r>
            <a:r>
              <a:rPr kumimoji="0" lang="ru-RU" sz="2000" b="0" i="0" u="none" strike="noStrike" cap="none" normalizeH="0" baseline="0" dirty="0" smtClean="0">
                <a:ln>
                  <a:noFill/>
                </a:ln>
                <a:solidFill>
                  <a:schemeClr val="tx1"/>
                </a:solidFill>
                <a:effectLst/>
                <a:latin typeface="Arial Unicode MS" pitchFamily="34" charset="-128"/>
              </a:rPr>
              <a:t> </a:t>
            </a:r>
            <a:r>
              <a:rPr kumimoji="0" lang="ru-RU" sz="2000" b="0" i="1" u="none" strike="noStrike" cap="none" normalizeH="0" baseline="0" dirty="0" err="1" smtClean="0">
                <a:ln>
                  <a:noFill/>
                </a:ln>
                <a:solidFill>
                  <a:schemeClr val="tx1"/>
                </a:solidFill>
                <a:effectLst/>
                <a:latin typeface="Arial Unicode MS" pitchFamily="34" charset="-128"/>
              </a:rPr>
              <a:t>value</a:t>
            </a:r>
            <a:r>
              <a:rPr kumimoji="0" lang="ru-RU" sz="2000" b="0" i="0" u="none" strike="noStrike" cap="none" normalizeH="0" baseline="0" dirty="0" smtClean="0">
                <a:ln>
                  <a:noFill/>
                </a:ln>
                <a:solidFill>
                  <a:schemeClr val="tx1"/>
                </a:solidFill>
                <a:effectLst/>
                <a:latin typeface="Arial Unicode MS" pitchFamily="34" charset="-128"/>
              </a:rPr>
              <a:t>);</a:t>
            </a:r>
            <a:r>
              <a:rPr kumimoji="0" lang="ru-RU" sz="2000" b="0" i="0" u="none" strike="noStrike" cap="none" normalizeH="0" baseline="0" dirty="0" smtClean="0">
                <a:ln>
                  <a:noFill/>
                </a:ln>
                <a:solidFill>
                  <a:schemeClr val="tx1"/>
                </a:solidFill>
                <a:effectLst/>
                <a:latin typeface="Arial" pitchFamily="34" charset="0"/>
              </a:rPr>
              <a:t> </a:t>
            </a:r>
          </a:p>
        </p:txBody>
      </p:sp>
      <p:sp>
        <p:nvSpPr>
          <p:cNvPr id="7" name="Прямоугольник 6"/>
          <p:cNvSpPr/>
          <p:nvPr/>
        </p:nvSpPr>
        <p:spPr>
          <a:xfrm>
            <a:off x="3643306" y="2071678"/>
            <a:ext cx="3975768" cy="646331"/>
          </a:xfrm>
          <a:prstGeom prst="rect">
            <a:avLst/>
          </a:prstGeom>
        </p:spPr>
        <p:txBody>
          <a:bodyPr wrap="none">
            <a:spAutoFit/>
          </a:bodyPr>
          <a:lstStyle/>
          <a:p>
            <a:r>
              <a:rPr lang="en-US" i="1" dirty="0" smtClean="0">
                <a:latin typeface="Arial Unicode MS" pitchFamily="34" charset="-128"/>
              </a:rPr>
              <a:t>S</a:t>
            </a:r>
            <a:r>
              <a:rPr lang="ru-RU" i="1" dirty="0" smtClean="0">
                <a:latin typeface="Arial Unicode MS" pitchFamily="34" charset="-128"/>
              </a:rPr>
              <a:t>hared=0</a:t>
            </a:r>
          </a:p>
          <a:p>
            <a:r>
              <a:rPr lang="ru-RU" i="1" dirty="0" smtClean="0">
                <a:latin typeface="Arial Unicode MS" pitchFamily="34" charset="-128"/>
              </a:rPr>
              <a:t>*</a:t>
            </a:r>
            <a:r>
              <a:rPr lang="ru-RU" i="1" dirty="0" err="1" smtClean="0">
                <a:latin typeface="Arial Unicode MS" pitchFamily="34" charset="-128"/>
              </a:rPr>
              <a:t>sem</a:t>
            </a:r>
            <a:r>
              <a:rPr lang="ru-RU" i="1" dirty="0" smtClean="0">
                <a:latin typeface="Arial Unicode MS" pitchFamily="34" charset="-128"/>
              </a:rPr>
              <a:t> располагается  в приложении</a:t>
            </a:r>
            <a:endParaRPr lang="ru-RU" dirty="0"/>
          </a:p>
        </p:txBody>
      </p:sp>
      <p:sp>
        <p:nvSpPr>
          <p:cNvPr id="9" name="Прямоугольник 8"/>
          <p:cNvSpPr/>
          <p:nvPr/>
        </p:nvSpPr>
        <p:spPr>
          <a:xfrm>
            <a:off x="3714744" y="4143380"/>
            <a:ext cx="4899098" cy="646331"/>
          </a:xfrm>
          <a:prstGeom prst="rect">
            <a:avLst/>
          </a:prstGeom>
        </p:spPr>
        <p:txBody>
          <a:bodyPr wrap="none">
            <a:spAutoFit/>
          </a:bodyPr>
          <a:lstStyle/>
          <a:p>
            <a:r>
              <a:rPr lang="en-US" i="1" dirty="0" smtClean="0">
                <a:latin typeface="Arial Unicode MS" pitchFamily="34" charset="-128"/>
              </a:rPr>
              <a:t>S</a:t>
            </a:r>
            <a:r>
              <a:rPr lang="ru-RU" i="1" dirty="0" smtClean="0">
                <a:latin typeface="Arial Unicode MS" pitchFamily="34" charset="-128"/>
              </a:rPr>
              <a:t>hared=1;</a:t>
            </a:r>
          </a:p>
          <a:p>
            <a:r>
              <a:rPr lang="ru-RU" i="1" dirty="0" err="1" smtClean="0">
                <a:latin typeface="Arial Unicode MS" pitchFamily="34" charset="-128"/>
              </a:rPr>
              <a:t>sem</a:t>
            </a:r>
            <a:r>
              <a:rPr lang="ru-RU" i="1" dirty="0" smtClean="0">
                <a:latin typeface="Arial Unicode MS" pitchFamily="34" charset="-128"/>
              </a:rPr>
              <a:t> располагается  в  разделяемой памяти</a:t>
            </a:r>
            <a:endParaRPr lang="ru-RU" dirty="0"/>
          </a:p>
        </p:txBody>
      </p:sp>
      <p:sp>
        <p:nvSpPr>
          <p:cNvPr id="37894" name="Rectangle 6"/>
          <p:cNvSpPr>
            <a:spLocks noChangeArrowheads="1"/>
          </p:cNvSpPr>
          <p:nvPr/>
        </p:nvSpPr>
        <p:spPr bwMode="auto">
          <a:xfrm>
            <a:off x="142844" y="5929330"/>
            <a:ext cx="5286412"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err="1" smtClean="0">
                <a:ln>
                  <a:noFill/>
                </a:ln>
                <a:solidFill>
                  <a:schemeClr val="tx1"/>
                </a:solidFill>
                <a:effectLst/>
                <a:latin typeface="Arial Unicode MS" pitchFamily="34" charset="-128"/>
              </a:rPr>
              <a:t>int</a:t>
            </a:r>
            <a:r>
              <a:rPr kumimoji="0" lang="ru-RU" sz="2000" b="0" i="0" u="none" strike="noStrike" cap="none" normalizeH="0" baseline="0" dirty="0" smtClean="0">
                <a:ln>
                  <a:noFill/>
                </a:ln>
                <a:solidFill>
                  <a:schemeClr val="tx1"/>
                </a:solidFill>
                <a:effectLst/>
                <a:latin typeface="Arial Unicode MS" pitchFamily="34" charset="-128"/>
              </a:rPr>
              <a:t> </a:t>
            </a:r>
            <a:r>
              <a:rPr kumimoji="0" lang="ru-RU" sz="2000" b="0" i="0" u="none" strike="noStrike" cap="none" normalizeH="0" baseline="0" dirty="0" err="1" smtClean="0">
                <a:ln>
                  <a:noFill/>
                </a:ln>
                <a:solidFill>
                  <a:schemeClr val="tx1"/>
                </a:solidFill>
                <a:effectLst/>
                <a:latin typeface="Arial Unicode MS" pitchFamily="34" charset="-128"/>
              </a:rPr>
              <a:t>sem_destroy</a:t>
            </a:r>
            <a:r>
              <a:rPr kumimoji="0" lang="ru-RU" sz="2000" b="0" i="0" u="none" strike="noStrike" cap="none" normalizeH="0" baseline="0" dirty="0" smtClean="0">
                <a:ln>
                  <a:noFill/>
                </a:ln>
                <a:solidFill>
                  <a:schemeClr val="tx1"/>
                </a:solidFill>
                <a:effectLst/>
                <a:latin typeface="Arial Unicode MS" pitchFamily="34" charset="-128"/>
              </a:rPr>
              <a:t>(</a:t>
            </a:r>
            <a:r>
              <a:rPr kumimoji="0" lang="ru-RU" sz="2000" b="0" i="0" u="none" strike="noStrike" cap="none" normalizeH="0" baseline="0" dirty="0" err="1" smtClean="0">
                <a:ln>
                  <a:noFill/>
                </a:ln>
                <a:solidFill>
                  <a:schemeClr val="tx1"/>
                </a:solidFill>
                <a:effectLst/>
                <a:latin typeface="Arial Unicode MS" pitchFamily="34" charset="-128"/>
              </a:rPr>
              <a:t>sem_t</a:t>
            </a:r>
            <a:r>
              <a:rPr kumimoji="0" lang="ru-RU" sz="2000" b="0" i="0" u="none" strike="noStrike" cap="none" normalizeH="0" baseline="0" dirty="0" smtClean="0">
                <a:ln>
                  <a:noFill/>
                </a:ln>
                <a:solidFill>
                  <a:schemeClr val="tx1"/>
                </a:solidFill>
                <a:effectLst/>
                <a:latin typeface="Arial Unicode MS" pitchFamily="34" charset="-128"/>
              </a:rPr>
              <a:t> </a:t>
            </a:r>
            <a:r>
              <a:rPr kumimoji="0" lang="ru-RU" sz="2000" b="0" i="1" u="none" strike="noStrike" cap="none" normalizeH="0" baseline="0" dirty="0" smtClean="0">
                <a:ln>
                  <a:noFill/>
                </a:ln>
                <a:solidFill>
                  <a:schemeClr val="tx1"/>
                </a:solidFill>
                <a:effectLst/>
                <a:latin typeface="Arial Unicode MS" pitchFamily="34" charset="-128"/>
              </a:rPr>
              <a:t>*</a:t>
            </a:r>
            <a:r>
              <a:rPr kumimoji="0" lang="ru-RU" sz="2000" b="0" i="1" u="none" strike="noStrike" cap="none" normalizeH="0" baseline="0" dirty="0" err="1" smtClean="0">
                <a:ln>
                  <a:noFill/>
                </a:ln>
                <a:solidFill>
                  <a:schemeClr val="tx1"/>
                </a:solidFill>
                <a:effectLst/>
                <a:latin typeface="Arial Unicode MS" pitchFamily="34" charset="-128"/>
              </a:rPr>
              <a:t>sem</a:t>
            </a:r>
            <a:r>
              <a:rPr kumimoji="0" lang="ru-RU" sz="2000" b="0" i="0" u="none" strike="noStrike" cap="none" normalizeH="0" baseline="0" dirty="0" smtClean="0">
                <a:ln>
                  <a:noFill/>
                </a:ln>
                <a:solidFill>
                  <a:schemeClr val="tx1"/>
                </a:solidFill>
                <a:effectLst/>
                <a:latin typeface="Arial Unicode MS" pitchFamily="34" charset="-128"/>
              </a:rPr>
              <a:t>);</a:t>
            </a:r>
            <a:r>
              <a:rPr kumimoji="0" lang="ru-RU" sz="2000" b="0" i="0" u="none" strike="noStrike" cap="none" normalizeH="0" baseline="0" dirty="0" smtClean="0">
                <a:ln>
                  <a:noFill/>
                </a:ln>
                <a:solidFill>
                  <a:schemeClr val="tx1"/>
                </a:solidFill>
                <a:effectLst/>
                <a:latin typeface="Arial" pitchFamily="34" charset="0"/>
              </a:rPr>
              <a:t> </a:t>
            </a:r>
          </a:p>
        </p:txBody>
      </p:sp>
    </p:spTree>
    <p:extLst>
      <p:ext uri="{BB962C8B-B14F-4D97-AF65-F5344CB8AC3E}">
        <p14:creationId xmlns:p14="http://schemas.microsoft.com/office/powerpoint/2010/main" val="150508814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74638"/>
            <a:ext cx="8401080" cy="511156"/>
          </a:xfrm>
        </p:spPr>
        <p:txBody>
          <a:bodyPr>
            <a:noAutofit/>
          </a:bodyPr>
          <a:lstStyle/>
          <a:p>
            <a:r>
              <a:rPr lang="ru-RU" sz="2800" dirty="0" smtClean="0"/>
              <a:t>Бинарный семафор для потоков (</a:t>
            </a:r>
            <a:r>
              <a:rPr lang="en-US" sz="2800" dirty="0" err="1" smtClean="0"/>
              <a:t>mutex</a:t>
            </a:r>
            <a:r>
              <a:rPr lang="ru-RU" sz="2800" dirty="0" smtClean="0"/>
              <a:t>)</a:t>
            </a:r>
            <a:endParaRPr lang="en-US" sz="2800" dirty="0"/>
          </a:p>
        </p:txBody>
      </p:sp>
      <p:sp>
        <p:nvSpPr>
          <p:cNvPr id="38913" name="Rectangle 1"/>
          <p:cNvSpPr>
            <a:spLocks noChangeArrowheads="1"/>
          </p:cNvSpPr>
          <p:nvPr/>
        </p:nvSpPr>
        <p:spPr bwMode="auto">
          <a:xfrm>
            <a:off x="214282" y="714356"/>
            <a:ext cx="8780032"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ru-RU" sz="1600" dirty="0" smtClean="0"/>
              <a:t>#</a:t>
            </a:r>
            <a:r>
              <a:rPr lang="ru-RU" sz="1600" dirty="0" err="1" smtClean="0"/>
              <a:t>include</a:t>
            </a:r>
            <a:r>
              <a:rPr lang="ru-RU" sz="1600" dirty="0" smtClean="0"/>
              <a:t> &lt;</a:t>
            </a:r>
            <a:r>
              <a:rPr lang="ru-RU" sz="1600" dirty="0" err="1" smtClean="0"/>
              <a:t>pthread.h</a:t>
            </a:r>
            <a:r>
              <a:rPr lang="ru-RU" sz="1600" dirty="0" smtClean="0"/>
              <a:t>&gt; </a:t>
            </a:r>
          </a:p>
          <a:p>
            <a:pPr lvl="0" fontAlgn="base">
              <a:spcBef>
                <a:spcPct val="0"/>
              </a:spcBef>
              <a:spcAft>
                <a:spcPct val="0"/>
              </a:spcAft>
            </a:pPr>
            <a:r>
              <a:rPr lang="en-US" sz="1600" dirty="0" err="1" smtClean="0"/>
              <a:t>pthread_mutex_t</a:t>
            </a:r>
            <a:r>
              <a:rPr lang="en-US" sz="1600" dirty="0" smtClean="0"/>
              <a:t> </a:t>
            </a:r>
            <a:r>
              <a:rPr lang="en-US" sz="1600" dirty="0" err="1" smtClean="0"/>
              <a:t>mutex</a:t>
            </a:r>
            <a:r>
              <a:rPr lang="en-US" sz="1600" dirty="0" smtClean="0"/>
              <a:t> = PTHREAD_MUTEX_INITIALIZER;</a:t>
            </a:r>
            <a:r>
              <a:rPr lang="ru-RU" sz="1600" dirty="0" smtClean="0"/>
              <a:t> не имеет дополнительных параметров</a:t>
            </a:r>
          </a:p>
          <a:p>
            <a:pPr marL="0" marR="0" lvl="0" indent="0" algn="l" defTabSz="914400" rtl="0" eaLnBrk="1" fontAlgn="base" latinLnBrk="0" hangingPunct="1">
              <a:lnSpc>
                <a:spcPct val="100000"/>
              </a:lnSpc>
              <a:spcBef>
                <a:spcPct val="0"/>
              </a:spcBef>
              <a:spcAft>
                <a:spcPct val="0"/>
              </a:spcAft>
              <a:buClrTx/>
              <a:buSzTx/>
              <a:buFontTx/>
              <a:buNone/>
              <a:tabLst/>
            </a:pPr>
            <a:r>
              <a:rPr lang="ru-RU" sz="1600" dirty="0" err="1" smtClean="0"/>
              <a:t>int</a:t>
            </a:r>
            <a:r>
              <a:rPr lang="ru-RU" sz="1600" dirty="0" smtClean="0"/>
              <a:t> </a:t>
            </a:r>
            <a:r>
              <a:rPr lang="ru-RU" sz="1600" dirty="0" err="1" smtClean="0"/>
              <a:t>pthread_mutex_init</a:t>
            </a:r>
            <a:r>
              <a:rPr lang="ru-RU" sz="1600" dirty="0" smtClean="0"/>
              <a:t>(</a:t>
            </a:r>
            <a:r>
              <a:rPr lang="ru-RU" sz="1600" dirty="0" err="1" smtClean="0"/>
              <a:t>pthread_mutex_t</a:t>
            </a:r>
            <a:r>
              <a:rPr lang="ru-RU" sz="1600" dirty="0" smtClean="0"/>
              <a:t> *</a:t>
            </a:r>
            <a:r>
              <a:rPr lang="ru-RU" sz="1600" dirty="0" err="1" smtClean="0"/>
              <a:t>mutex</a:t>
            </a:r>
            <a:r>
              <a:rPr lang="ru-RU" sz="1600" dirty="0" smtClean="0"/>
              <a:t>, </a:t>
            </a:r>
            <a:r>
              <a:rPr lang="ru-RU" sz="1600" dirty="0" err="1" smtClean="0"/>
              <a:t>const</a:t>
            </a:r>
            <a:r>
              <a:rPr lang="ru-RU" sz="1600" dirty="0" smtClean="0"/>
              <a:t> </a:t>
            </a:r>
            <a:r>
              <a:rPr lang="ru-RU" sz="1600" dirty="0" err="1" smtClean="0"/>
              <a:t>pthread_mutexattr_t</a:t>
            </a:r>
            <a:r>
              <a:rPr lang="ru-RU" sz="1600" dirty="0" smtClean="0"/>
              <a:t> *</a:t>
            </a:r>
            <a:r>
              <a:rPr lang="ru-RU" sz="1600" dirty="0" err="1" smtClean="0"/>
              <a:t>mutexattr</a:t>
            </a:r>
            <a:r>
              <a:rPr lang="ru-RU" sz="1600" dirty="0" smtClean="0"/>
              <a:t>); </a:t>
            </a:r>
          </a:p>
          <a:p>
            <a:pPr lvl="0" fontAlgn="base">
              <a:spcBef>
                <a:spcPct val="0"/>
              </a:spcBef>
              <a:spcAft>
                <a:spcPct val="0"/>
              </a:spcAft>
            </a:pPr>
            <a:r>
              <a:rPr lang="ru-RU" sz="1600" dirty="0" smtClean="0"/>
              <a:t>Функция инициализирует </a:t>
            </a:r>
            <a:r>
              <a:rPr lang="ru-RU" sz="1600" dirty="0" err="1" smtClean="0"/>
              <a:t>мьютекс</a:t>
            </a:r>
            <a:r>
              <a:rPr lang="ru-RU" sz="1600" dirty="0" smtClean="0"/>
              <a:t> (переменную </a:t>
            </a:r>
            <a:r>
              <a:rPr lang="ru-RU" sz="1600" b="1" dirty="0" err="1" smtClean="0"/>
              <a:t>mutex</a:t>
            </a:r>
            <a:r>
              <a:rPr lang="ru-RU" sz="1600" dirty="0" smtClean="0"/>
              <a:t>) </a:t>
            </a:r>
            <a:r>
              <a:rPr lang="ru-RU" sz="1600" dirty="0" err="1" smtClean="0"/>
              <a:t>аттрибутом</a:t>
            </a:r>
            <a:r>
              <a:rPr lang="ru-RU" sz="1600" dirty="0" smtClean="0"/>
              <a:t> </a:t>
            </a:r>
            <a:r>
              <a:rPr lang="ru-RU" sz="1600" b="1" dirty="0" err="1" smtClean="0"/>
              <a:t>mutexattr</a:t>
            </a:r>
            <a:r>
              <a:rPr lang="ru-RU" sz="1600" dirty="0" smtClean="0"/>
              <a:t>. </a:t>
            </a:r>
          </a:p>
          <a:p>
            <a:pPr lvl="0" fontAlgn="base">
              <a:spcBef>
                <a:spcPct val="0"/>
              </a:spcBef>
              <a:spcAft>
                <a:spcPct val="0"/>
              </a:spcAft>
            </a:pPr>
            <a:r>
              <a:rPr lang="ru-RU" sz="1600" dirty="0" smtClean="0"/>
              <a:t>Если </a:t>
            </a:r>
            <a:r>
              <a:rPr lang="ru-RU" sz="1600" b="1" dirty="0" err="1" smtClean="0"/>
              <a:t>mutexattr</a:t>
            </a:r>
            <a:r>
              <a:rPr lang="ru-RU" sz="1600" dirty="0" smtClean="0"/>
              <a:t> равен </a:t>
            </a:r>
            <a:r>
              <a:rPr lang="ru-RU" sz="1600" i="1" dirty="0" smtClean="0"/>
              <a:t>NULL</a:t>
            </a:r>
            <a:r>
              <a:rPr lang="ru-RU" sz="1600" dirty="0" smtClean="0"/>
              <a:t>, то </a:t>
            </a:r>
            <a:r>
              <a:rPr lang="ru-RU" sz="1600" dirty="0" err="1" smtClean="0"/>
              <a:t>мьютекс</a:t>
            </a:r>
            <a:r>
              <a:rPr lang="ru-RU" sz="1600" dirty="0" smtClean="0"/>
              <a:t> инициализируется значением по умолчанию. </a:t>
            </a:r>
          </a:p>
          <a:p>
            <a:pPr lvl="0" fontAlgn="base">
              <a:spcBef>
                <a:spcPct val="0"/>
              </a:spcBef>
              <a:spcAft>
                <a:spcPct val="0"/>
              </a:spcAft>
            </a:pPr>
            <a:r>
              <a:rPr lang="ru-RU" sz="1600" dirty="0" smtClean="0"/>
              <a:t>В случае успешного выполнения функции (код </a:t>
            </a:r>
            <a:r>
              <a:rPr lang="ru-RU" sz="1600" dirty="0" err="1" smtClean="0"/>
              <a:t>возрата</a:t>
            </a:r>
            <a:r>
              <a:rPr lang="ru-RU" sz="1600" dirty="0" smtClean="0"/>
              <a:t> 0), </a:t>
            </a:r>
          </a:p>
          <a:p>
            <a:pPr lvl="0" fontAlgn="base">
              <a:spcBef>
                <a:spcPct val="0"/>
              </a:spcBef>
              <a:spcAft>
                <a:spcPct val="0"/>
              </a:spcAft>
            </a:pPr>
            <a:r>
              <a:rPr lang="ru-RU" sz="1600" dirty="0" err="1" smtClean="0"/>
              <a:t>мьютекс</a:t>
            </a:r>
            <a:r>
              <a:rPr lang="ru-RU" sz="1600" dirty="0" smtClean="0"/>
              <a:t> считается инициализированным и «свободным».</a:t>
            </a:r>
          </a:p>
          <a:p>
            <a:pPr lvl="0" fontAlgn="base">
              <a:spcBef>
                <a:spcPct val="0"/>
              </a:spcBef>
              <a:spcAft>
                <a:spcPct val="0"/>
              </a:spcAft>
            </a:pPr>
            <a:endParaRPr lang="ru-RU" sz="1600" dirty="0" smtClean="0"/>
          </a:p>
          <a:p>
            <a:pPr lvl="0" fontAlgn="base">
              <a:spcBef>
                <a:spcPct val="0"/>
              </a:spcBef>
              <a:spcAft>
                <a:spcPct val="0"/>
              </a:spcAft>
            </a:pPr>
            <a:r>
              <a:rPr lang="en-US" sz="1600" dirty="0" err="1" smtClean="0"/>
              <a:t>int</a:t>
            </a:r>
            <a:r>
              <a:rPr lang="en-US" sz="1600" dirty="0" smtClean="0"/>
              <a:t> </a:t>
            </a:r>
            <a:r>
              <a:rPr lang="en-US" sz="1600" dirty="0" err="1" smtClean="0"/>
              <a:t>pthread_mutex_lock</a:t>
            </a:r>
            <a:r>
              <a:rPr lang="en-US" sz="1600" dirty="0" smtClean="0"/>
              <a:t>(</a:t>
            </a:r>
            <a:r>
              <a:rPr lang="en-US" sz="1600" dirty="0" err="1" smtClean="0"/>
              <a:t>pthread_mutex_t</a:t>
            </a:r>
            <a:r>
              <a:rPr lang="en-US" sz="1600" dirty="0" smtClean="0"/>
              <a:t> *</a:t>
            </a:r>
            <a:r>
              <a:rPr lang="en-US" sz="1600" dirty="0" err="1" smtClean="0"/>
              <a:t>mutex</a:t>
            </a:r>
            <a:r>
              <a:rPr lang="en-US" sz="1600" dirty="0" smtClean="0"/>
              <a:t>); </a:t>
            </a:r>
            <a:endParaRPr lang="ru-RU" sz="1600" dirty="0" smtClean="0"/>
          </a:p>
          <a:p>
            <a:pPr lvl="0" fontAlgn="base">
              <a:spcBef>
                <a:spcPct val="0"/>
              </a:spcBef>
              <a:spcAft>
                <a:spcPct val="0"/>
              </a:spcAft>
            </a:pPr>
            <a:r>
              <a:rPr lang="ru-RU" sz="1600" dirty="0" smtClean="0"/>
              <a:t>Если </a:t>
            </a:r>
            <a:r>
              <a:rPr lang="ru-RU" sz="1600" b="1" dirty="0" err="1" smtClean="0"/>
              <a:t>mutex</a:t>
            </a:r>
            <a:r>
              <a:rPr lang="ru-RU" sz="1600" dirty="0" smtClean="0"/>
              <a:t> не занят, то занимает его, становится его обладателем и сразу же выходит. </a:t>
            </a:r>
          </a:p>
          <a:p>
            <a:pPr lvl="0" fontAlgn="base">
              <a:spcBef>
                <a:spcPct val="0"/>
              </a:spcBef>
              <a:spcAft>
                <a:spcPct val="0"/>
              </a:spcAft>
            </a:pPr>
            <a:r>
              <a:rPr lang="ru-RU" sz="1600" dirty="0" smtClean="0"/>
              <a:t>Если </a:t>
            </a:r>
            <a:r>
              <a:rPr lang="ru-RU" sz="1600" dirty="0" err="1" smtClean="0"/>
              <a:t>мьютекс</a:t>
            </a:r>
            <a:r>
              <a:rPr lang="ru-RU" sz="1600" dirty="0" smtClean="0"/>
              <a:t> занят, то блокирует дальнейшее выполнение процесса и ждет </a:t>
            </a:r>
          </a:p>
          <a:p>
            <a:pPr lvl="0" fontAlgn="base">
              <a:spcBef>
                <a:spcPct val="0"/>
              </a:spcBef>
              <a:spcAft>
                <a:spcPct val="0"/>
              </a:spcAft>
            </a:pPr>
            <a:r>
              <a:rPr lang="ru-RU" sz="1600" dirty="0" smtClean="0"/>
              <a:t>освобождения </a:t>
            </a:r>
            <a:r>
              <a:rPr lang="ru-RU" sz="1600" dirty="0" err="1" smtClean="0"/>
              <a:t>мьютекса</a:t>
            </a:r>
            <a:r>
              <a:rPr lang="ru-RU" sz="1600" dirty="0" smtClean="0"/>
              <a:t>.</a:t>
            </a:r>
          </a:p>
          <a:p>
            <a:pPr lvl="0" fontAlgn="base">
              <a:spcBef>
                <a:spcPct val="0"/>
              </a:spcBef>
              <a:spcAft>
                <a:spcPct val="0"/>
              </a:spcAft>
            </a:pPr>
            <a:endParaRPr lang="ru-RU" sz="1600" dirty="0" smtClean="0"/>
          </a:p>
          <a:p>
            <a:pPr lvl="0" fontAlgn="base">
              <a:spcBef>
                <a:spcPct val="0"/>
              </a:spcBef>
              <a:spcAft>
                <a:spcPct val="0"/>
              </a:spcAft>
            </a:pPr>
            <a:r>
              <a:rPr lang="en-US" sz="1600" dirty="0" err="1" smtClean="0"/>
              <a:t>int</a:t>
            </a:r>
            <a:r>
              <a:rPr lang="en-US" sz="1600" dirty="0" smtClean="0"/>
              <a:t> </a:t>
            </a:r>
            <a:r>
              <a:rPr lang="en-US" sz="1600" dirty="0" err="1" smtClean="0"/>
              <a:t>pthread_mutex_trylock</a:t>
            </a:r>
            <a:r>
              <a:rPr lang="en-US" sz="1600" dirty="0" smtClean="0"/>
              <a:t>(</a:t>
            </a:r>
            <a:r>
              <a:rPr lang="en-US" sz="1600" dirty="0" err="1" smtClean="0"/>
              <a:t>pthread_mutex_t</a:t>
            </a:r>
            <a:r>
              <a:rPr lang="en-US" sz="1600" dirty="0" smtClean="0"/>
              <a:t> *</a:t>
            </a:r>
            <a:r>
              <a:rPr lang="en-US" sz="1600" dirty="0" err="1" smtClean="0"/>
              <a:t>mutex</a:t>
            </a:r>
            <a:r>
              <a:rPr lang="en-US" sz="1600" dirty="0" smtClean="0"/>
              <a:t>); </a:t>
            </a:r>
            <a:endParaRPr lang="ru-RU" sz="1600" dirty="0" smtClean="0"/>
          </a:p>
          <a:p>
            <a:pPr lvl="0" fontAlgn="base">
              <a:spcBef>
                <a:spcPct val="0"/>
              </a:spcBef>
              <a:spcAft>
                <a:spcPct val="0"/>
              </a:spcAft>
            </a:pPr>
            <a:r>
              <a:rPr lang="ru-RU" sz="1600" dirty="0" smtClean="0"/>
              <a:t>идентична по поведению функции </a:t>
            </a:r>
            <a:r>
              <a:rPr lang="ru-RU" sz="1600" b="1" dirty="0" err="1" smtClean="0"/>
              <a:t>pthread_mutex_lock</a:t>
            </a:r>
            <a:r>
              <a:rPr lang="ru-RU" sz="1600" b="1" dirty="0" smtClean="0"/>
              <a:t>()</a:t>
            </a:r>
            <a:r>
              <a:rPr lang="ru-RU" sz="1600" dirty="0" smtClean="0"/>
              <a:t>, </a:t>
            </a:r>
          </a:p>
          <a:p>
            <a:pPr lvl="0" fontAlgn="base">
              <a:spcBef>
                <a:spcPct val="0"/>
              </a:spcBef>
              <a:spcAft>
                <a:spcPct val="0"/>
              </a:spcAft>
            </a:pPr>
            <a:r>
              <a:rPr lang="ru-RU" sz="1600" dirty="0" smtClean="0"/>
              <a:t>с одним исключением — она не блокирует процесс, если </a:t>
            </a:r>
            <a:r>
              <a:rPr lang="ru-RU" sz="1600" b="1" dirty="0" err="1" smtClean="0"/>
              <a:t>mutex</a:t>
            </a:r>
            <a:r>
              <a:rPr lang="ru-RU" sz="1600" dirty="0" smtClean="0"/>
              <a:t> занят, </a:t>
            </a:r>
          </a:p>
          <a:p>
            <a:pPr lvl="0" fontAlgn="base">
              <a:spcBef>
                <a:spcPct val="0"/>
              </a:spcBef>
              <a:spcAft>
                <a:spcPct val="0"/>
              </a:spcAft>
            </a:pPr>
            <a:r>
              <a:rPr lang="ru-RU" sz="1600" dirty="0" smtClean="0"/>
              <a:t>а возвращает код </a:t>
            </a:r>
            <a:r>
              <a:rPr lang="ru-RU" sz="1600" i="1" dirty="0" smtClean="0"/>
              <a:t>EBUSY</a:t>
            </a:r>
            <a:r>
              <a:rPr lang="ru-RU" sz="1600" dirty="0" smtClean="0"/>
              <a:t>.</a:t>
            </a:r>
          </a:p>
          <a:p>
            <a:pPr lvl="0" fontAlgn="base">
              <a:spcBef>
                <a:spcPct val="0"/>
              </a:spcBef>
              <a:spcAft>
                <a:spcPct val="0"/>
              </a:spcAft>
            </a:pPr>
            <a:endParaRPr lang="ru-RU" sz="1600" dirty="0" smtClean="0"/>
          </a:p>
          <a:p>
            <a:pPr lvl="0" fontAlgn="base">
              <a:spcBef>
                <a:spcPct val="0"/>
              </a:spcBef>
              <a:spcAft>
                <a:spcPct val="0"/>
              </a:spcAft>
            </a:pPr>
            <a:r>
              <a:rPr lang="en-US" sz="1600" dirty="0" err="1" smtClean="0"/>
              <a:t>int</a:t>
            </a:r>
            <a:r>
              <a:rPr lang="en-US" sz="1600" dirty="0" smtClean="0"/>
              <a:t> </a:t>
            </a:r>
            <a:r>
              <a:rPr lang="en-US" sz="1600" dirty="0" err="1" smtClean="0"/>
              <a:t>pthread_mutex_unlock</a:t>
            </a:r>
            <a:r>
              <a:rPr lang="en-US" sz="1600" dirty="0" smtClean="0"/>
              <a:t>(</a:t>
            </a:r>
            <a:r>
              <a:rPr lang="en-US" sz="1600" dirty="0" err="1" smtClean="0"/>
              <a:t>pthread_mutex_t</a:t>
            </a:r>
            <a:r>
              <a:rPr lang="en-US" sz="1600" dirty="0" smtClean="0"/>
              <a:t> *</a:t>
            </a:r>
            <a:r>
              <a:rPr lang="en-US" sz="1600" dirty="0" err="1" smtClean="0"/>
              <a:t>mutex</a:t>
            </a:r>
            <a:r>
              <a:rPr lang="en-US" sz="1600" dirty="0" smtClean="0"/>
              <a:t>);</a:t>
            </a:r>
            <a:endParaRPr lang="ru-RU" sz="1600" dirty="0" smtClean="0"/>
          </a:p>
          <a:p>
            <a:pPr lvl="0" fontAlgn="base">
              <a:spcBef>
                <a:spcPct val="0"/>
              </a:spcBef>
              <a:spcAft>
                <a:spcPct val="0"/>
              </a:spcAft>
            </a:pPr>
            <a:r>
              <a:rPr lang="ru-RU" sz="1600" dirty="0" smtClean="0"/>
              <a:t>освобождает занятый </a:t>
            </a:r>
            <a:r>
              <a:rPr lang="ru-RU" sz="1600" dirty="0" err="1" smtClean="0"/>
              <a:t>мьютекс</a:t>
            </a:r>
            <a:r>
              <a:rPr lang="ru-RU" sz="1600" dirty="0" smtClean="0"/>
              <a:t> (нить может освобождать </a:t>
            </a:r>
            <a:r>
              <a:rPr lang="ru-RU" sz="1600" dirty="0" err="1" smtClean="0"/>
              <a:t>mutex</a:t>
            </a:r>
            <a:r>
              <a:rPr lang="ru-RU" sz="1600" dirty="0" smtClean="0"/>
              <a:t> только предварительно захваченный этой же нитью.).</a:t>
            </a:r>
          </a:p>
          <a:p>
            <a:pPr lvl="0" fontAlgn="base">
              <a:spcBef>
                <a:spcPct val="0"/>
              </a:spcBef>
              <a:spcAft>
                <a:spcPct val="0"/>
              </a:spcAft>
            </a:pPr>
            <a:endParaRPr lang="ru-RU" sz="1600" dirty="0" smtClean="0"/>
          </a:p>
          <a:p>
            <a:pPr lvl="0" fontAlgn="base">
              <a:spcBef>
                <a:spcPct val="0"/>
              </a:spcBef>
              <a:spcAft>
                <a:spcPct val="0"/>
              </a:spcAft>
            </a:pPr>
            <a:r>
              <a:rPr lang="en-US" sz="1600" dirty="0" err="1" smtClean="0"/>
              <a:t>int</a:t>
            </a:r>
            <a:r>
              <a:rPr lang="en-US" sz="1600" dirty="0" smtClean="0"/>
              <a:t> </a:t>
            </a:r>
            <a:r>
              <a:rPr lang="en-US" sz="1600" dirty="0" err="1" smtClean="0"/>
              <a:t>pthread_mutex_destroy</a:t>
            </a:r>
            <a:r>
              <a:rPr lang="en-US" sz="1600" dirty="0" smtClean="0"/>
              <a:t>(</a:t>
            </a:r>
            <a:r>
              <a:rPr lang="en-US" sz="1600" dirty="0" err="1" smtClean="0"/>
              <a:t>pthread_mutex_t</a:t>
            </a:r>
            <a:r>
              <a:rPr lang="en-US" sz="1600" dirty="0" smtClean="0"/>
              <a:t> *</a:t>
            </a:r>
            <a:r>
              <a:rPr lang="en-US" sz="1600" dirty="0" err="1" smtClean="0"/>
              <a:t>mutex</a:t>
            </a:r>
            <a:r>
              <a:rPr lang="en-US" sz="1600" dirty="0" smtClean="0"/>
              <a:t>);</a:t>
            </a:r>
            <a:endParaRPr lang="ru-RU" sz="1600" dirty="0" smtClean="0"/>
          </a:p>
          <a:p>
            <a:pPr lvl="0" fontAlgn="base">
              <a:spcBef>
                <a:spcPct val="0"/>
              </a:spcBef>
              <a:spcAft>
                <a:spcPct val="0"/>
              </a:spcAft>
            </a:pPr>
            <a:r>
              <a:rPr lang="ru-RU" sz="1600" dirty="0" smtClean="0"/>
              <a:t>уничтожение </a:t>
            </a:r>
            <a:r>
              <a:rPr lang="ru-RU" sz="1600" dirty="0" err="1" smtClean="0"/>
              <a:t>мьютекса</a:t>
            </a:r>
            <a:endParaRPr lang="ru-RU" sz="1600" dirty="0" smtClean="0"/>
          </a:p>
        </p:txBody>
      </p:sp>
    </p:spTree>
    <p:extLst>
      <p:ext uri="{BB962C8B-B14F-4D97-AF65-F5344CB8AC3E}">
        <p14:creationId xmlns:p14="http://schemas.microsoft.com/office/powerpoint/2010/main" val="41848100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3600" dirty="0" smtClean="0"/>
              <a:t>Пример работы с </a:t>
            </a:r>
            <a:r>
              <a:rPr lang="ru-RU" sz="3600" dirty="0" err="1" smtClean="0"/>
              <a:t>мьютексом</a:t>
            </a:r>
            <a:endParaRPr lang="ru-RU" sz="3600" dirty="0"/>
          </a:p>
        </p:txBody>
      </p:sp>
      <p:pic>
        <p:nvPicPr>
          <p:cNvPr id="5122" name="Picture 2" descr="&amp;Ncy;&amp;acy; &amp;pcy;&amp;iecy;&amp;rcy;&amp;vcy;&amp;ycy;&amp;jcy; &amp;vcy;&amp;zcy;&amp;gcy;&amp;lcy;&amp;yacy;&amp;dcy; &amp;kcy;&amp;acy;&amp;shcy;&amp;acy;, &amp;ncy;&amp;ocy; &amp;iecy;&amp;scy;&amp;lcy;&amp;icy; &amp;vcy;&amp;gcy;&amp;lcy;&amp;yacy;&amp;dcy;&amp;iecy;&amp;tcy;&amp;softcy;&amp;scy;&amp;yacy;, &amp;tcy;&amp;ocy; &amp;vcy;&amp;scy;&amp;iecy; &amp;scy;&amp;tcy;&amp;acy;&amp;ncy;&amp;iecy;&amp;tcy; &amp;pcy;&amp;rcy;&amp;ocy;&amp;scy;&amp;tcy;&amp;ocy; &amp;icy; &amp;pcy;&amp;ocy;&amp;ncy;&amp;yacy;&amp;tcy;&amp;ncy;&amp;ocy;"/>
          <p:cNvPicPr>
            <a:picLocks noChangeAspect="1" noChangeArrowheads="1"/>
          </p:cNvPicPr>
          <p:nvPr/>
        </p:nvPicPr>
        <p:blipFill>
          <a:blip r:embed="rId3"/>
          <a:srcRect/>
          <a:stretch>
            <a:fillRect/>
          </a:stretch>
        </p:blipFill>
        <p:spPr bwMode="auto">
          <a:xfrm>
            <a:off x="357158" y="1214422"/>
            <a:ext cx="7858180" cy="4857784"/>
          </a:xfrm>
          <a:prstGeom prst="rect">
            <a:avLst/>
          </a:prstGeom>
          <a:noFill/>
        </p:spPr>
      </p:pic>
    </p:spTree>
    <p:extLst>
      <p:ext uri="{BB962C8B-B14F-4D97-AF65-F5344CB8AC3E}">
        <p14:creationId xmlns:p14="http://schemas.microsoft.com/office/powerpoint/2010/main" val="127394779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3600" dirty="0" smtClean="0"/>
              <a:t>Задание 1</a:t>
            </a:r>
            <a:r>
              <a:rPr lang="en-US" sz="3600" dirty="0" smtClean="0"/>
              <a:t>2</a:t>
            </a:r>
            <a:r>
              <a:rPr lang="ru-RU" sz="3600" dirty="0" smtClean="0"/>
              <a:t> к лабораторным работам</a:t>
            </a:r>
            <a:endParaRPr lang="ru-RU" sz="3600" dirty="0"/>
          </a:p>
        </p:txBody>
      </p:sp>
      <p:sp>
        <p:nvSpPr>
          <p:cNvPr id="3" name="Содержимое 2"/>
          <p:cNvSpPr>
            <a:spLocks noGrp="1"/>
          </p:cNvSpPr>
          <p:nvPr>
            <p:ph idx="1"/>
          </p:nvPr>
        </p:nvSpPr>
        <p:spPr>
          <a:xfrm>
            <a:off x="457200" y="1071546"/>
            <a:ext cx="8229600" cy="5643602"/>
          </a:xfrm>
        </p:spPr>
        <p:txBody>
          <a:bodyPr>
            <a:normAutofit fontScale="77500" lnSpcReduction="20000"/>
          </a:bodyPr>
          <a:lstStyle/>
          <a:p>
            <a:pPr marL="0" algn="just">
              <a:buNone/>
            </a:pPr>
            <a:r>
              <a:rPr lang="ru-RU" dirty="0" smtClean="0"/>
              <a:t>Два параллельных процесса Поставщик и Потребитель работают с циклическим буфером</a:t>
            </a:r>
            <a:r>
              <a:rPr lang="en-GB" dirty="0" smtClean="0"/>
              <a:t> </a:t>
            </a:r>
            <a:r>
              <a:rPr lang="ru-RU" dirty="0" smtClean="0"/>
              <a:t>ограниченного размера, расположенным в разделяемой памяти. Доступ к буферу и синхронизация работы Поставщика и Потребителя должны быть реализованы с помощью семафоров. Поставщик выделяет буфер и семафоры, читает по одному символу из файла и записывает его в буфер. Потребитель считывает по одному символу из буфера и выводит их на экран. Если буфер пустой, то Потребитель должен пассивно ждать, пока Поставщик не занесет туда хотя бы один символ. Если буфер полностью заполнен, то пассивно должен ждать Поставщик, пока Потребитель не извлечет из него по крайней мере один символ. Поставщик заканчивает свою работу , как только прочитает последний символ из файла и убедится, что Потребитель его прочитал. Потребитель заканчивает свою работу при отсутствии символов в буфере и завершении работы Поставщика. </a:t>
            </a:r>
            <a:endParaRPr lang="ru-RU" dirty="0"/>
          </a:p>
        </p:txBody>
      </p:sp>
    </p:spTree>
    <p:extLst>
      <p:ext uri="{BB962C8B-B14F-4D97-AF65-F5344CB8AC3E}">
        <p14:creationId xmlns:p14="http://schemas.microsoft.com/office/powerpoint/2010/main" val="397529948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74638"/>
            <a:ext cx="8401080" cy="1143000"/>
          </a:xfrm>
        </p:spPr>
        <p:txBody>
          <a:bodyPr>
            <a:normAutofit fontScale="90000"/>
          </a:bodyPr>
          <a:lstStyle/>
          <a:p>
            <a:r>
              <a:rPr lang="ru-RU" dirty="0" smtClean="0"/>
              <a:t>Задание 1</a:t>
            </a:r>
            <a:r>
              <a:rPr lang="en-US" dirty="0" smtClean="0"/>
              <a:t>3</a:t>
            </a:r>
            <a:r>
              <a:rPr lang="ru-RU" dirty="0" smtClean="0"/>
              <a:t> к лабораторным работам</a:t>
            </a:r>
            <a:endParaRPr lang="ru-RU" dirty="0"/>
          </a:p>
        </p:txBody>
      </p:sp>
      <p:sp>
        <p:nvSpPr>
          <p:cNvPr id="3" name="Содержимое 2"/>
          <p:cNvSpPr>
            <a:spLocks noGrp="1"/>
          </p:cNvSpPr>
          <p:nvPr>
            <p:ph idx="1"/>
          </p:nvPr>
        </p:nvSpPr>
        <p:spPr>
          <a:xfrm>
            <a:off x="457200" y="1285860"/>
            <a:ext cx="8229600" cy="4840303"/>
          </a:xfrm>
        </p:spPr>
        <p:txBody>
          <a:bodyPr>
            <a:normAutofit fontScale="77500" lnSpcReduction="20000"/>
          </a:bodyPr>
          <a:lstStyle/>
          <a:p>
            <a:pPr marL="0">
              <a:buNone/>
            </a:pPr>
            <a:r>
              <a:rPr lang="ru-RU" dirty="0" smtClean="0"/>
              <a:t>Имеются две группы параллельных процессов, которые циклически с разной частотой обращаются к общему файлу. Каждый процесс из первой группы (Писатель) пополняет файл определенной строкой символов и выводит  ее на экран вместе с именем программы. Процессы второй группы (Читатели) считывают строки из файла и выводят их на экран. Пока один Писатель записывает строку в файл, другим Писателям и всем Читателям запрещено обращение к файлу. Если Писатели не пишут в файл, то разрешается одновременная работа всех Читателей. Писатели заканчивают работу после того как выполнят </a:t>
            </a:r>
            <a:r>
              <a:rPr lang="en-GB" dirty="0" smtClean="0"/>
              <a:t>N</a:t>
            </a:r>
            <a:r>
              <a:rPr lang="en-US" dirty="0" smtClean="0"/>
              <a:t>-</a:t>
            </a:r>
            <a:r>
              <a:rPr lang="ru-RU" dirty="0" smtClean="0"/>
              <a:t>кратную запись строки в файл. Работа Читателей завершается, </a:t>
            </a:r>
            <a:r>
              <a:rPr lang="en-US" dirty="0" smtClean="0"/>
              <a:t> </a:t>
            </a:r>
            <a:r>
              <a:rPr lang="ru-RU" dirty="0" smtClean="0"/>
              <a:t>когда  достигнут конец файла. Синхронизация процессов должна выполняться с помощью семафоров.</a:t>
            </a:r>
            <a:endParaRPr lang="ru-RU" dirty="0"/>
          </a:p>
        </p:txBody>
      </p:sp>
    </p:spTree>
    <p:extLst>
      <p:ext uri="{BB962C8B-B14F-4D97-AF65-F5344CB8AC3E}">
        <p14:creationId xmlns:p14="http://schemas.microsoft.com/office/powerpoint/2010/main" val="330236126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71472" y="1857364"/>
            <a:ext cx="7772400" cy="1470025"/>
          </a:xfrm>
        </p:spPr>
        <p:txBody>
          <a:bodyPr>
            <a:normAutofit fontScale="90000"/>
          </a:bodyPr>
          <a:lstStyle/>
          <a:p>
            <a:r>
              <a:rPr lang="ru-RU" b="1" dirty="0"/>
              <a:t>Управление памятью в ОС </a:t>
            </a:r>
            <a:r>
              <a:rPr lang="en-GB" b="1" dirty="0"/>
              <a:t>Linux</a:t>
            </a:r>
            <a:r>
              <a:rPr lang="ru-RU" dirty="0"/>
              <a:t/>
            </a:r>
            <a:br>
              <a:rPr lang="ru-RU" dirty="0"/>
            </a:br>
            <a:endParaRPr lang="ru-RU" dirty="0"/>
          </a:p>
        </p:txBody>
      </p:sp>
    </p:spTree>
    <p:extLst>
      <p:ext uri="{BB962C8B-B14F-4D97-AF65-F5344CB8AC3E}">
        <p14:creationId xmlns:p14="http://schemas.microsoft.com/office/powerpoint/2010/main" val="1027677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3600" dirty="0" smtClean="0"/>
              <a:t>Учетная запись пользователя</a:t>
            </a:r>
            <a:endParaRPr lang="ru-RU" sz="3600" dirty="0"/>
          </a:p>
        </p:txBody>
      </p:sp>
      <p:sp>
        <p:nvSpPr>
          <p:cNvPr id="3" name="Содержимое 2"/>
          <p:cNvSpPr>
            <a:spLocks noGrp="1"/>
          </p:cNvSpPr>
          <p:nvPr>
            <p:ph idx="1"/>
          </p:nvPr>
        </p:nvSpPr>
        <p:spPr>
          <a:xfrm>
            <a:off x="457200" y="1071546"/>
            <a:ext cx="8229600" cy="5054617"/>
          </a:xfrm>
        </p:spPr>
        <p:txBody>
          <a:bodyPr>
            <a:normAutofit fontScale="85000" lnSpcReduction="20000"/>
          </a:bodyPr>
          <a:lstStyle/>
          <a:p>
            <a:pPr>
              <a:buNone/>
            </a:pPr>
            <a:r>
              <a:rPr lang="ru-RU" b="1" dirty="0" smtClean="0"/>
              <a:t>Учетная</a:t>
            </a:r>
            <a:r>
              <a:rPr lang="ru-RU" dirty="0" smtClean="0"/>
              <a:t> </a:t>
            </a:r>
            <a:r>
              <a:rPr lang="ru-RU" b="1" dirty="0" smtClean="0"/>
              <a:t>запись</a:t>
            </a:r>
            <a:r>
              <a:rPr lang="ru-RU" dirty="0" smtClean="0"/>
              <a:t> —совокупность данных о пользователе, необходимая для его опознавания (аутентификации) и предоставления доступа к его личным данным и настройкам (хранится </a:t>
            </a:r>
            <a:r>
              <a:rPr lang="en-US" dirty="0" smtClean="0"/>
              <a:t>/etc/</a:t>
            </a:r>
            <a:r>
              <a:rPr lang="en-US" dirty="0" err="1" smtClean="0"/>
              <a:t>passwd</a:t>
            </a:r>
            <a:r>
              <a:rPr lang="ru-RU" dirty="0" smtClean="0"/>
              <a:t>).</a:t>
            </a:r>
          </a:p>
          <a:p>
            <a:pPr>
              <a:buNone/>
            </a:pPr>
            <a:r>
              <a:rPr lang="ru-RU" dirty="0" smtClean="0"/>
              <a:t>Параметры учетной записи:</a:t>
            </a:r>
          </a:p>
          <a:p>
            <a:r>
              <a:rPr lang="ru-RU" dirty="0" smtClean="0"/>
              <a:t>Системное имя (</a:t>
            </a:r>
            <a:r>
              <a:rPr lang="en-US" dirty="0" smtClean="0"/>
              <a:t>user name)</a:t>
            </a:r>
            <a:endParaRPr lang="ru-RU" dirty="0" smtClean="0"/>
          </a:p>
          <a:p>
            <a:r>
              <a:rPr lang="ru-RU" dirty="0" smtClean="0"/>
              <a:t>Идентификатор пользователя (</a:t>
            </a:r>
            <a:r>
              <a:rPr lang="en-US" dirty="0" smtClean="0"/>
              <a:t>UID)</a:t>
            </a:r>
          </a:p>
          <a:p>
            <a:r>
              <a:rPr lang="ru-RU" dirty="0" smtClean="0"/>
              <a:t>Идентификатор группы (</a:t>
            </a:r>
            <a:r>
              <a:rPr lang="en-US" dirty="0" smtClean="0"/>
              <a:t>GID)</a:t>
            </a:r>
          </a:p>
          <a:p>
            <a:r>
              <a:rPr lang="ru-RU" dirty="0" smtClean="0"/>
              <a:t>Полное имя (</a:t>
            </a:r>
            <a:r>
              <a:rPr lang="en-US" dirty="0" smtClean="0"/>
              <a:t>full name)</a:t>
            </a:r>
          </a:p>
          <a:p>
            <a:r>
              <a:rPr lang="ru-RU" dirty="0" smtClean="0"/>
              <a:t>Домашний каталог (</a:t>
            </a:r>
            <a:r>
              <a:rPr lang="en-US" dirty="0" smtClean="0"/>
              <a:t>home directory)</a:t>
            </a:r>
          </a:p>
          <a:p>
            <a:r>
              <a:rPr lang="ru-RU" dirty="0" smtClean="0"/>
              <a:t>Начальная оболочка (</a:t>
            </a:r>
            <a:r>
              <a:rPr lang="en-US" dirty="0" smtClean="0"/>
              <a:t>login shell)</a:t>
            </a:r>
          </a:p>
          <a:p>
            <a:pPr>
              <a:buNone/>
            </a:pPr>
            <a:r>
              <a:rPr lang="ru-RU" dirty="0" smtClean="0"/>
              <a:t>Пароли хранятся в файле /</a:t>
            </a:r>
            <a:r>
              <a:rPr lang="ru-RU" dirty="0" err="1" smtClean="0"/>
              <a:t>etc</a:t>
            </a:r>
            <a:r>
              <a:rPr lang="ru-RU" dirty="0" smtClean="0"/>
              <a:t>/</a:t>
            </a:r>
            <a:r>
              <a:rPr lang="ru-RU" dirty="0" err="1" smtClean="0"/>
              <a:t>shadow</a:t>
            </a:r>
            <a:endParaRPr lang="en-US" b="1" dirty="0" smtClean="0"/>
          </a:p>
          <a:p>
            <a:pPr>
              <a:buNone/>
            </a:pPr>
            <a:endParaRPr lang="ru-RU" dirty="0" smtClean="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t>Основные задачи </a:t>
            </a:r>
            <a:r>
              <a:rPr lang="ru-RU" sz="3600" dirty="0"/>
              <a:t>управления памятью</a:t>
            </a:r>
          </a:p>
        </p:txBody>
      </p:sp>
      <p:sp>
        <p:nvSpPr>
          <p:cNvPr id="3" name="Содержимое 2"/>
          <p:cNvSpPr>
            <a:spLocks noGrp="1"/>
          </p:cNvSpPr>
          <p:nvPr>
            <p:ph idx="1"/>
          </p:nvPr>
        </p:nvSpPr>
        <p:spPr/>
        <p:txBody>
          <a:bodyPr/>
          <a:lstStyle/>
          <a:p>
            <a:pPr lvl="0"/>
            <a:endParaRPr lang="ru-RU" dirty="0" smtClean="0"/>
          </a:p>
          <a:p>
            <a:pPr lvl="0"/>
            <a:r>
              <a:rPr lang="ru-RU" dirty="0" smtClean="0"/>
              <a:t>Управление </a:t>
            </a:r>
            <a:r>
              <a:rPr lang="ru-RU" dirty="0"/>
              <a:t>виртуальной памятью. </a:t>
            </a:r>
          </a:p>
          <a:p>
            <a:pPr lvl="0"/>
            <a:r>
              <a:rPr lang="ru-RU" dirty="0"/>
              <a:t>Управление физической памятью. </a:t>
            </a:r>
          </a:p>
          <a:p>
            <a:pPr lvl="0"/>
            <a:r>
              <a:rPr lang="ru-RU" dirty="0"/>
              <a:t>Свопинг </a:t>
            </a:r>
            <a:r>
              <a:rPr lang="ru-RU" dirty="0" smtClean="0"/>
              <a:t>(сброс страниц на диск) и кэширование (выделение памяти при записи данных на диск). </a:t>
            </a:r>
            <a:endParaRPr lang="ru-RU" dirty="0"/>
          </a:p>
          <a:p>
            <a:pPr>
              <a:buNone/>
            </a:pPr>
            <a:endParaRPr lang="ru-RU" dirty="0"/>
          </a:p>
        </p:txBody>
      </p:sp>
    </p:spTree>
    <p:extLst>
      <p:ext uri="{BB962C8B-B14F-4D97-AF65-F5344CB8AC3E}">
        <p14:creationId xmlns:p14="http://schemas.microsoft.com/office/powerpoint/2010/main" val="381766304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3600" dirty="0"/>
              <a:t>Сегментная структура виртуального адресного пространства</a:t>
            </a:r>
          </a:p>
        </p:txBody>
      </p:sp>
      <p:pic>
        <p:nvPicPr>
          <p:cNvPr id="1026" name="Picture 2" descr="Сегментная структура"/>
          <p:cNvPicPr>
            <a:picLocks noChangeAspect="1" noChangeArrowheads="1"/>
          </p:cNvPicPr>
          <p:nvPr/>
        </p:nvPicPr>
        <p:blipFill>
          <a:blip r:embed="rId2" cstate="print"/>
          <a:srcRect/>
          <a:stretch>
            <a:fillRect/>
          </a:stretch>
        </p:blipFill>
        <p:spPr bwMode="auto">
          <a:xfrm>
            <a:off x="214282" y="1500174"/>
            <a:ext cx="5200650" cy="5076825"/>
          </a:xfrm>
          <a:prstGeom prst="rect">
            <a:avLst/>
          </a:prstGeom>
          <a:noFill/>
          <a:ln w="9525">
            <a:noFill/>
            <a:miter lim="800000"/>
            <a:headEnd/>
            <a:tailEnd/>
          </a:ln>
        </p:spPr>
      </p:pic>
      <p:sp>
        <p:nvSpPr>
          <p:cNvPr id="1027" name="Text Box 3"/>
          <p:cNvSpPr txBox="1">
            <a:spLocks noChangeArrowheads="1"/>
          </p:cNvSpPr>
          <p:nvPr/>
        </p:nvSpPr>
        <p:spPr bwMode="auto">
          <a:xfrm>
            <a:off x="5067300" y="2182813"/>
            <a:ext cx="4076700" cy="97155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ru-RU" sz="1600" b="0" i="0" u="none" strike="noStrike" cap="none" normalizeH="0" baseline="0" smtClean="0">
                <a:ln>
                  <a:noFill/>
                </a:ln>
                <a:solidFill>
                  <a:srgbClr val="000000"/>
                </a:solidFill>
                <a:effectLst/>
                <a:latin typeface="Calibri" pitchFamily="34" charset="0"/>
              </a:rPr>
              <a:t>Сегмент программного кода содержит только команды, не может модифицироваться в ходе выполнения процесса</a:t>
            </a:r>
            <a:endParaRPr kumimoji="0" lang="ru-RU" sz="1800" b="0" i="0" u="none" strike="noStrike" cap="none" normalizeH="0" baseline="0" smtClean="0">
              <a:ln>
                <a:noFill/>
              </a:ln>
              <a:solidFill>
                <a:schemeClr val="tx1"/>
              </a:solidFill>
              <a:effectLst/>
              <a:latin typeface="Arial" pitchFamily="34" charset="0"/>
            </a:endParaRPr>
          </a:p>
        </p:txBody>
      </p:sp>
      <p:sp>
        <p:nvSpPr>
          <p:cNvPr id="1028" name="Text Box 4"/>
          <p:cNvSpPr txBox="1">
            <a:spLocks noChangeArrowheads="1"/>
          </p:cNvSpPr>
          <p:nvPr/>
        </p:nvSpPr>
        <p:spPr bwMode="auto">
          <a:xfrm>
            <a:off x="5067300" y="3240088"/>
            <a:ext cx="3781425" cy="6477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ru-RU" sz="1600" b="0" i="0" u="none" strike="noStrike" cap="none" normalizeH="0" baseline="0" smtClean="0">
                <a:ln>
                  <a:noFill/>
                </a:ln>
                <a:solidFill>
                  <a:srgbClr val="000000"/>
                </a:solidFill>
                <a:effectLst/>
                <a:latin typeface="Calibri" pitchFamily="34" charset="0"/>
              </a:rPr>
              <a:t>Сегмент данных содержит инициализированные и неинициализированные статические</a:t>
            </a:r>
            <a:r>
              <a:rPr kumimoji="0" lang="ru-RU" sz="1300" b="0" i="0" u="none" strike="noStrike" cap="none" normalizeH="0" baseline="0" smtClean="0">
                <a:ln>
                  <a:noFill/>
                </a:ln>
                <a:solidFill>
                  <a:srgbClr val="000000"/>
                </a:solidFill>
                <a:effectLst/>
                <a:latin typeface="Calibri" pitchFamily="34" charset="0"/>
              </a:rPr>
              <a:t> переменные программы,</a:t>
            </a:r>
            <a:r>
              <a:rPr kumimoji="0" lang="ru-RU" sz="1300" b="0" i="0" u="none" strike="noStrike" cap="none" normalizeH="0" baseline="0" smtClean="0">
                <a:ln>
                  <a:noFill/>
                </a:ln>
                <a:solidFill>
                  <a:srgbClr val="000000"/>
                </a:solidFill>
                <a:effectLst/>
                <a:latin typeface="Times New Roman" pitchFamily="18" charset="0"/>
              </a:rPr>
              <a:t> </a:t>
            </a:r>
            <a:endParaRPr kumimoji="0" lang="ru-RU" sz="1800" b="0" i="0" u="none" strike="noStrike" cap="none" normalizeH="0" baseline="0" smtClean="0">
              <a:ln>
                <a:noFill/>
              </a:ln>
              <a:solidFill>
                <a:schemeClr val="tx1"/>
              </a:solidFill>
              <a:effectLst/>
              <a:latin typeface="Arial" pitchFamily="34" charset="0"/>
            </a:endParaRPr>
          </a:p>
        </p:txBody>
      </p:sp>
      <p:sp>
        <p:nvSpPr>
          <p:cNvPr id="1029" name="Text Box 5"/>
          <p:cNvSpPr txBox="1">
            <a:spLocks noChangeArrowheads="1"/>
          </p:cNvSpPr>
          <p:nvPr/>
        </p:nvSpPr>
        <p:spPr bwMode="auto">
          <a:xfrm>
            <a:off x="4991100" y="4002088"/>
            <a:ext cx="3781425" cy="6096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ru-RU" sz="1600" b="0" i="0" u="none" strike="noStrike" cap="none" normalizeH="0" baseline="0" smtClean="0">
                <a:ln>
                  <a:noFill/>
                </a:ln>
                <a:solidFill>
                  <a:srgbClr val="000000"/>
                </a:solidFill>
                <a:effectLst/>
                <a:latin typeface="Calibri" pitchFamily="34" charset="0"/>
              </a:rPr>
              <a:t>В сегменте стека размещаются автоматические переменные программы</a:t>
            </a:r>
            <a:r>
              <a:rPr kumimoji="0" lang="ru-RU" sz="1600" b="0" i="0" u="none" strike="noStrike" cap="none" normalizeH="0" baseline="0" smtClean="0">
                <a:ln>
                  <a:noFill/>
                </a:ln>
                <a:solidFill>
                  <a:srgbClr val="000000"/>
                </a:solidFill>
                <a:effectLst/>
                <a:latin typeface="Times New Roman" pitchFamily="18" charset="0"/>
              </a:rPr>
              <a:t> </a:t>
            </a:r>
            <a:endParaRPr kumimoji="0" lang="ru-RU" sz="1800" b="0" i="0" u="none" strike="noStrike" cap="none" normalizeH="0" baseline="0" smtClean="0">
              <a:ln>
                <a:noFill/>
              </a:ln>
              <a:solidFill>
                <a:schemeClr val="tx1"/>
              </a:solidFill>
              <a:effectLst/>
              <a:latin typeface="Arial" pitchFamily="34" charset="0"/>
            </a:endParaRPr>
          </a:p>
        </p:txBody>
      </p:sp>
      <p:sp>
        <p:nvSpPr>
          <p:cNvPr id="1030" name="Text Box 6"/>
          <p:cNvSpPr txBox="1">
            <a:spLocks noChangeArrowheads="1"/>
          </p:cNvSpPr>
          <p:nvPr/>
        </p:nvSpPr>
        <p:spPr bwMode="auto">
          <a:xfrm>
            <a:off x="4991100" y="4821238"/>
            <a:ext cx="4000500" cy="69532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ru-RU" sz="1600" b="0" i="0" u="none" strike="noStrike" cap="none" normalizeH="0" baseline="0" smtClean="0">
                <a:ln>
                  <a:noFill/>
                </a:ln>
                <a:solidFill>
                  <a:srgbClr val="000000"/>
                </a:solidFill>
                <a:effectLst/>
                <a:latin typeface="Calibri" pitchFamily="34" charset="0"/>
              </a:rPr>
              <a:t>Разделяемый сегмент образуется при подключении к ней сегмента разделяемой памяти</a:t>
            </a:r>
            <a:endParaRPr kumimoji="0" lang="ru-RU" sz="1800" b="0" i="0" u="none" strike="noStrike" cap="none" normalizeH="0" baseline="0" smtClean="0">
              <a:ln>
                <a:noFill/>
              </a:ln>
              <a:solidFill>
                <a:schemeClr val="tx1"/>
              </a:solidFill>
              <a:effectLst/>
              <a:latin typeface="Arial" pitchFamily="34" charset="0"/>
            </a:endParaRPr>
          </a:p>
        </p:txBody>
      </p:sp>
      <p:sp>
        <p:nvSpPr>
          <p:cNvPr id="1031" name="Text Box 7"/>
          <p:cNvSpPr txBox="1">
            <a:spLocks noChangeArrowheads="1"/>
          </p:cNvSpPr>
          <p:nvPr/>
        </p:nvSpPr>
        <p:spPr bwMode="auto">
          <a:xfrm>
            <a:off x="4991100" y="5573713"/>
            <a:ext cx="4000500" cy="9525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ru-RU" sz="1600" b="0" i="0" u="none" strike="noStrike" cap="none" normalizeH="0" baseline="0" smtClean="0">
                <a:ln>
                  <a:noFill/>
                </a:ln>
                <a:solidFill>
                  <a:srgbClr val="000000"/>
                </a:solidFill>
                <a:effectLst/>
                <a:latin typeface="Calibri" pitchFamily="34" charset="0"/>
              </a:rPr>
              <a:t>В случае необходимости откачиваются прямо на свое место в области внешней памяти, занимаемой файлом.</a:t>
            </a:r>
            <a:endParaRPr kumimoji="0" lang="ru-RU"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24420855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rmAutofit fontScale="90000"/>
          </a:bodyPr>
          <a:lstStyle/>
          <a:p>
            <a:r>
              <a:rPr lang="ru-RU" sz="4000" dirty="0" smtClean="0"/>
              <a:t/>
            </a:r>
            <a:br>
              <a:rPr lang="ru-RU" sz="4000" dirty="0" smtClean="0"/>
            </a:br>
            <a:r>
              <a:rPr lang="ru-RU" sz="4000" dirty="0" smtClean="0"/>
              <a:t> </a:t>
            </a:r>
            <a:r>
              <a:rPr lang="ru-RU" sz="3600" dirty="0" smtClean="0"/>
              <a:t>Распределение виртуальной памяти пользовательского процесса </a:t>
            </a:r>
            <a:r>
              <a:rPr lang="ru-RU" b="1" dirty="0" smtClean="0"/>
              <a:t/>
            </a:r>
            <a:br>
              <a:rPr lang="ru-RU" b="1" dirty="0" smtClean="0"/>
            </a:br>
            <a:endParaRPr lang="ru-RU" dirty="0"/>
          </a:p>
        </p:txBody>
      </p:sp>
      <p:pic>
        <p:nvPicPr>
          <p:cNvPr id="2050" name="Picture 2"/>
          <p:cNvPicPr>
            <a:picLocks noChangeAspect="1" noChangeArrowheads="1"/>
          </p:cNvPicPr>
          <p:nvPr/>
        </p:nvPicPr>
        <p:blipFill>
          <a:blip r:embed="rId2" cstate="print"/>
          <a:srcRect/>
          <a:stretch>
            <a:fillRect/>
          </a:stretch>
        </p:blipFill>
        <p:spPr bwMode="auto">
          <a:xfrm>
            <a:off x="539552" y="1125810"/>
            <a:ext cx="8352928" cy="5543550"/>
          </a:xfrm>
          <a:prstGeom prst="rect">
            <a:avLst/>
          </a:prstGeom>
          <a:noFill/>
          <a:ln w="9525">
            <a:noFill/>
            <a:miter lim="800000"/>
            <a:headEnd/>
            <a:tailEnd/>
          </a:ln>
        </p:spPr>
      </p:pic>
      <p:sp>
        <p:nvSpPr>
          <p:cNvPr id="6" name="Прямоугольник 5"/>
          <p:cNvSpPr/>
          <p:nvPr/>
        </p:nvSpPr>
        <p:spPr>
          <a:xfrm>
            <a:off x="611560" y="4869160"/>
            <a:ext cx="1368152"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smtClean="0">
              <a:solidFill>
                <a:schemeClr val="tx1"/>
              </a:solidFill>
            </a:endParaRPr>
          </a:p>
          <a:p>
            <a:pPr algn="ctr"/>
            <a:endParaRPr lang="ru-RU" dirty="0" smtClean="0">
              <a:solidFill>
                <a:schemeClr val="tx1"/>
              </a:solidFill>
            </a:endParaRPr>
          </a:p>
          <a:p>
            <a:pPr algn="ctr"/>
            <a:endParaRPr lang="ru-RU" dirty="0" smtClean="0">
              <a:solidFill>
                <a:schemeClr val="tx1"/>
              </a:solidFill>
            </a:endParaRPr>
          </a:p>
          <a:p>
            <a:pPr algn="ctr"/>
            <a:endParaRPr lang="ru-RU" dirty="0">
              <a:solidFill>
                <a:schemeClr val="tx1"/>
              </a:solidFill>
            </a:endParaRPr>
          </a:p>
        </p:txBody>
      </p:sp>
      <p:sp>
        <p:nvSpPr>
          <p:cNvPr id="7" name="Прямоугольник 6"/>
          <p:cNvSpPr/>
          <p:nvPr/>
        </p:nvSpPr>
        <p:spPr>
          <a:xfrm>
            <a:off x="7524328" y="4653136"/>
            <a:ext cx="1368152"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smtClean="0">
              <a:solidFill>
                <a:schemeClr val="tx1"/>
              </a:solidFill>
            </a:endParaRPr>
          </a:p>
          <a:p>
            <a:pPr algn="ctr"/>
            <a:endParaRPr lang="ru-RU" dirty="0" smtClean="0">
              <a:solidFill>
                <a:schemeClr val="tx1"/>
              </a:solidFill>
            </a:endParaRPr>
          </a:p>
          <a:p>
            <a:pPr algn="ctr"/>
            <a:endParaRPr lang="ru-RU" dirty="0" smtClean="0">
              <a:solidFill>
                <a:schemeClr val="tx1"/>
              </a:solidFill>
            </a:endParaRPr>
          </a:p>
          <a:p>
            <a:pPr algn="ctr"/>
            <a:endParaRPr lang="ru-RU" dirty="0">
              <a:solidFill>
                <a:schemeClr val="tx1"/>
              </a:solidFill>
            </a:endParaRPr>
          </a:p>
        </p:txBody>
      </p:sp>
      <p:sp>
        <p:nvSpPr>
          <p:cNvPr id="8" name="Прямоугольник 7"/>
          <p:cNvSpPr/>
          <p:nvPr/>
        </p:nvSpPr>
        <p:spPr>
          <a:xfrm>
            <a:off x="5436096" y="2636912"/>
            <a:ext cx="847989" cy="369332"/>
          </a:xfrm>
          <a:prstGeom prst="rect">
            <a:avLst/>
          </a:prstGeom>
        </p:spPr>
        <p:txBody>
          <a:bodyPr wrap="none">
            <a:spAutoFit/>
          </a:bodyPr>
          <a:lstStyle/>
          <a:p>
            <a:r>
              <a:rPr lang="en-US" dirty="0" smtClean="0"/>
              <a:t>cached</a:t>
            </a:r>
            <a:endParaRPr lang="ru-RU" dirty="0"/>
          </a:p>
        </p:txBody>
      </p:sp>
    </p:spTree>
    <p:extLst>
      <p:ext uri="{BB962C8B-B14F-4D97-AF65-F5344CB8AC3E}">
        <p14:creationId xmlns:p14="http://schemas.microsoft.com/office/powerpoint/2010/main" val="39418090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ru-RU" sz="3200" dirty="0" smtClean="0"/>
              <a:t>Дескриптор памяти процесса</a:t>
            </a:r>
            <a:endParaRPr lang="ru-RU" sz="3200" dirty="0"/>
          </a:p>
        </p:txBody>
      </p:sp>
      <p:pic>
        <p:nvPicPr>
          <p:cNvPr id="24578" name="Picture 2" descr="image"/>
          <p:cNvPicPr>
            <a:picLocks noChangeAspect="1" noChangeArrowheads="1"/>
          </p:cNvPicPr>
          <p:nvPr/>
        </p:nvPicPr>
        <p:blipFill>
          <a:blip r:embed="rId2" cstate="print"/>
          <a:srcRect/>
          <a:stretch>
            <a:fillRect/>
          </a:stretch>
        </p:blipFill>
        <p:spPr bwMode="auto">
          <a:xfrm>
            <a:off x="1071538" y="785794"/>
            <a:ext cx="7056784" cy="4392488"/>
          </a:xfrm>
          <a:prstGeom prst="rect">
            <a:avLst/>
          </a:prstGeom>
          <a:noFill/>
        </p:spPr>
      </p:pic>
    </p:spTree>
    <p:extLst>
      <p:ext uri="{BB962C8B-B14F-4D97-AF65-F5344CB8AC3E}">
        <p14:creationId xmlns:p14="http://schemas.microsoft.com/office/powerpoint/2010/main" val="33048958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ru-RU" sz="3200" dirty="0" smtClean="0"/>
              <a:t>Основные поля дескриптора памяти процесса</a:t>
            </a:r>
            <a:endParaRPr lang="ru-RU" sz="3200" dirty="0"/>
          </a:p>
        </p:txBody>
      </p:sp>
      <p:sp>
        <p:nvSpPr>
          <p:cNvPr id="3" name="Содержимое 2"/>
          <p:cNvSpPr>
            <a:spLocks noGrp="1"/>
          </p:cNvSpPr>
          <p:nvPr>
            <p:ph idx="1"/>
          </p:nvPr>
        </p:nvSpPr>
        <p:spPr>
          <a:xfrm>
            <a:off x="457200" y="836712"/>
            <a:ext cx="7643192" cy="6021288"/>
          </a:xfrm>
        </p:spPr>
        <p:txBody>
          <a:bodyPr>
            <a:noAutofit/>
          </a:bodyPr>
          <a:lstStyle/>
          <a:p>
            <a:pPr>
              <a:buNone/>
            </a:pPr>
            <a:r>
              <a:rPr lang="en-US" sz="1100" dirty="0" err="1" smtClean="0">
                <a:latin typeface="Times New Roman" pitchFamily="18" charset="0"/>
                <a:cs typeface="Times New Roman" pitchFamily="18" charset="0"/>
              </a:rPr>
              <a:t>struct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mm_struct</a:t>
            </a:r>
            <a:r>
              <a:rPr lang="en-US" sz="1100" dirty="0" smtClean="0">
                <a:latin typeface="Times New Roman" pitchFamily="18" charset="0"/>
                <a:cs typeface="Times New Roman" pitchFamily="18" charset="0"/>
              </a:rPr>
              <a:t> {</a:t>
            </a:r>
            <a:br>
              <a:rPr lang="en-US" sz="1100" dirty="0" smtClean="0">
                <a:latin typeface="Times New Roman" pitchFamily="18" charset="0"/>
                <a:cs typeface="Times New Roman" pitchFamily="18" charset="0"/>
              </a:rPr>
            </a:b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struct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vm_area_struct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mmap</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список областей памяти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struct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rb_root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mm_rb</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красно-черное дерево  областей памяти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struct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vm_area_struct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mmap_cache</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последняя использованная область памяти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free_area_cache</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первый незанятый участок  адресного пространства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pgd_t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pgd</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глобальный каталог страниц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atomic_t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mm_users</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счетчик пользователей адресного  пространства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atomic_t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mm_count</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основной счетчик использования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int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map_count</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количество областей памяти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struct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rw_semaphore</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mmap_sem</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семафор для областей памяти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spinlock_t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page_table_lock</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спин-блокировка  таблиц страниц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struct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list_head</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mmlist</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список всех структур </a:t>
            </a:r>
            <a:r>
              <a:rPr lang="en-US" sz="1100" dirty="0" err="1" smtClean="0">
                <a:latin typeface="Times New Roman" pitchFamily="18" charset="0"/>
                <a:cs typeface="Times New Roman" pitchFamily="18" charset="0"/>
              </a:rPr>
              <a:t>mm_struct</a:t>
            </a:r>
            <a:r>
              <a:rPr lang="en-US" sz="1100" dirty="0" smtClean="0">
                <a:latin typeface="Times New Roman" pitchFamily="18" charset="0"/>
                <a:cs typeface="Times New Roman" pitchFamily="18" charset="0"/>
              </a:rPr>
              <a:t> */</a:t>
            </a:r>
            <a:br>
              <a:rPr lang="en-US" sz="1100" dirty="0" smtClean="0">
                <a:latin typeface="Times New Roman" pitchFamily="18" charset="0"/>
                <a:cs typeface="Times New Roman" pitchFamily="18" charset="0"/>
              </a:rPr>
            </a:br>
            <a:r>
              <a:rPr lang="en-US" sz="1100" dirty="0" smtClean="0">
                <a:latin typeface="Times New Roman" pitchFamily="18" charset="0"/>
                <a:cs typeface="Times New Roman" pitchFamily="18" charset="0"/>
              </a:rPr>
              <a:t> unsigned long         </a:t>
            </a:r>
            <a:r>
              <a:rPr lang="en-US" sz="1100" dirty="0" err="1" smtClean="0">
                <a:latin typeface="Times New Roman" pitchFamily="18" charset="0"/>
                <a:cs typeface="Times New Roman" pitchFamily="18" charset="0"/>
              </a:rPr>
              <a:t>start_code</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начальный адрес сегмента кода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end code;     /* </a:t>
            </a:r>
            <a:r>
              <a:rPr lang="ru-RU" sz="1100" dirty="0" smtClean="0">
                <a:latin typeface="Times New Roman" pitchFamily="18" charset="0"/>
                <a:cs typeface="Times New Roman" pitchFamily="18" charset="0"/>
              </a:rPr>
              <a:t>конечный адрес сегмента кода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start_data</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начальный адрес сегмента данных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end_data</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конечный адрес сегмента данных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start_brk</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начальный адрес сегмента "кучи"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brk</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конечный адрес сегмента "кучи"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start_stack</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начало стека процесса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arg_start</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начальный адрес области аргументов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arg_end</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конечный адрес области аргументов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env_start</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начальный адрес области переменных среды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env_end</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конечный адрес области переменных среды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rss</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количество физических страниц памяти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total_vm</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общее количество страниц памяти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locked_vm</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количество заблокированных страниц памяти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def_flags</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флаги доступа, используемые по умолчанию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long         </a:t>
            </a:r>
            <a:r>
              <a:rPr lang="en-US" sz="1100" dirty="0" err="1" smtClean="0">
                <a:latin typeface="Times New Roman" pitchFamily="18" charset="0"/>
                <a:cs typeface="Times New Roman" pitchFamily="18" charset="0"/>
              </a:rPr>
              <a:t>cpu_vm_mask</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маска отложенного переключения буфера </a:t>
            </a:r>
            <a:r>
              <a:rPr lang="en-US" sz="1100" dirty="0" smtClean="0">
                <a:latin typeface="Times New Roman" pitchFamily="18" charset="0"/>
                <a:cs typeface="Times New Roman" pitchFamily="18" charset="0"/>
              </a:rPr>
              <a:t>TLB */</a:t>
            </a:r>
            <a:br>
              <a:rPr lang="en-US" sz="1100" dirty="0" smtClean="0">
                <a:latin typeface="Times New Roman" pitchFamily="18" charset="0"/>
                <a:cs typeface="Times New Roman" pitchFamily="18" charset="0"/>
              </a:rPr>
            </a:br>
            <a:r>
              <a:rPr lang="en-US" sz="1100" dirty="0" smtClean="0">
                <a:latin typeface="Times New Roman" pitchFamily="18" charset="0"/>
                <a:cs typeface="Times New Roman" pitchFamily="18" charset="0"/>
              </a:rPr>
              <a:t> unsigned long         </a:t>
            </a:r>
            <a:r>
              <a:rPr lang="en-US" sz="1100" dirty="0" err="1" smtClean="0">
                <a:latin typeface="Times New Roman" pitchFamily="18" charset="0"/>
                <a:cs typeface="Times New Roman" pitchFamily="18" charset="0"/>
              </a:rPr>
              <a:t>swap_address</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последний сканированный адрес */</a:t>
            </a:r>
            <a:br>
              <a:rPr lang="ru-RU"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unsigned              dumpable:1;   /* </a:t>
            </a:r>
            <a:r>
              <a:rPr lang="ru-RU" sz="1100" dirty="0" smtClean="0">
                <a:latin typeface="Times New Roman" pitchFamily="18" charset="0"/>
                <a:cs typeface="Times New Roman" pitchFamily="18" charset="0"/>
              </a:rPr>
              <a:t>можно ли создавать файл </a:t>
            </a:r>
            <a:r>
              <a:rPr lang="en-US" sz="1100" dirty="0" smtClean="0">
                <a:latin typeface="Times New Roman" pitchFamily="18" charset="0"/>
                <a:cs typeface="Times New Roman" pitchFamily="18" charset="0"/>
              </a:rPr>
              <a:t>core? */</a:t>
            </a:r>
            <a:br>
              <a:rPr lang="en-US" sz="1100" dirty="0" smtClean="0">
                <a:latin typeface="Times New Roman" pitchFamily="18" charset="0"/>
                <a:cs typeface="Times New Roman" pitchFamily="18" charset="0"/>
              </a:rPr>
            </a:b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int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used_hugetlb</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используются ли гигантские страницы памяти (</a:t>
            </a:r>
            <a:r>
              <a:rPr lang="en-US" sz="1100" dirty="0" err="1" smtClean="0">
                <a:latin typeface="Times New Roman" pitchFamily="18" charset="0"/>
                <a:cs typeface="Times New Roman" pitchFamily="18" charset="0"/>
              </a:rPr>
              <a:t>hugetlb</a:t>
            </a:r>
            <a:r>
              <a:rPr lang="en-US" sz="1100" dirty="0" smtClean="0">
                <a:latin typeface="Times New Roman" pitchFamily="18" charset="0"/>
                <a:cs typeface="Times New Roman" pitchFamily="18" charset="0"/>
              </a:rPr>
              <a:t>)? */</a:t>
            </a:r>
            <a:br>
              <a:rPr lang="en-US" sz="1100" dirty="0" smtClean="0">
                <a:latin typeface="Times New Roman" pitchFamily="18" charset="0"/>
                <a:cs typeface="Times New Roman" pitchFamily="18" charset="0"/>
              </a:rPr>
            </a:br>
            <a:r>
              <a:rPr lang="ru-RU"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int</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core_waiters</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количество потоков, ожидающих на создание файла </a:t>
            </a:r>
            <a:r>
              <a:rPr lang="en-US" sz="1100" dirty="0" smtClean="0">
                <a:latin typeface="Times New Roman" pitchFamily="18" charset="0"/>
                <a:cs typeface="Times New Roman" pitchFamily="18" charset="0"/>
              </a:rPr>
              <a:t>core */</a:t>
            </a:r>
            <a:br>
              <a:rPr lang="en-US" sz="1100" dirty="0" smtClean="0">
                <a:latin typeface="Times New Roman" pitchFamily="18" charset="0"/>
                <a:cs typeface="Times New Roman" pitchFamily="18" charset="0"/>
              </a:rPr>
            </a:b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struct</a:t>
            </a:r>
            <a:r>
              <a:rPr lang="en-US" sz="1100" dirty="0" smtClean="0">
                <a:latin typeface="Times New Roman" pitchFamily="18" charset="0"/>
                <a:cs typeface="Times New Roman" pitchFamily="18" charset="0"/>
              </a:rPr>
              <a:t> completion     *</a:t>
            </a:r>
            <a:r>
              <a:rPr lang="en-US" sz="1100" dirty="0" err="1" smtClean="0">
                <a:latin typeface="Times New Roman" pitchFamily="18" charset="0"/>
                <a:cs typeface="Times New Roman" pitchFamily="18" charset="0"/>
              </a:rPr>
              <a:t>core_startup_done</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условная переменная начала создания файла </a:t>
            </a:r>
            <a:r>
              <a:rPr lang="en-US" sz="1100" dirty="0" smtClean="0">
                <a:latin typeface="Times New Roman" pitchFamily="18" charset="0"/>
                <a:cs typeface="Times New Roman" pitchFamily="18" charset="0"/>
              </a:rPr>
              <a:t>core */</a:t>
            </a:r>
            <a:br>
              <a:rPr lang="en-US" sz="1100" dirty="0" smtClean="0">
                <a:latin typeface="Times New Roman" pitchFamily="18" charset="0"/>
                <a:cs typeface="Times New Roman" pitchFamily="18" charset="0"/>
              </a:rPr>
            </a:b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struct</a:t>
            </a:r>
            <a:r>
              <a:rPr lang="en-US" sz="1100" dirty="0" smtClean="0">
                <a:latin typeface="Times New Roman" pitchFamily="18" charset="0"/>
                <a:cs typeface="Times New Roman" pitchFamily="18" charset="0"/>
              </a:rPr>
              <a:t> completion     </a:t>
            </a:r>
            <a:r>
              <a:rPr lang="en-US" sz="1100" dirty="0" err="1" smtClean="0">
                <a:latin typeface="Times New Roman" pitchFamily="18" charset="0"/>
                <a:cs typeface="Times New Roman" pitchFamily="18" charset="0"/>
              </a:rPr>
              <a:t>core_done</a:t>
            </a:r>
            <a:r>
              <a:rPr lang="en-US" sz="1100" dirty="0" smtClean="0">
                <a:latin typeface="Times New Roman" pitchFamily="18" charset="0"/>
                <a:cs typeface="Times New Roman" pitchFamily="18" charset="0"/>
              </a:rPr>
              <a:t>;    /* </a:t>
            </a:r>
            <a:r>
              <a:rPr lang="ru-RU" sz="1100" dirty="0" smtClean="0">
                <a:latin typeface="Times New Roman" pitchFamily="18" charset="0"/>
                <a:cs typeface="Times New Roman" pitchFamily="18" charset="0"/>
              </a:rPr>
              <a:t>условная переменная завершения создания файла </a:t>
            </a:r>
            <a:r>
              <a:rPr lang="en-US" sz="1100" dirty="0" smtClean="0">
                <a:latin typeface="Times New Roman" pitchFamily="18" charset="0"/>
                <a:cs typeface="Times New Roman" pitchFamily="18" charset="0"/>
              </a:rPr>
              <a:t>core */</a:t>
            </a:r>
            <a:br>
              <a:rPr lang="en-US" sz="1100" dirty="0" smtClean="0">
                <a:latin typeface="Times New Roman" pitchFamily="18" charset="0"/>
                <a:cs typeface="Times New Roman" pitchFamily="18" charset="0"/>
              </a:rPr>
            </a:br>
            <a:r>
              <a:rPr lang="en-US" sz="1100" dirty="0" smtClean="0">
                <a:latin typeface="Times New Roman" pitchFamily="18" charset="0"/>
                <a:cs typeface="Times New Roman" pitchFamily="18" charset="0"/>
              </a:rPr>
              <a:t> </a:t>
            </a:r>
            <a:r>
              <a:rPr lang="ru-RU" sz="1100" dirty="0" smtClean="0">
                <a:latin typeface="Times New Roman" pitchFamily="18" charset="0"/>
                <a:cs typeface="Times New Roman" pitchFamily="18" charset="0"/>
              </a:rPr>
              <a:t>};</a:t>
            </a:r>
            <a:endParaRPr lang="ru-RU" sz="1100" dirty="0">
              <a:latin typeface="Times New Roman" pitchFamily="18" charset="0"/>
              <a:cs typeface="Times New Roman" pitchFamily="18" charset="0"/>
            </a:endParaRPr>
          </a:p>
        </p:txBody>
      </p:sp>
    </p:spTree>
    <p:extLst>
      <p:ext uri="{BB962C8B-B14F-4D97-AF65-F5344CB8AC3E}">
        <p14:creationId xmlns:p14="http://schemas.microsoft.com/office/powerpoint/2010/main" val="6886909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28604"/>
            <a:ext cx="8229600" cy="642942"/>
          </a:xfrm>
        </p:spPr>
        <p:txBody>
          <a:bodyPr>
            <a:normAutofit fontScale="90000"/>
          </a:bodyPr>
          <a:lstStyle/>
          <a:p>
            <a:r>
              <a:rPr lang="ru-RU" sz="4000" dirty="0" smtClean="0"/>
              <a:t/>
            </a:r>
            <a:br>
              <a:rPr lang="ru-RU" sz="4000" dirty="0" smtClean="0"/>
            </a:br>
            <a:r>
              <a:rPr lang="ru-RU" sz="4000" dirty="0" smtClean="0"/>
              <a:t>Управление </a:t>
            </a:r>
            <a:r>
              <a:rPr lang="ru-RU" sz="4000" dirty="0"/>
              <a:t>виртуальной памятью</a:t>
            </a:r>
            <a:r>
              <a:rPr lang="ru-RU" dirty="0"/>
              <a:t/>
            </a:r>
            <a:br>
              <a:rPr lang="ru-RU" dirty="0"/>
            </a:br>
            <a:endParaRPr lang="ru-RU" dirty="0"/>
          </a:p>
        </p:txBody>
      </p:sp>
      <p:sp>
        <p:nvSpPr>
          <p:cNvPr id="3" name="Содержимое 2"/>
          <p:cNvSpPr>
            <a:spLocks noGrp="1"/>
          </p:cNvSpPr>
          <p:nvPr>
            <p:ph idx="1"/>
          </p:nvPr>
        </p:nvSpPr>
        <p:spPr>
          <a:xfrm>
            <a:off x="457200" y="1214422"/>
            <a:ext cx="8229600" cy="5429288"/>
          </a:xfrm>
        </p:spPr>
        <p:txBody>
          <a:bodyPr>
            <a:normAutofit fontScale="70000" lnSpcReduction="20000"/>
          </a:bodyPr>
          <a:lstStyle/>
          <a:p>
            <a:pPr marL="514350" lvl="0" indent="-514350">
              <a:buFont typeface="+mj-lt"/>
              <a:buAutoNum type="arabicPeriod"/>
            </a:pPr>
            <a:r>
              <a:rPr lang="ru-RU" dirty="0"/>
              <a:t>Ядро создает новое виртуальное адресное пространство при создании нового процесса системным вызовом </a:t>
            </a:r>
            <a:r>
              <a:rPr lang="ru-RU" b="1" dirty="0" err="1"/>
              <a:t>fork</a:t>
            </a:r>
            <a:r>
              <a:rPr lang="ru-RU" dirty="0"/>
              <a:t>  и когда процесс запускает новую программу системным вызовом </a:t>
            </a:r>
            <a:r>
              <a:rPr lang="ru-RU" b="1" dirty="0" err="1"/>
              <a:t>exec</a:t>
            </a:r>
            <a:r>
              <a:rPr lang="ru-RU" dirty="0"/>
              <a:t>. </a:t>
            </a:r>
          </a:p>
          <a:p>
            <a:pPr marL="514350" lvl="0" indent="-514350">
              <a:buFont typeface="+mj-lt"/>
              <a:buAutoNum type="arabicPeriod"/>
            </a:pPr>
            <a:r>
              <a:rPr lang="ru-RU" dirty="0"/>
              <a:t>Создание нового процесса с помощью </a:t>
            </a:r>
            <a:r>
              <a:rPr lang="ru-RU" dirty="0" err="1"/>
              <a:t>fork</a:t>
            </a:r>
            <a:r>
              <a:rPr lang="ru-RU" dirty="0"/>
              <a:t> включает создание полной копии адресного пространства существующего процесса.</a:t>
            </a:r>
          </a:p>
          <a:p>
            <a:pPr marL="514350" lvl="0" indent="-514350">
              <a:buFont typeface="+mj-lt"/>
              <a:buAutoNum type="arabicPeriod"/>
            </a:pPr>
            <a:r>
              <a:rPr lang="ru-RU" dirty="0"/>
              <a:t>Каждый процесс считает, что ей выделен  непрерывный участок памяти максимального размера, поддерживаемого на  соответствующей архитектуре.</a:t>
            </a:r>
          </a:p>
          <a:p>
            <a:pPr marL="514350" lvl="0" indent="-514350">
              <a:buFont typeface="+mj-lt"/>
              <a:buAutoNum type="arabicPeriod"/>
            </a:pPr>
            <a:r>
              <a:rPr lang="ru-RU" dirty="0"/>
              <a:t>Ядро выделяет виртуальную память страницами фиксированного размера.</a:t>
            </a:r>
          </a:p>
          <a:p>
            <a:pPr marL="514350" lvl="0" indent="-514350">
              <a:buFont typeface="+mj-lt"/>
              <a:buAutoNum type="arabicPeriod"/>
            </a:pPr>
            <a:r>
              <a:rPr lang="ru-RU" dirty="0"/>
              <a:t>Выделение физической страницы осуществляется в момент обращения к виртуальной страницы.</a:t>
            </a:r>
          </a:p>
          <a:p>
            <a:pPr marL="514350" lvl="0" indent="-514350">
              <a:buFont typeface="+mj-lt"/>
              <a:buAutoNum type="arabicPeriod"/>
            </a:pPr>
            <a:r>
              <a:rPr lang="ru-RU" dirty="0"/>
              <a:t>Если свободных страниц больше нет, но существует файл подкачки, куда  ядро может убрать одну из наиболее долго не использовавшихся страниц, и  освободившуюся физическую страницу отдать запросившему память процессу.</a:t>
            </a:r>
          </a:p>
          <a:p>
            <a:pPr>
              <a:buNone/>
            </a:pPr>
            <a:endParaRPr lang="ru-RU" dirty="0"/>
          </a:p>
        </p:txBody>
      </p:sp>
    </p:spTree>
    <p:extLst>
      <p:ext uri="{BB962C8B-B14F-4D97-AF65-F5344CB8AC3E}">
        <p14:creationId xmlns:p14="http://schemas.microsoft.com/office/powerpoint/2010/main" val="30164838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357166"/>
            <a:ext cx="8229600" cy="703282"/>
          </a:xfrm>
        </p:spPr>
        <p:txBody>
          <a:bodyPr>
            <a:normAutofit fontScale="90000"/>
          </a:bodyPr>
          <a:lstStyle/>
          <a:p>
            <a:r>
              <a:rPr lang="ru-RU" sz="4000" dirty="0" smtClean="0"/>
              <a:t/>
            </a:r>
            <a:br>
              <a:rPr lang="ru-RU" sz="4000" dirty="0" smtClean="0"/>
            </a:br>
            <a:r>
              <a:rPr lang="ru-RU" sz="4000" dirty="0" smtClean="0"/>
              <a:t>Учет </a:t>
            </a:r>
            <a:r>
              <a:rPr lang="ru-RU" sz="4000" dirty="0"/>
              <a:t>виртуальной памяти</a:t>
            </a:r>
            <a:r>
              <a:rPr lang="ru-RU" dirty="0"/>
              <a:t/>
            </a:r>
            <a:br>
              <a:rPr lang="ru-RU" dirty="0"/>
            </a:br>
            <a:endParaRPr lang="ru-RU" dirty="0"/>
          </a:p>
        </p:txBody>
      </p:sp>
      <p:pic>
        <p:nvPicPr>
          <p:cNvPr id="2050" name="Picture 2" descr="f08_06"/>
          <p:cNvPicPr>
            <a:picLocks noChangeAspect="1" noChangeArrowheads="1"/>
          </p:cNvPicPr>
          <p:nvPr/>
        </p:nvPicPr>
        <p:blipFill>
          <a:blip r:embed="rId2" cstate="print"/>
          <a:srcRect/>
          <a:stretch>
            <a:fillRect/>
          </a:stretch>
        </p:blipFill>
        <p:spPr bwMode="auto">
          <a:xfrm>
            <a:off x="714348" y="928670"/>
            <a:ext cx="7296150" cy="3724275"/>
          </a:xfrm>
          <a:prstGeom prst="rect">
            <a:avLst/>
          </a:prstGeom>
          <a:noFill/>
          <a:ln w="9525">
            <a:noFill/>
            <a:miter lim="800000"/>
            <a:headEnd/>
            <a:tailEnd/>
          </a:ln>
        </p:spPr>
      </p:pic>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051" name="Text Box 3"/>
          <p:cNvSpPr txBox="1">
            <a:spLocks noChangeArrowheads="1"/>
          </p:cNvSpPr>
          <p:nvPr/>
        </p:nvSpPr>
        <p:spPr bwMode="auto">
          <a:xfrm>
            <a:off x="3000364" y="4643446"/>
            <a:ext cx="5867400" cy="1466850"/>
          </a:xfrm>
          <a:prstGeom prst="rect">
            <a:avLst/>
          </a:prstGeom>
          <a:solidFill>
            <a:srgbClr val="FFFFFF"/>
          </a:solidFill>
          <a:ln w="9525">
            <a:noFill/>
            <a:miter lim="800000"/>
            <a:headEnd/>
            <a:tailEnd/>
          </a:ln>
        </p:spPr>
        <p:txBody>
          <a:bodyPr vert="horz" wrap="square" lIns="91440" tIns="45720" rIns="9144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Arial Unicode MS" pitchFamily="34" charset="-128"/>
                <a:ea typeface="Times New Roman" pitchFamily="18" charset="0"/>
                <a:cs typeface="Courier New" pitchFamily="49" charset="0"/>
              </a:rPr>
              <a:t>Выделить виртуальные страницы памяти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Unicode MS" pitchFamily="34" charset="-128"/>
                <a:ea typeface="Times New Roman" pitchFamily="18" charset="0"/>
                <a:cs typeface="Courier New" pitchFamily="49" charset="0"/>
              </a:rPr>
              <a:t>void * </a:t>
            </a:r>
            <a:r>
              <a:rPr kumimoji="0" lang="en-US" sz="1800" b="0" i="0" u="none" strike="noStrike" cap="none" normalizeH="0" baseline="0" dirty="0" err="1" smtClean="0">
                <a:ln>
                  <a:noFill/>
                </a:ln>
                <a:solidFill>
                  <a:schemeClr val="tx1"/>
                </a:solidFill>
                <a:effectLst/>
                <a:latin typeface="Arial Unicode MS" pitchFamily="34" charset="-128"/>
                <a:ea typeface="Times New Roman" pitchFamily="18" charset="0"/>
                <a:cs typeface="Courier New" pitchFamily="49" charset="0"/>
              </a:rPr>
              <a:t>vmalloc</a:t>
            </a:r>
            <a:r>
              <a:rPr kumimoji="0" lang="en-US" sz="1800" b="0" i="0" u="none" strike="noStrike" cap="none" normalizeH="0" baseline="0" dirty="0" smtClean="0">
                <a:ln>
                  <a:noFill/>
                </a:ln>
                <a:solidFill>
                  <a:schemeClr val="tx1"/>
                </a:solidFill>
                <a:effectLst/>
                <a:latin typeface="Arial Unicode MS" pitchFamily="34" charset="-128"/>
                <a:ea typeface="Times New Roman" pitchFamily="18" charset="0"/>
                <a:cs typeface="Courier New" pitchFamily="49" charset="0"/>
              </a:rPr>
              <a:t>(unsigned long size)</a:t>
            </a:r>
            <a:endParaRPr kumimoji="0" lang="ru-RU" sz="1800" b="0" i="0" u="none" strike="noStrike" cap="none" normalizeH="0" baseline="0" dirty="0" smtClean="0">
              <a:ln>
                <a:noFill/>
              </a:ln>
              <a:solidFill>
                <a:schemeClr val="tx1"/>
              </a:solidFill>
              <a:effectLst/>
              <a:latin typeface="Arial Unicode MS" pitchFamily="34" charset="-128"/>
              <a:ea typeface="Times New Roman" pitchFamily="18"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Arial Unicode MS" pitchFamily="34" charset="-128"/>
                <a:ea typeface="Times New Roman" pitchFamily="18" charset="0"/>
                <a:cs typeface="Courier New" pitchFamily="49" charset="0"/>
              </a:rPr>
              <a:t>Освободить виртуальные страницы памяти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err="1" smtClean="0">
                <a:ln>
                  <a:noFill/>
                </a:ln>
                <a:solidFill>
                  <a:schemeClr val="tx1"/>
                </a:solidFill>
                <a:effectLst/>
                <a:latin typeface="Arial Unicode MS" pitchFamily="34" charset="-128"/>
                <a:ea typeface="Times New Roman" pitchFamily="18" charset="0"/>
                <a:cs typeface="Courier New" pitchFamily="49" charset="0"/>
              </a:rPr>
              <a:t>void</a:t>
            </a:r>
            <a:r>
              <a:rPr kumimoji="0" lang="ru-RU" sz="1800" b="0" i="0" u="none" strike="noStrike" cap="none" normalizeH="0" baseline="0" dirty="0" smtClean="0">
                <a:ln>
                  <a:noFill/>
                </a:ln>
                <a:solidFill>
                  <a:schemeClr val="tx1"/>
                </a:solidFill>
                <a:effectLst/>
                <a:latin typeface="Arial Unicode MS" pitchFamily="34" charset="-128"/>
                <a:ea typeface="Times New Roman" pitchFamily="18" charset="0"/>
                <a:cs typeface="Courier New" pitchFamily="49" charset="0"/>
              </a:rPr>
              <a:t> </a:t>
            </a:r>
            <a:r>
              <a:rPr kumimoji="0" lang="ru-RU" sz="1800" b="0" i="0" u="none" strike="noStrike" cap="none" normalizeH="0" baseline="0" dirty="0" err="1" smtClean="0">
                <a:ln>
                  <a:noFill/>
                </a:ln>
                <a:solidFill>
                  <a:schemeClr val="tx1"/>
                </a:solidFill>
                <a:effectLst/>
                <a:latin typeface="Arial Unicode MS" pitchFamily="34" charset="-128"/>
                <a:ea typeface="Times New Roman" pitchFamily="18" charset="0"/>
                <a:cs typeface="Courier New" pitchFamily="49" charset="0"/>
              </a:rPr>
              <a:t>vfree</a:t>
            </a:r>
            <a:r>
              <a:rPr kumimoji="0" lang="ru-RU" sz="1800" b="0" i="0" u="none" strike="noStrike" cap="none" normalizeH="0" baseline="0" dirty="0" smtClean="0">
                <a:ln>
                  <a:noFill/>
                </a:ln>
                <a:solidFill>
                  <a:schemeClr val="tx1"/>
                </a:solidFill>
                <a:effectLst/>
                <a:latin typeface="Arial Unicode MS" pitchFamily="34" charset="-128"/>
                <a:ea typeface="Times New Roman" pitchFamily="18" charset="0"/>
                <a:cs typeface="Courier New" pitchFamily="49" charset="0"/>
              </a:rPr>
              <a:t>(</a:t>
            </a:r>
            <a:r>
              <a:rPr kumimoji="0" lang="ru-RU" sz="1800" b="0" i="0" u="none" strike="noStrike" cap="none" normalizeH="0" baseline="0" dirty="0" err="1" smtClean="0">
                <a:ln>
                  <a:noFill/>
                </a:ln>
                <a:solidFill>
                  <a:schemeClr val="tx1"/>
                </a:solidFill>
                <a:effectLst/>
                <a:latin typeface="Arial Unicode MS" pitchFamily="34" charset="-128"/>
                <a:ea typeface="Times New Roman" pitchFamily="18" charset="0"/>
                <a:cs typeface="Courier New" pitchFamily="49" charset="0"/>
              </a:rPr>
              <a:t>void</a:t>
            </a:r>
            <a:r>
              <a:rPr kumimoji="0" lang="ru-RU" sz="1800" b="0" i="0" u="none" strike="noStrike" cap="none" normalizeH="0" baseline="0" dirty="0" smtClean="0">
                <a:ln>
                  <a:noFill/>
                </a:ln>
                <a:solidFill>
                  <a:schemeClr val="tx1"/>
                </a:solidFill>
                <a:effectLst/>
                <a:latin typeface="Arial Unicode MS" pitchFamily="34" charset="-128"/>
                <a:ea typeface="Times New Roman" pitchFamily="18" charset="0"/>
                <a:cs typeface="Courier New" pitchFamily="49" charset="0"/>
              </a:rPr>
              <a:t> * </a:t>
            </a:r>
            <a:r>
              <a:rPr kumimoji="0" lang="ru-RU" sz="1800" b="0" i="0" u="none" strike="noStrike" cap="none" normalizeH="0" baseline="0" dirty="0" err="1" smtClean="0">
                <a:ln>
                  <a:noFill/>
                </a:ln>
                <a:solidFill>
                  <a:schemeClr val="tx1"/>
                </a:solidFill>
                <a:effectLst/>
                <a:latin typeface="Arial Unicode MS" pitchFamily="34" charset="-128"/>
                <a:ea typeface="Times New Roman" pitchFamily="18" charset="0"/>
                <a:cs typeface="Courier New" pitchFamily="49" charset="0"/>
              </a:rPr>
              <a:t>addr</a:t>
            </a:r>
            <a:r>
              <a:rPr kumimoji="0" lang="ru-RU" sz="1800" b="0" i="0" u="none" strike="noStrike" cap="none" normalizeH="0" baseline="0" dirty="0" smtClean="0">
                <a:ln>
                  <a:noFill/>
                </a:ln>
                <a:solidFill>
                  <a:schemeClr val="tx1"/>
                </a:solidFill>
                <a:effectLst/>
                <a:latin typeface="Arial Unicode MS" pitchFamily="34" charset="-128"/>
                <a:ea typeface="Times New Roman" pitchFamily="18" charset="0"/>
                <a:cs typeface="Courier New" pitchFamily="49" charset="0"/>
              </a:rPr>
              <a:t>)</a:t>
            </a:r>
            <a:r>
              <a:rPr kumimoji="0" lang="ru-RU" sz="900" b="0" i="0" u="none" strike="noStrike" cap="none" normalizeH="0" baseline="0" dirty="0" smtClean="0">
                <a:ln>
                  <a:noFill/>
                </a:ln>
                <a:solidFill>
                  <a:schemeClr val="tx1"/>
                </a:solidFill>
                <a:effectLst/>
                <a:latin typeface="Arial" pitchFamily="34" charset="0"/>
              </a:rPr>
              <a:t> </a:t>
            </a:r>
            <a:endParaRPr kumimoji="0" lang="ru-RU" sz="18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endParaRPr>
          </a:p>
        </p:txBody>
      </p:sp>
      <p:sp>
        <p:nvSpPr>
          <p:cNvPr id="2053" name="Rectangle 5"/>
          <p:cNvSpPr>
            <a:spLocks noChangeArrowheads="1"/>
          </p:cNvSpPr>
          <p:nvPr/>
        </p:nvSpPr>
        <p:spPr bwMode="auto">
          <a:xfrm>
            <a:off x="214282" y="4500570"/>
            <a:ext cx="250033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0" i="0" u="none" strike="noStrike" cap="none" normalizeH="0" baseline="0" dirty="0" err="1" smtClean="0">
                <a:ln>
                  <a:noFill/>
                </a:ln>
                <a:solidFill>
                  <a:srgbClr val="000000"/>
                </a:solidFill>
                <a:effectLst/>
                <a:latin typeface="Arial" pitchFamily="34" charset="0"/>
                <a:ea typeface="Times New Roman" pitchFamily="18" charset="0"/>
              </a:rPr>
              <a:t>struct</a:t>
            </a:r>
            <a:r>
              <a:rPr kumimoji="0" lang="en-US" sz="1600" b="0" i="0" u="none" strike="noStrike" cap="none" normalizeH="0" baseline="0" dirty="0" smtClean="0">
                <a:ln>
                  <a:noFill/>
                </a:ln>
                <a:solidFill>
                  <a:srgbClr val="000000"/>
                </a:solidFill>
                <a:effectLst/>
                <a:latin typeface="Arial" pitchFamily="34" charset="0"/>
                <a:ea typeface="Times New Roman" pitchFamily="18" charset="0"/>
              </a:rPr>
              <a:t> </a:t>
            </a:r>
            <a:r>
              <a:rPr kumimoji="0" lang="en-US" sz="1600" b="0" i="0" u="none" strike="noStrike" cap="none" normalizeH="0" baseline="0" dirty="0" err="1" smtClean="0">
                <a:ln>
                  <a:noFill/>
                </a:ln>
                <a:solidFill>
                  <a:srgbClr val="000000"/>
                </a:solidFill>
                <a:effectLst/>
                <a:latin typeface="Arial" pitchFamily="34" charset="0"/>
                <a:ea typeface="Times New Roman" pitchFamily="18" charset="0"/>
              </a:rPr>
              <a:t>vm_struct</a:t>
            </a:r>
            <a:r>
              <a:rPr kumimoji="0" lang="en-US" sz="1600" b="0" i="0" u="none" strike="noStrike" cap="none" normalizeH="0" baseline="0" dirty="0" smtClean="0">
                <a:ln>
                  <a:noFill/>
                </a:ln>
                <a:solidFill>
                  <a:srgbClr val="000000"/>
                </a:solidFill>
                <a:effectLst/>
                <a:latin typeface="Arial" pitchFamily="34" charset="0"/>
                <a:ea typeface="Times New Roman" pitchFamily="18" charset="0"/>
              </a:rPr>
              <a:t> {</a:t>
            </a:r>
            <a:endParaRPr kumimoji="0" lang="ru-RU" sz="9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unsigned long flags;</a:t>
            </a:r>
            <a:endParaRPr kumimoji="0" lang="ru-RU" sz="9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void * </a:t>
            </a:r>
            <a:r>
              <a:rPr kumimoji="0" lang="en-US" sz="16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addr</a:t>
            </a:r>
            <a:r>
              <a:rPr kumimoji="0" lang="en-US"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a:t>
            </a:r>
            <a:endParaRPr kumimoji="0" lang="ru-RU" sz="9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unsigned long size;</a:t>
            </a:r>
            <a:endParaRPr kumimoji="0" lang="ru-RU" sz="9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ru-RU"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a:t>
            </a:r>
            <a:r>
              <a:rPr kumimoji="0" lang="ru-RU" sz="16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struct</a:t>
            </a:r>
            <a:r>
              <a:rPr kumimoji="0" lang="ru-RU"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a:t>
            </a:r>
            <a:r>
              <a:rPr kumimoji="0" lang="ru-RU" sz="16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vm_struct</a:t>
            </a:r>
            <a:r>
              <a:rPr kumimoji="0" lang="ru-RU"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 </a:t>
            </a:r>
            <a:r>
              <a:rPr kumimoji="0" lang="ru-RU" sz="16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next</a:t>
            </a:r>
            <a:r>
              <a:rPr kumimoji="0" lang="ru-RU"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ru-RU"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a:t>
            </a:r>
            <a:endParaRPr kumimoji="0" lang="ru-RU" sz="1800" b="0" i="0" u="none" strike="noStrike" cap="none" normalizeH="0" baseline="0" dirty="0" smtClean="0">
              <a:ln>
                <a:noFill/>
              </a:ln>
              <a:solidFill>
                <a:schemeClr val="tx1"/>
              </a:solidFill>
              <a:effectLst/>
              <a:latin typeface="Arial" pitchFamily="34" charset="0"/>
            </a:endParaRPr>
          </a:p>
        </p:txBody>
      </p:sp>
      <p:sp>
        <p:nvSpPr>
          <p:cNvPr id="15361" name="Rectangle 1"/>
          <p:cNvSpPr>
            <a:spLocks noChangeArrowheads="1"/>
          </p:cNvSpPr>
          <p:nvPr/>
        </p:nvSpPr>
        <p:spPr bwMode="auto">
          <a:xfrm>
            <a:off x="428596" y="6072206"/>
            <a:ext cx="8576835"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ru-RU" sz="1800" b="0" i="0" u="none" strike="noStrike" cap="none" normalizeH="0" baseline="0" dirty="0" smtClean="0">
                <a:ln>
                  <a:noFill/>
                </a:ln>
                <a:solidFill>
                  <a:schemeClr val="tx1"/>
                </a:solidFill>
                <a:effectLst/>
                <a:latin typeface="Arial" pitchFamily="34" charset="0"/>
              </a:rPr>
              <a:t>В 32-битной архитектуре максимальная адресуемая память </a:t>
            </a:r>
            <a:r>
              <a:rPr lang="ru-RU" dirty="0" smtClean="0">
                <a:latin typeface="Arial" pitchFamily="34" charset="0"/>
              </a:rPr>
              <a:t>составляет 4GB,</a:t>
            </a:r>
            <a:r>
              <a:rPr lang="en-US" dirty="0" smtClean="0">
                <a:latin typeface="Arial" pitchFamily="34" charset="0"/>
              </a:rPr>
              <a:t> </a:t>
            </a:r>
          </a:p>
          <a:p>
            <a:pPr lvl="0" fontAlgn="base">
              <a:spcBef>
                <a:spcPct val="0"/>
              </a:spcBef>
              <a:spcAft>
                <a:spcPct val="0"/>
              </a:spcAft>
            </a:pPr>
            <a:r>
              <a:rPr lang="ru-RU" dirty="0" smtClean="0"/>
              <a:t>в 64-битной архитектуре адресного пространство - </a:t>
            </a:r>
            <a:r>
              <a:rPr lang="en-US" dirty="0" smtClean="0"/>
              <a:t>4TB</a:t>
            </a:r>
            <a:r>
              <a:rPr lang="ru-RU" dirty="0" smtClean="0">
                <a:latin typeface="Arial" pitchFamily="34" charset="0"/>
              </a:rPr>
              <a:t> </a:t>
            </a:r>
          </a:p>
        </p:txBody>
      </p:sp>
    </p:spTree>
    <p:extLst>
      <p:ext uri="{BB962C8B-B14F-4D97-AF65-F5344CB8AC3E}">
        <p14:creationId xmlns:p14="http://schemas.microsoft.com/office/powerpoint/2010/main" val="306037665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sz="3600" dirty="0" smtClean="0"/>
              <a:t>Мониторинг виртуальной памяти</a:t>
            </a:r>
            <a:endParaRPr lang="ru-RU" sz="3600" dirty="0"/>
          </a:p>
        </p:txBody>
      </p:sp>
      <p:sp>
        <p:nvSpPr>
          <p:cNvPr id="3" name="Содержимое 2"/>
          <p:cNvSpPr>
            <a:spLocks noGrp="1"/>
          </p:cNvSpPr>
          <p:nvPr>
            <p:ph idx="1"/>
          </p:nvPr>
        </p:nvSpPr>
        <p:spPr>
          <a:xfrm>
            <a:off x="457200" y="857233"/>
            <a:ext cx="8472518" cy="5715039"/>
          </a:xfrm>
        </p:spPr>
        <p:txBody>
          <a:bodyPr>
            <a:normAutofit fontScale="55000" lnSpcReduction="20000"/>
          </a:bodyPr>
          <a:lstStyle/>
          <a:p>
            <a:pPr>
              <a:buNone/>
            </a:pPr>
            <a:r>
              <a:rPr lang="ru-RU" sz="2900" b="1" dirty="0" smtClean="0"/>
              <a:t>Команда</a:t>
            </a:r>
            <a:r>
              <a:rPr lang="ru-RU" sz="2900" dirty="0" smtClean="0"/>
              <a:t> </a:t>
            </a:r>
            <a:r>
              <a:rPr lang="en-US" sz="2900" b="1" dirty="0" smtClean="0"/>
              <a:t>free</a:t>
            </a:r>
            <a:r>
              <a:rPr lang="ru-RU" sz="2900" b="1" dirty="0" smtClean="0"/>
              <a:t>                  Единица измерения - 1 страница памяти (4 Кб )</a:t>
            </a:r>
            <a:endParaRPr lang="ru-RU" sz="2900" dirty="0" smtClean="0"/>
          </a:p>
          <a:p>
            <a:pPr>
              <a:buNone/>
            </a:pPr>
            <a:r>
              <a:rPr lang="ru-RU" sz="2900" dirty="0" smtClean="0"/>
              <a:t>  			</a:t>
            </a:r>
            <a:r>
              <a:rPr lang="en-US" sz="2900" dirty="0" smtClean="0"/>
              <a:t> total       </a:t>
            </a:r>
            <a:r>
              <a:rPr lang="ru-RU" sz="2900" dirty="0" smtClean="0"/>
              <a:t>    </a:t>
            </a:r>
            <a:r>
              <a:rPr lang="en-US" sz="2900" dirty="0" smtClean="0"/>
              <a:t>used            free     </a:t>
            </a:r>
            <a:r>
              <a:rPr lang="ru-RU" sz="2900" dirty="0" smtClean="0"/>
              <a:t>    </a:t>
            </a:r>
            <a:r>
              <a:rPr lang="en-US" sz="2900" dirty="0" smtClean="0"/>
              <a:t>shared    buffers     cached</a:t>
            </a:r>
            <a:endParaRPr lang="ru-RU" sz="2900" dirty="0" smtClean="0"/>
          </a:p>
          <a:p>
            <a:pPr>
              <a:buNone/>
            </a:pPr>
            <a:r>
              <a:rPr lang="ru-RU" sz="2900" dirty="0" smtClean="0"/>
              <a:t>Память</a:t>
            </a:r>
            <a:r>
              <a:rPr lang="en-US" sz="2900" dirty="0" smtClean="0"/>
              <a:t>:    </a:t>
            </a:r>
            <a:r>
              <a:rPr lang="ru-RU" sz="2900" dirty="0" smtClean="0"/>
              <a:t>		</a:t>
            </a:r>
            <a:r>
              <a:rPr lang="en-US" sz="2900" dirty="0" smtClean="0"/>
              <a:t>1024988     864824     160164       5872      69708     434108</a:t>
            </a:r>
            <a:endParaRPr lang="ru-RU" sz="2900" dirty="0" smtClean="0"/>
          </a:p>
          <a:p>
            <a:pPr>
              <a:buNone/>
            </a:pPr>
            <a:r>
              <a:rPr lang="en-US" sz="2900" dirty="0" smtClean="0"/>
              <a:t>-/+ </a:t>
            </a:r>
            <a:r>
              <a:rPr lang="ru-RU" sz="2900" dirty="0" smtClean="0"/>
              <a:t>буферы</a:t>
            </a:r>
            <a:r>
              <a:rPr lang="en-US" sz="2900" dirty="0" smtClean="0"/>
              <a:t>/</a:t>
            </a:r>
            <a:r>
              <a:rPr lang="ru-RU" sz="2900" dirty="0" smtClean="0"/>
              <a:t>кэш</a:t>
            </a:r>
            <a:r>
              <a:rPr lang="en-US" sz="2900" dirty="0" smtClean="0"/>
              <a:t>:   </a:t>
            </a:r>
            <a:r>
              <a:rPr lang="ru-RU" sz="2900" dirty="0" smtClean="0"/>
              <a:t>		</a:t>
            </a:r>
            <a:r>
              <a:rPr lang="en-US" sz="2900" dirty="0" smtClean="0"/>
              <a:t>361008    </a:t>
            </a:r>
            <a:r>
              <a:rPr lang="ru-RU" sz="2900" dirty="0" smtClean="0"/>
              <a:t>  </a:t>
            </a:r>
            <a:r>
              <a:rPr lang="en-US" sz="2900" dirty="0" smtClean="0"/>
              <a:t> 663980</a:t>
            </a:r>
            <a:r>
              <a:rPr lang="ru-RU" sz="2900" dirty="0" smtClean="0"/>
              <a:t> </a:t>
            </a:r>
          </a:p>
          <a:p>
            <a:pPr>
              <a:buNone/>
            </a:pPr>
            <a:r>
              <a:rPr lang="ru-RU" sz="2900" dirty="0" smtClean="0"/>
              <a:t>(показывается, сколько памяти используется и сколько памяти свободно с точки зрения ее использования в приложениях.)</a:t>
            </a:r>
          </a:p>
          <a:p>
            <a:pPr>
              <a:buNone/>
            </a:pPr>
            <a:r>
              <a:rPr lang="en-US" sz="2900" dirty="0" smtClean="0"/>
              <a:t>Swap</a:t>
            </a:r>
            <a:r>
              <a:rPr lang="ru-RU" sz="2900" dirty="0" smtClean="0"/>
              <a:t> (подкачка)</a:t>
            </a:r>
            <a:r>
              <a:rPr lang="en-US" sz="2900" dirty="0" smtClean="0"/>
              <a:t>:   </a:t>
            </a:r>
            <a:r>
              <a:rPr lang="ru-RU" sz="2900" dirty="0" smtClean="0"/>
              <a:t>	</a:t>
            </a:r>
            <a:r>
              <a:rPr lang="en-US" sz="2900" dirty="0" smtClean="0"/>
              <a:t>522236     </a:t>
            </a:r>
            <a:r>
              <a:rPr lang="ru-RU" sz="2900" dirty="0" smtClean="0"/>
              <a:t>  </a:t>
            </a:r>
            <a:r>
              <a:rPr lang="en-US" sz="2900" dirty="0" smtClean="0"/>
              <a:t>0    </a:t>
            </a:r>
            <a:r>
              <a:rPr lang="ru-RU" sz="2900" dirty="0" smtClean="0"/>
              <a:t>       </a:t>
            </a:r>
            <a:r>
              <a:rPr lang="en-US" sz="2900" dirty="0" smtClean="0"/>
              <a:t> </a:t>
            </a:r>
            <a:r>
              <a:rPr lang="ru-RU" sz="2900" dirty="0" smtClean="0"/>
              <a:t>     </a:t>
            </a:r>
            <a:r>
              <a:rPr lang="en-US" sz="2900" dirty="0" smtClean="0"/>
              <a:t>522236</a:t>
            </a:r>
            <a:endParaRPr lang="ru-RU" sz="2900" dirty="0" smtClean="0"/>
          </a:p>
          <a:p>
            <a:pPr>
              <a:buNone/>
            </a:pPr>
            <a:r>
              <a:rPr lang="ru-RU" sz="2900" b="1" dirty="0" smtClean="0"/>
              <a:t>Параметры использования памяти можно увидеть в файлах: </a:t>
            </a:r>
          </a:p>
          <a:p>
            <a:pPr>
              <a:buNone/>
            </a:pPr>
            <a:r>
              <a:rPr lang="ru-RU" sz="2900" dirty="0" smtClean="0"/>
              <a:t>/</a:t>
            </a:r>
            <a:r>
              <a:rPr lang="ru-RU" sz="2900" dirty="0" err="1" smtClean="0"/>
              <a:t>proc</a:t>
            </a:r>
            <a:r>
              <a:rPr lang="ru-RU" sz="2900" dirty="0" smtClean="0"/>
              <a:t>/</a:t>
            </a:r>
            <a:r>
              <a:rPr lang="ru-RU" sz="2900" dirty="0" err="1" smtClean="0"/>
              <a:t>meminfo</a:t>
            </a:r>
            <a:r>
              <a:rPr lang="ru-RU" sz="2900" dirty="0" smtClean="0"/>
              <a:t> - подробная информация о памяти,</a:t>
            </a:r>
          </a:p>
          <a:p>
            <a:pPr>
              <a:buNone/>
            </a:pPr>
            <a:r>
              <a:rPr lang="ru-RU" sz="2900" dirty="0" smtClean="0"/>
              <a:t>/</a:t>
            </a:r>
            <a:r>
              <a:rPr lang="ru-RU" sz="2900" dirty="0" err="1" smtClean="0"/>
              <a:t>proc</a:t>
            </a:r>
            <a:r>
              <a:rPr lang="ru-RU" sz="2900" dirty="0" smtClean="0"/>
              <a:t>/</a:t>
            </a:r>
            <a:r>
              <a:rPr lang="ru-RU" sz="2900" dirty="0" err="1" smtClean="0"/>
              <a:t>sys</a:t>
            </a:r>
            <a:r>
              <a:rPr lang="ru-RU" sz="2900" dirty="0" smtClean="0"/>
              <a:t>/</a:t>
            </a:r>
            <a:r>
              <a:rPr lang="ru-RU" sz="2900" dirty="0" err="1" smtClean="0"/>
              <a:t>vm</a:t>
            </a:r>
            <a:r>
              <a:rPr lang="ru-RU" sz="2900" dirty="0" smtClean="0"/>
              <a:t>/</a:t>
            </a:r>
            <a:r>
              <a:rPr lang="ru-RU" sz="2900" dirty="0" err="1" smtClean="0"/>
              <a:t>swappines</a:t>
            </a:r>
            <a:r>
              <a:rPr lang="ru-RU" sz="2900" dirty="0" smtClean="0"/>
              <a:t> уровень свободной памяти, при котором система начнет 		            активно сбрасывать память в своп (</a:t>
            </a:r>
            <a:r>
              <a:rPr lang="en-US" sz="2900" dirty="0" smtClean="0"/>
              <a:t>60</a:t>
            </a:r>
            <a:r>
              <a:rPr lang="ru-RU" sz="2900" dirty="0" smtClean="0"/>
              <a:t>%).</a:t>
            </a:r>
          </a:p>
          <a:p>
            <a:pPr>
              <a:buNone/>
            </a:pPr>
            <a:r>
              <a:rPr lang="ru-RU" sz="2900" dirty="0" smtClean="0"/>
              <a:t>/</a:t>
            </a:r>
            <a:r>
              <a:rPr lang="ru-RU" sz="2900" dirty="0" err="1" smtClean="0"/>
              <a:t>proc</a:t>
            </a:r>
            <a:r>
              <a:rPr lang="ru-RU" sz="2900" dirty="0" smtClean="0"/>
              <a:t>/</a:t>
            </a:r>
            <a:r>
              <a:rPr lang="ru-RU" sz="2900" dirty="0" err="1" smtClean="0"/>
              <a:t>sys</a:t>
            </a:r>
            <a:r>
              <a:rPr lang="ru-RU" sz="2900" dirty="0" smtClean="0"/>
              <a:t>/</a:t>
            </a:r>
            <a:r>
              <a:rPr lang="ru-RU" sz="2900" dirty="0" err="1" smtClean="0"/>
              <a:t>vm</a:t>
            </a:r>
            <a:r>
              <a:rPr lang="ru-RU" sz="2900" dirty="0" smtClean="0"/>
              <a:t>/</a:t>
            </a:r>
            <a:r>
              <a:rPr lang="ru-RU" sz="2900" dirty="0" err="1" smtClean="0"/>
              <a:t>vfs_cache_pressure</a:t>
            </a:r>
            <a:r>
              <a:rPr lang="ru-RU" sz="2900" dirty="0" smtClean="0"/>
              <a:t> - уровень выделяемой памяти под кэш</a:t>
            </a:r>
            <a:r>
              <a:rPr lang="en-US" sz="2900" dirty="0" smtClean="0"/>
              <a:t> (100)</a:t>
            </a:r>
            <a:r>
              <a:rPr lang="ru-RU" sz="2900" dirty="0" smtClean="0"/>
              <a:t>, чем больше, тем активнее выгружаются неиспользуемые страницы памяти из </a:t>
            </a:r>
            <a:r>
              <a:rPr lang="ru-RU" sz="2900" dirty="0" err="1" smtClean="0"/>
              <a:t>кеша</a:t>
            </a:r>
            <a:r>
              <a:rPr lang="ru-RU" sz="2900" dirty="0" smtClean="0"/>
              <a:t>.</a:t>
            </a:r>
          </a:p>
          <a:p>
            <a:pPr>
              <a:buNone/>
            </a:pPr>
            <a:r>
              <a:rPr lang="ru-RU" sz="2900" dirty="0" smtClean="0"/>
              <a:t>/</a:t>
            </a:r>
            <a:r>
              <a:rPr lang="ru-RU" sz="2900" dirty="0" err="1" smtClean="0"/>
              <a:t>proc</a:t>
            </a:r>
            <a:r>
              <a:rPr lang="ru-RU" sz="2900" dirty="0" smtClean="0"/>
              <a:t>/</a:t>
            </a:r>
            <a:r>
              <a:rPr lang="ru-RU" sz="2900" dirty="0" err="1" smtClean="0"/>
              <a:t>sys</a:t>
            </a:r>
            <a:r>
              <a:rPr lang="ru-RU" sz="2900" dirty="0" smtClean="0"/>
              <a:t>/</a:t>
            </a:r>
            <a:r>
              <a:rPr lang="ru-RU" sz="2900" dirty="0" err="1" smtClean="0"/>
              <a:t>vm</a:t>
            </a:r>
            <a:r>
              <a:rPr lang="ru-RU" sz="2900" dirty="0" smtClean="0"/>
              <a:t>/</a:t>
            </a:r>
            <a:r>
              <a:rPr lang="ru-RU" sz="2900" dirty="0" err="1" smtClean="0"/>
              <a:t>overcommit_memory</a:t>
            </a:r>
            <a:r>
              <a:rPr lang="ru-RU" sz="2900" dirty="0" smtClean="0"/>
              <a:t> — стратегия </a:t>
            </a:r>
            <a:r>
              <a:rPr lang="ru-RU" sz="2900" dirty="0" err="1" smtClean="0"/>
              <a:t>перевыделение</a:t>
            </a:r>
            <a:r>
              <a:rPr lang="ru-RU" sz="2900" dirty="0" smtClean="0"/>
              <a:t> памяти </a:t>
            </a:r>
            <a:r>
              <a:rPr lang="en-US" sz="2900" dirty="0" smtClean="0"/>
              <a:t>(0)</a:t>
            </a:r>
            <a:endParaRPr lang="ru-RU" sz="2900" dirty="0" smtClean="0"/>
          </a:p>
          <a:p>
            <a:pPr>
              <a:buNone/>
            </a:pPr>
            <a:r>
              <a:rPr lang="ru-RU" sz="2900" dirty="0" smtClean="0"/>
              <a:t>/</a:t>
            </a:r>
            <a:r>
              <a:rPr lang="ru-RU" sz="2900" dirty="0" err="1" smtClean="0"/>
              <a:t>proc</a:t>
            </a:r>
            <a:r>
              <a:rPr lang="ru-RU" sz="2900" dirty="0" smtClean="0"/>
              <a:t>/</a:t>
            </a:r>
            <a:r>
              <a:rPr lang="ru-RU" sz="2900" dirty="0" err="1" smtClean="0"/>
              <a:t>sys</a:t>
            </a:r>
            <a:r>
              <a:rPr lang="ru-RU" sz="2900" dirty="0" smtClean="0"/>
              <a:t>/</a:t>
            </a:r>
            <a:r>
              <a:rPr lang="ru-RU" sz="2900" dirty="0" err="1" smtClean="0"/>
              <a:t>vm</a:t>
            </a:r>
            <a:r>
              <a:rPr lang="ru-RU" sz="2900" dirty="0" smtClean="0"/>
              <a:t>/</a:t>
            </a:r>
            <a:r>
              <a:rPr lang="ru-RU" sz="2900" dirty="0" err="1" smtClean="0"/>
              <a:t>overcommit_ratio</a:t>
            </a:r>
            <a:r>
              <a:rPr lang="ru-RU" sz="2900" dirty="0" smtClean="0"/>
              <a:t> уровень разрешения на </a:t>
            </a:r>
            <a:r>
              <a:rPr lang="ru-RU" sz="2900" dirty="0" err="1" smtClean="0"/>
              <a:t>перевыделение</a:t>
            </a:r>
            <a:r>
              <a:rPr lang="ru-RU" sz="2900" dirty="0" smtClean="0"/>
              <a:t> памяти</a:t>
            </a:r>
            <a:r>
              <a:rPr lang="en-US" sz="2900" dirty="0" smtClean="0"/>
              <a:t> (50</a:t>
            </a:r>
            <a:r>
              <a:rPr lang="ru-RU" sz="2900" dirty="0" smtClean="0"/>
              <a:t>%</a:t>
            </a:r>
            <a:r>
              <a:rPr lang="en-US" sz="2900" dirty="0" smtClean="0"/>
              <a:t>)</a:t>
            </a:r>
            <a:r>
              <a:rPr lang="ru-RU" sz="2900" dirty="0" smtClean="0"/>
              <a:t> для стратегии 2</a:t>
            </a:r>
          </a:p>
          <a:p>
            <a:pPr>
              <a:buNone/>
            </a:pPr>
            <a:r>
              <a:rPr lang="ru-RU" sz="2900" b="1" dirty="0" err="1" smtClean="0"/>
              <a:t>Overcommit</a:t>
            </a:r>
            <a:r>
              <a:rPr lang="ru-RU" sz="2900" b="1" dirty="0" smtClean="0"/>
              <a:t> </a:t>
            </a:r>
            <a:r>
              <a:rPr lang="ru-RU" sz="2900" dirty="0" smtClean="0"/>
              <a:t>— стратегия выделения памяти, когда операционная система разрешает приложениям занимать больше виртуальной памяти, чем доступно в системе.</a:t>
            </a:r>
            <a:r>
              <a:rPr lang="en-US" sz="2900" dirty="0" smtClean="0"/>
              <a:t> </a:t>
            </a:r>
            <a:r>
              <a:rPr lang="ru-RU" sz="2900" dirty="0" smtClean="0"/>
              <a:t>Используется в </a:t>
            </a:r>
            <a:r>
              <a:rPr lang="ru-RU" sz="2900" dirty="0" err="1" smtClean="0"/>
              <a:t>Linux</a:t>
            </a:r>
            <a:r>
              <a:rPr lang="ru-RU" sz="2900" dirty="0" smtClean="0"/>
              <a:t> по умолчанию.</a:t>
            </a:r>
          </a:p>
          <a:p>
            <a:pPr>
              <a:buNone/>
            </a:pPr>
            <a:r>
              <a:rPr lang="ru-RU" sz="2900" dirty="0" smtClean="0"/>
              <a:t>OVERCOMMIT_GUESS </a:t>
            </a:r>
            <a:r>
              <a:rPr lang="en-US" sz="2900" dirty="0" smtClean="0"/>
              <a:t> </a:t>
            </a:r>
            <a:r>
              <a:rPr lang="ru-RU" sz="2900" dirty="0" smtClean="0"/>
              <a:t>0 — эвристический подход к распределению памяти. Система будет отвергать только запросы, которые в принципе не могут быть удовлетворены, остальные — удовлетворять вне зависимости от наличия свободной памяти. </a:t>
            </a:r>
          </a:p>
          <a:p>
            <a:pPr>
              <a:buNone/>
            </a:pPr>
            <a:r>
              <a:rPr lang="ru-RU" sz="2900" dirty="0" smtClean="0"/>
              <a:t> OVERCOMMIT_ALWAYS </a:t>
            </a:r>
            <a:r>
              <a:rPr lang="en-US" sz="2900" dirty="0" smtClean="0"/>
              <a:t> </a:t>
            </a:r>
            <a:r>
              <a:rPr lang="ru-RU" sz="2900" dirty="0" smtClean="0"/>
              <a:t>1 — ядро всегда удовлетворяет любые запросы на выделение памяти. </a:t>
            </a:r>
          </a:p>
          <a:p>
            <a:pPr>
              <a:buNone/>
            </a:pPr>
            <a:r>
              <a:rPr lang="ru-RU" sz="2900" dirty="0" smtClean="0"/>
              <a:t>OVERCOMMIT_NEVER </a:t>
            </a:r>
            <a:r>
              <a:rPr lang="en-US" sz="2900" dirty="0" smtClean="0"/>
              <a:t> </a:t>
            </a:r>
            <a:r>
              <a:rPr lang="ru-RU" sz="2900" dirty="0" smtClean="0"/>
              <a:t>2 — система всегда будет выделять память только если она подкреплена реальными страницами в ОЗУ или свопе</a:t>
            </a:r>
            <a:r>
              <a:rPr lang="ru-RU" sz="1600" dirty="0" smtClean="0"/>
              <a:t>.</a:t>
            </a:r>
            <a:endParaRPr lang="ru-RU" sz="2900" dirty="0" smtClean="0"/>
          </a:p>
          <a:p>
            <a:pPr>
              <a:buNone/>
            </a:pPr>
            <a:endParaRPr lang="ru-RU" dirty="0"/>
          </a:p>
        </p:txBody>
      </p:sp>
    </p:spTree>
    <p:extLst>
      <p:ext uri="{BB962C8B-B14F-4D97-AF65-F5344CB8AC3E}">
        <p14:creationId xmlns:p14="http://schemas.microsoft.com/office/powerpoint/2010/main" val="377478816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3600" dirty="0" smtClean="0"/>
              <a:t>Ограничение системных ресурсов</a:t>
            </a:r>
            <a:endParaRPr lang="ru-RU" sz="3600" dirty="0"/>
          </a:p>
        </p:txBody>
      </p:sp>
      <p:sp>
        <p:nvSpPr>
          <p:cNvPr id="3" name="Содержимое 2"/>
          <p:cNvSpPr>
            <a:spLocks noGrp="1"/>
          </p:cNvSpPr>
          <p:nvPr>
            <p:ph idx="1"/>
          </p:nvPr>
        </p:nvSpPr>
        <p:spPr>
          <a:xfrm>
            <a:off x="457200" y="1142984"/>
            <a:ext cx="8401080" cy="4983179"/>
          </a:xfrm>
        </p:spPr>
        <p:txBody>
          <a:bodyPr>
            <a:normAutofit fontScale="47500" lnSpcReduction="20000"/>
          </a:bodyPr>
          <a:lstStyle/>
          <a:p>
            <a:pPr>
              <a:buNone/>
            </a:pPr>
            <a:r>
              <a:rPr lang="ru-RU" dirty="0" smtClean="0"/>
              <a:t>Утилита </a:t>
            </a:r>
            <a:r>
              <a:rPr lang="ru-RU" b="1" dirty="0" err="1" smtClean="0"/>
              <a:t>ulimit</a:t>
            </a:r>
            <a:r>
              <a:rPr lang="ru-RU" b="1" dirty="0" smtClean="0"/>
              <a:t> </a:t>
            </a:r>
            <a:r>
              <a:rPr lang="ru-RU" dirty="0" smtClean="0"/>
              <a:t> позволяет просмотреть и ограничить системные ресурсы.</a:t>
            </a:r>
          </a:p>
          <a:p>
            <a:pPr>
              <a:buNone/>
            </a:pPr>
            <a:r>
              <a:rPr lang="ru-RU" dirty="0" smtClean="0"/>
              <a:t>Каждый пользователь может уменьшить собственный лимит, но только </a:t>
            </a:r>
            <a:r>
              <a:rPr lang="ru-RU" dirty="0" err="1" smtClean="0"/>
              <a:t>суперпользователь</a:t>
            </a:r>
            <a:r>
              <a:rPr lang="ru-RU" dirty="0" smtClean="0"/>
              <a:t> может его увеличить.</a:t>
            </a:r>
          </a:p>
          <a:p>
            <a:pPr>
              <a:buNone/>
            </a:pPr>
            <a:r>
              <a:rPr lang="en-US" dirty="0" err="1" smtClean="0"/>
              <a:t>gena@gena-VirtualBox</a:t>
            </a:r>
            <a:r>
              <a:rPr lang="en-US" dirty="0" smtClean="0"/>
              <a:t>:~$ </a:t>
            </a:r>
            <a:r>
              <a:rPr lang="en-US" dirty="0" err="1" smtClean="0"/>
              <a:t>ulimit</a:t>
            </a:r>
            <a:r>
              <a:rPr lang="en-US" dirty="0" smtClean="0"/>
              <a:t> –a</a:t>
            </a:r>
            <a:r>
              <a:rPr lang="ru-RU" dirty="0" smtClean="0"/>
              <a:t> отображает текущие установки</a:t>
            </a:r>
            <a:endParaRPr lang="en-US" dirty="0" smtClean="0"/>
          </a:p>
          <a:p>
            <a:pPr>
              <a:buNone/>
            </a:pPr>
            <a:r>
              <a:rPr lang="en-US" dirty="0" smtClean="0"/>
              <a:t>core file size          (blocks, -c) 0</a:t>
            </a:r>
            <a:r>
              <a:rPr lang="ru-RU" dirty="0" smtClean="0"/>
              <a:t> , размер </a:t>
            </a:r>
            <a:r>
              <a:rPr lang="en-US" dirty="0" smtClean="0"/>
              <a:t>core</a:t>
            </a:r>
            <a:r>
              <a:rPr lang="ru-RU" dirty="0" smtClean="0"/>
              <a:t> файла</a:t>
            </a:r>
            <a:endParaRPr lang="en-US" dirty="0" smtClean="0"/>
          </a:p>
          <a:p>
            <a:pPr>
              <a:buNone/>
            </a:pPr>
            <a:r>
              <a:rPr lang="en-US" b="1" dirty="0" smtClean="0"/>
              <a:t>data </a:t>
            </a:r>
            <a:r>
              <a:rPr lang="en-US" b="1" dirty="0" err="1" smtClean="0"/>
              <a:t>seg</a:t>
            </a:r>
            <a:r>
              <a:rPr lang="en-US" b="1" dirty="0" smtClean="0"/>
              <a:t> size           (</a:t>
            </a:r>
            <a:r>
              <a:rPr lang="en-US" b="1" dirty="0" err="1" smtClean="0"/>
              <a:t>kbytes</a:t>
            </a:r>
            <a:r>
              <a:rPr lang="en-US" b="1" dirty="0" smtClean="0"/>
              <a:t>, -d) unlimited</a:t>
            </a:r>
            <a:r>
              <a:rPr lang="ru-RU" b="1" dirty="0" smtClean="0"/>
              <a:t>, максимальный размер сегмента данных</a:t>
            </a:r>
            <a:endParaRPr lang="en-US" b="1" dirty="0" smtClean="0"/>
          </a:p>
          <a:p>
            <a:pPr>
              <a:buNone/>
            </a:pPr>
            <a:r>
              <a:rPr lang="en-US" dirty="0" smtClean="0"/>
              <a:t>scheduling priority             (-e) 0</a:t>
            </a:r>
            <a:r>
              <a:rPr lang="ru-RU" dirty="0" smtClean="0"/>
              <a:t> статический приоритет процесса</a:t>
            </a:r>
            <a:endParaRPr lang="en-US" dirty="0" smtClean="0"/>
          </a:p>
          <a:p>
            <a:pPr>
              <a:buNone/>
            </a:pPr>
            <a:r>
              <a:rPr lang="en-US" dirty="0" smtClean="0"/>
              <a:t>file size               (blocks, -f) unlimited</a:t>
            </a:r>
            <a:r>
              <a:rPr lang="ru-RU" dirty="0" smtClean="0"/>
              <a:t> , максимальный размер создаваемого файла</a:t>
            </a:r>
            <a:endParaRPr lang="en-US" dirty="0" smtClean="0"/>
          </a:p>
          <a:p>
            <a:pPr>
              <a:buNone/>
            </a:pPr>
            <a:r>
              <a:rPr lang="en-US" dirty="0" smtClean="0"/>
              <a:t>pending signals                 (-</a:t>
            </a:r>
            <a:r>
              <a:rPr lang="en-US" dirty="0" err="1" smtClean="0"/>
              <a:t>i</a:t>
            </a:r>
            <a:r>
              <a:rPr lang="en-US" dirty="0" smtClean="0"/>
              <a:t>) 7858</a:t>
            </a:r>
            <a:r>
              <a:rPr lang="ru-RU" dirty="0" smtClean="0"/>
              <a:t> максимальное число отложенных сигналов</a:t>
            </a:r>
            <a:endParaRPr lang="en-US" dirty="0" smtClean="0"/>
          </a:p>
          <a:p>
            <a:pPr>
              <a:buNone/>
            </a:pPr>
            <a:r>
              <a:rPr lang="en-US" b="1" dirty="0" smtClean="0"/>
              <a:t>max locked memory       (</a:t>
            </a:r>
            <a:r>
              <a:rPr lang="en-US" b="1" dirty="0" err="1" smtClean="0"/>
              <a:t>kbytes</a:t>
            </a:r>
            <a:r>
              <a:rPr lang="en-US" b="1" dirty="0" smtClean="0"/>
              <a:t>, -l) 64</a:t>
            </a:r>
            <a:r>
              <a:rPr lang="ru-RU" b="1" dirty="0" smtClean="0"/>
              <a:t> максимальный размер резидентной части процесса, находящейся в ОЗУ</a:t>
            </a:r>
            <a:endParaRPr lang="en-US" b="1" dirty="0" smtClean="0"/>
          </a:p>
          <a:p>
            <a:pPr>
              <a:buNone/>
            </a:pPr>
            <a:r>
              <a:rPr lang="en-US" b="1" dirty="0" smtClean="0"/>
              <a:t>max memory size         (</a:t>
            </a:r>
            <a:r>
              <a:rPr lang="en-US" b="1" dirty="0" err="1" smtClean="0"/>
              <a:t>kbytes</a:t>
            </a:r>
            <a:r>
              <a:rPr lang="en-US" b="1" dirty="0" smtClean="0"/>
              <a:t>, -m) unlimited</a:t>
            </a:r>
            <a:r>
              <a:rPr lang="ru-RU" b="1" dirty="0" smtClean="0"/>
              <a:t> </a:t>
            </a:r>
          </a:p>
          <a:p>
            <a:pPr>
              <a:buNone/>
            </a:pPr>
            <a:r>
              <a:rPr lang="en-US" dirty="0" smtClean="0"/>
              <a:t>open files                      (-n) 1024</a:t>
            </a:r>
            <a:r>
              <a:rPr lang="ru-RU" dirty="0" smtClean="0"/>
              <a:t>, максимальное число открытых файлов</a:t>
            </a:r>
            <a:endParaRPr lang="en-US" dirty="0" smtClean="0"/>
          </a:p>
          <a:p>
            <a:pPr>
              <a:buNone/>
            </a:pPr>
            <a:r>
              <a:rPr lang="en-US" dirty="0" smtClean="0"/>
              <a:t>pipe size            (512 bytes, -p) 8</a:t>
            </a:r>
            <a:r>
              <a:rPr lang="ru-RU" dirty="0" smtClean="0"/>
              <a:t> , размер буфера канала</a:t>
            </a:r>
            <a:endParaRPr lang="en-US" dirty="0" smtClean="0"/>
          </a:p>
          <a:p>
            <a:pPr>
              <a:buNone/>
            </a:pPr>
            <a:r>
              <a:rPr lang="en-US" dirty="0" smtClean="0"/>
              <a:t>POSIX message queues     (bytes, -q) 819200</a:t>
            </a:r>
            <a:r>
              <a:rPr lang="ru-RU" dirty="0" smtClean="0"/>
              <a:t> максимальный размер очереди сообщений</a:t>
            </a:r>
            <a:endParaRPr lang="en-US" dirty="0" smtClean="0"/>
          </a:p>
          <a:p>
            <a:pPr>
              <a:buNone/>
            </a:pPr>
            <a:r>
              <a:rPr lang="en-US" dirty="0" smtClean="0"/>
              <a:t>real-time priority              (-r) 0</a:t>
            </a:r>
            <a:r>
              <a:rPr lang="ru-RU" dirty="0" smtClean="0"/>
              <a:t> приоритет реального времени (не задан)</a:t>
            </a:r>
            <a:endParaRPr lang="en-US" dirty="0" smtClean="0"/>
          </a:p>
          <a:p>
            <a:pPr>
              <a:buNone/>
            </a:pPr>
            <a:r>
              <a:rPr lang="en-US" b="1" dirty="0" smtClean="0"/>
              <a:t>stack size              (</a:t>
            </a:r>
            <a:r>
              <a:rPr lang="en-US" b="1" dirty="0" err="1" smtClean="0"/>
              <a:t>kbytes</a:t>
            </a:r>
            <a:r>
              <a:rPr lang="en-US" b="1" dirty="0" smtClean="0"/>
              <a:t>, -s) 8192</a:t>
            </a:r>
            <a:r>
              <a:rPr lang="ru-RU" b="1" dirty="0" smtClean="0"/>
              <a:t> максимальный размер стека</a:t>
            </a:r>
            <a:endParaRPr lang="en-US" b="1" dirty="0" smtClean="0"/>
          </a:p>
          <a:p>
            <a:pPr>
              <a:buNone/>
            </a:pPr>
            <a:r>
              <a:rPr lang="en-US" dirty="0" err="1" smtClean="0"/>
              <a:t>cpu</a:t>
            </a:r>
            <a:r>
              <a:rPr lang="en-US" dirty="0" smtClean="0"/>
              <a:t> time               (seconds, -t) unlimited</a:t>
            </a:r>
            <a:r>
              <a:rPr lang="ru-RU" dirty="0" smtClean="0"/>
              <a:t> максимальное время работы процесса</a:t>
            </a:r>
            <a:endParaRPr lang="en-US" dirty="0" smtClean="0"/>
          </a:p>
          <a:p>
            <a:pPr>
              <a:buNone/>
            </a:pPr>
            <a:r>
              <a:rPr lang="en-US" dirty="0" smtClean="0"/>
              <a:t>max user processes              (-u) 7858</a:t>
            </a:r>
            <a:r>
              <a:rPr lang="ru-RU" dirty="0" smtClean="0"/>
              <a:t>, максимальное число запущенных  пользователем процессов</a:t>
            </a:r>
            <a:endParaRPr lang="en-US" dirty="0" smtClean="0"/>
          </a:p>
          <a:p>
            <a:pPr>
              <a:buNone/>
            </a:pPr>
            <a:r>
              <a:rPr lang="en-US" b="1" dirty="0" smtClean="0"/>
              <a:t>virtual memory          (</a:t>
            </a:r>
            <a:r>
              <a:rPr lang="en-US" b="1" dirty="0" err="1" smtClean="0"/>
              <a:t>kbytes</a:t>
            </a:r>
            <a:r>
              <a:rPr lang="en-US" b="1" dirty="0" smtClean="0"/>
              <a:t>, -v) unlimited</a:t>
            </a:r>
            <a:r>
              <a:rPr lang="ru-RU" b="1" dirty="0" smtClean="0"/>
              <a:t>, максимальный размер используемой виртуальной памяти</a:t>
            </a:r>
            <a:endParaRPr lang="en-US" b="1" dirty="0" smtClean="0"/>
          </a:p>
          <a:p>
            <a:pPr>
              <a:buNone/>
            </a:pPr>
            <a:r>
              <a:rPr lang="en-US" dirty="0" smtClean="0"/>
              <a:t>file locks                      (-x) unlimited</a:t>
            </a:r>
          </a:p>
          <a:p>
            <a:pPr>
              <a:buNone/>
            </a:pPr>
            <a:endParaRPr lang="en-US" dirty="0" smtClean="0"/>
          </a:p>
          <a:p>
            <a:pPr>
              <a:buNone/>
            </a:pPr>
            <a:endParaRPr lang="ru-RU" dirty="0"/>
          </a:p>
        </p:txBody>
      </p:sp>
    </p:spTree>
    <p:extLst>
      <p:ext uri="{BB962C8B-B14F-4D97-AF65-F5344CB8AC3E}">
        <p14:creationId xmlns:p14="http://schemas.microsoft.com/office/powerpoint/2010/main" val="3674449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a:bodyPr>
          <a:lstStyle/>
          <a:p>
            <a:r>
              <a:rPr lang="ru-RU" sz="3200" dirty="0" smtClean="0"/>
              <a:t>Информация команды </a:t>
            </a:r>
            <a:r>
              <a:rPr lang="en-US" sz="3200" dirty="0" smtClean="0"/>
              <a:t>top</a:t>
            </a:r>
            <a:r>
              <a:rPr lang="ru-RU" sz="3200" dirty="0" smtClean="0"/>
              <a:t> по процессам </a:t>
            </a:r>
            <a:endParaRPr lang="ru-RU" sz="3200" dirty="0"/>
          </a:p>
        </p:txBody>
      </p:sp>
      <p:pic>
        <p:nvPicPr>
          <p:cNvPr id="3075" name="Picture 3"/>
          <p:cNvPicPr>
            <a:picLocks noChangeAspect="1" noChangeArrowheads="1"/>
          </p:cNvPicPr>
          <p:nvPr/>
        </p:nvPicPr>
        <p:blipFill>
          <a:blip r:embed="rId2" cstate="print"/>
          <a:srcRect/>
          <a:stretch>
            <a:fillRect/>
          </a:stretch>
        </p:blipFill>
        <p:spPr bwMode="auto">
          <a:xfrm>
            <a:off x="899592" y="1052736"/>
            <a:ext cx="6840759" cy="4176464"/>
          </a:xfrm>
          <a:prstGeom prst="rect">
            <a:avLst/>
          </a:prstGeom>
          <a:noFill/>
          <a:ln w="9525">
            <a:noFill/>
            <a:miter lim="800000"/>
            <a:headEnd/>
            <a:tailEnd/>
          </a:ln>
        </p:spPr>
      </p:pic>
      <p:sp>
        <p:nvSpPr>
          <p:cNvPr id="3076" name="Rectangle 4"/>
          <p:cNvSpPr>
            <a:spLocks noChangeArrowheads="1"/>
          </p:cNvSpPr>
          <p:nvPr/>
        </p:nvSpPr>
        <p:spPr bwMode="auto">
          <a:xfrm>
            <a:off x="395536" y="5334506"/>
            <a:ext cx="7733464"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VIRT</a:t>
            </a:r>
            <a:r>
              <a:rPr kumimoji="0" lang="ru-RU" sz="14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указывает, сколько виртуальной памяти в настоящий момент доступно про</a:t>
            </a:r>
            <a:r>
              <a:rPr lang="ru-RU" sz="1400" dirty="0" smtClean="0">
                <a:latin typeface="Arial" pitchFamily="34" charset="0"/>
                <a:ea typeface="Times New Roman" pitchFamily="18" charset="0"/>
                <a:cs typeface="Times New Roman" pitchFamily="18" charset="0"/>
              </a:rPr>
              <a:t>цессу</a:t>
            </a:r>
            <a:r>
              <a:rPr kumimoji="0" lang="ru-RU" sz="14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endParaRPr kumimoji="0" lang="ru-RU" sz="14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RES</a:t>
            </a:r>
            <a:r>
              <a:rPr kumimoji="0" lang="ru-RU" sz="14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указывает, сколько в действительности потребляется процессом реальной физической памяти.  </a:t>
            </a:r>
            <a:endParaRPr kumimoji="0" lang="ru-RU" sz="14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SHR</a:t>
            </a:r>
            <a:r>
              <a:rPr kumimoji="0" lang="ru-RU" sz="14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показывает, какая величина от значения VIRT является в действительности разделяемой памятью.</a:t>
            </a:r>
          </a:p>
          <a:p>
            <a:pPr eaLnBrk="0" fontAlgn="base" hangingPunct="0">
              <a:spcBef>
                <a:spcPct val="0"/>
              </a:spcBef>
              <a:spcAft>
                <a:spcPct val="0"/>
              </a:spcAft>
            </a:pPr>
            <a:r>
              <a:rPr lang="ru-RU" sz="1400" b="1" dirty="0" smtClean="0">
                <a:latin typeface="Arial" pitchFamily="34" charset="0"/>
                <a:ea typeface="Times New Roman" pitchFamily="18" charset="0"/>
                <a:cs typeface="Times New Roman" pitchFamily="18" charset="0"/>
              </a:rPr>
              <a:t>%MEM </a:t>
            </a:r>
            <a:r>
              <a:rPr lang="ru-RU" sz="1400" dirty="0" smtClean="0">
                <a:latin typeface="Arial" pitchFamily="34" charset="0"/>
                <a:ea typeface="Times New Roman" pitchFamily="18" charset="0"/>
                <a:cs typeface="Times New Roman" pitchFamily="18" charset="0"/>
              </a:rPr>
              <a:t>- процент использования общей оперативной памяти</a:t>
            </a:r>
            <a:endParaRPr kumimoji="0" lang="ru-RU" sz="1800" b="0" i="0" u="none" strike="noStrike" cap="none" normalizeH="0" baseline="0" dirty="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98410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3600" dirty="0" smtClean="0"/>
              <a:t>Управление пользователями</a:t>
            </a:r>
            <a:endParaRPr lang="ru-RU" sz="3600" dirty="0"/>
          </a:p>
        </p:txBody>
      </p:sp>
      <p:sp>
        <p:nvSpPr>
          <p:cNvPr id="3" name="Содержимое 2"/>
          <p:cNvSpPr>
            <a:spLocks noGrp="1"/>
          </p:cNvSpPr>
          <p:nvPr>
            <p:ph idx="1"/>
          </p:nvPr>
        </p:nvSpPr>
        <p:spPr>
          <a:xfrm>
            <a:off x="457200" y="1071546"/>
            <a:ext cx="8229600" cy="5054617"/>
          </a:xfrm>
        </p:spPr>
        <p:txBody>
          <a:bodyPr>
            <a:normAutofit fontScale="92500" lnSpcReduction="10000"/>
          </a:bodyPr>
          <a:lstStyle/>
          <a:p>
            <a:pPr>
              <a:buNone/>
            </a:pPr>
            <a:r>
              <a:rPr lang="ru-RU" dirty="0" smtClean="0"/>
              <a:t>Добавления (удаления) учетной записи </a:t>
            </a:r>
          </a:p>
          <a:p>
            <a:pPr>
              <a:buNone/>
            </a:pPr>
            <a:r>
              <a:rPr lang="en-US" b="1" dirty="0" err="1" smtClean="0"/>
              <a:t>sudo</a:t>
            </a:r>
            <a:r>
              <a:rPr lang="en-US" b="1" dirty="0" smtClean="0"/>
              <a:t> </a:t>
            </a:r>
            <a:r>
              <a:rPr lang="en-US" b="1" dirty="0" err="1" smtClean="0"/>
              <a:t>adduser</a:t>
            </a:r>
            <a:r>
              <a:rPr lang="en-US" i="1" dirty="0" smtClean="0"/>
              <a:t> username</a:t>
            </a:r>
            <a:endParaRPr lang="ru-RU" dirty="0" smtClean="0"/>
          </a:p>
          <a:p>
            <a:pPr>
              <a:buNone/>
            </a:pPr>
            <a:r>
              <a:rPr lang="en-US" b="1" dirty="0" err="1" smtClean="0"/>
              <a:t>sudo</a:t>
            </a:r>
            <a:r>
              <a:rPr lang="en-US" b="1" dirty="0" smtClean="0"/>
              <a:t> </a:t>
            </a:r>
            <a:r>
              <a:rPr lang="en-US" b="1" dirty="0" err="1" smtClean="0"/>
              <a:t>deluser</a:t>
            </a:r>
            <a:r>
              <a:rPr lang="en-US" i="1" dirty="0" smtClean="0"/>
              <a:t> username</a:t>
            </a:r>
            <a:endParaRPr lang="ru-RU" i="1" dirty="0" smtClean="0"/>
          </a:p>
          <a:p>
            <a:pPr>
              <a:buNone/>
            </a:pPr>
            <a:r>
              <a:rPr lang="ru-RU" dirty="0" smtClean="0"/>
              <a:t>Просмотр текущего статуса учетной записи </a:t>
            </a:r>
            <a:endParaRPr lang="ru-RU" i="1" dirty="0" smtClean="0"/>
          </a:p>
          <a:p>
            <a:pPr>
              <a:buNone/>
            </a:pPr>
            <a:r>
              <a:rPr lang="en-US" b="1" dirty="0" err="1" smtClean="0"/>
              <a:t>sudo</a:t>
            </a:r>
            <a:r>
              <a:rPr lang="en-US" b="1" dirty="0" smtClean="0"/>
              <a:t> </a:t>
            </a:r>
            <a:r>
              <a:rPr lang="en-US" b="1" dirty="0" err="1" smtClean="0"/>
              <a:t>chage</a:t>
            </a:r>
            <a:r>
              <a:rPr lang="ru-RU" b="1" dirty="0" smtClean="0"/>
              <a:t> -</a:t>
            </a:r>
            <a:r>
              <a:rPr lang="en-US" b="1" dirty="0" smtClean="0"/>
              <a:t>l</a:t>
            </a:r>
            <a:r>
              <a:rPr lang="en-US" dirty="0" smtClean="0"/>
              <a:t> </a:t>
            </a:r>
            <a:r>
              <a:rPr lang="en-US" i="1" dirty="0" smtClean="0"/>
              <a:t>username</a:t>
            </a:r>
            <a:endParaRPr lang="ru-RU" dirty="0" smtClean="0"/>
          </a:p>
          <a:p>
            <a:pPr>
              <a:buNone/>
            </a:pPr>
            <a:r>
              <a:rPr lang="ru-RU" dirty="0" smtClean="0"/>
              <a:t>Создание (удаление) группы </a:t>
            </a:r>
          </a:p>
          <a:p>
            <a:pPr>
              <a:buNone/>
            </a:pPr>
            <a:r>
              <a:rPr lang="en-US" b="1" dirty="0" err="1" smtClean="0"/>
              <a:t>sudo</a:t>
            </a:r>
            <a:r>
              <a:rPr lang="en-US" b="1" dirty="0" smtClean="0"/>
              <a:t> </a:t>
            </a:r>
            <a:r>
              <a:rPr lang="en-US" b="1" dirty="0" err="1" smtClean="0"/>
              <a:t>addgroup</a:t>
            </a:r>
            <a:r>
              <a:rPr lang="en-US" dirty="0" smtClean="0"/>
              <a:t> </a:t>
            </a:r>
            <a:r>
              <a:rPr lang="en-US" i="1" dirty="0" err="1" smtClean="0"/>
              <a:t>groupname</a:t>
            </a:r>
            <a:r>
              <a:rPr lang="en-US" i="1" dirty="0" smtClean="0"/>
              <a:t> </a:t>
            </a:r>
            <a:endParaRPr lang="ru-RU" i="1" dirty="0" smtClean="0"/>
          </a:p>
          <a:p>
            <a:pPr>
              <a:buNone/>
            </a:pPr>
            <a:r>
              <a:rPr lang="en-US" b="1" dirty="0" err="1" smtClean="0"/>
              <a:t>sudo</a:t>
            </a:r>
            <a:r>
              <a:rPr lang="en-US" b="1" dirty="0" smtClean="0"/>
              <a:t> </a:t>
            </a:r>
            <a:r>
              <a:rPr lang="en-US" b="1" dirty="0" err="1" smtClean="0"/>
              <a:t>delgroup</a:t>
            </a:r>
            <a:r>
              <a:rPr lang="en-US" dirty="0" smtClean="0"/>
              <a:t> </a:t>
            </a:r>
            <a:r>
              <a:rPr lang="en-US" i="1" dirty="0" err="1" smtClean="0"/>
              <a:t>groupname</a:t>
            </a:r>
            <a:endParaRPr lang="ru-RU" i="1" dirty="0" smtClean="0"/>
          </a:p>
          <a:p>
            <a:pPr>
              <a:buNone/>
            </a:pPr>
            <a:r>
              <a:rPr lang="ru-RU" dirty="0" smtClean="0"/>
              <a:t>Добавление пользователя в группу</a:t>
            </a:r>
          </a:p>
          <a:p>
            <a:pPr>
              <a:buNone/>
            </a:pPr>
            <a:r>
              <a:rPr lang="en-US" b="1" dirty="0" err="1" smtClean="0"/>
              <a:t>sudo</a:t>
            </a:r>
            <a:r>
              <a:rPr lang="en-US" b="1" dirty="0" smtClean="0"/>
              <a:t> </a:t>
            </a:r>
            <a:r>
              <a:rPr lang="en-US" b="1" dirty="0" err="1" smtClean="0"/>
              <a:t>adduser</a:t>
            </a:r>
            <a:r>
              <a:rPr lang="en-US" b="1" dirty="0" smtClean="0"/>
              <a:t> </a:t>
            </a:r>
            <a:r>
              <a:rPr lang="en-US" i="1" dirty="0" smtClean="0"/>
              <a:t>username </a:t>
            </a:r>
            <a:r>
              <a:rPr lang="en-US" i="1" dirty="0" err="1" smtClean="0"/>
              <a:t>groupname</a:t>
            </a:r>
            <a:endParaRPr lang="ru-RU"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ru-RU" sz="3600" dirty="0" smtClean="0"/>
              <a:t>Детальная информация о процессе</a:t>
            </a:r>
            <a:endParaRPr lang="ru-RU" sz="3600" dirty="0"/>
          </a:p>
        </p:txBody>
      </p:sp>
      <p:sp>
        <p:nvSpPr>
          <p:cNvPr id="3" name="Содержимое 2"/>
          <p:cNvSpPr>
            <a:spLocks noGrp="1"/>
          </p:cNvSpPr>
          <p:nvPr>
            <p:ph idx="1"/>
          </p:nvPr>
        </p:nvSpPr>
        <p:spPr>
          <a:xfrm>
            <a:off x="457200" y="836712"/>
            <a:ext cx="8229600" cy="5832648"/>
          </a:xfrm>
        </p:spPr>
        <p:txBody>
          <a:bodyPr>
            <a:normAutofit fontScale="47500" lnSpcReduction="20000"/>
          </a:bodyPr>
          <a:lstStyle/>
          <a:p>
            <a:pPr>
              <a:buNone/>
            </a:pPr>
            <a:r>
              <a:rPr lang="en-US" b="1" dirty="0" smtClean="0"/>
              <a:t>cat /proc/PID/status</a:t>
            </a:r>
            <a:endParaRPr lang="ru-RU" b="1" dirty="0" smtClean="0"/>
          </a:p>
          <a:p>
            <a:pPr>
              <a:buNone/>
            </a:pPr>
            <a:r>
              <a:rPr lang="en-US" dirty="0" smtClean="0"/>
              <a:t>Name:	bash</a:t>
            </a:r>
            <a:endParaRPr lang="ru-RU" dirty="0" smtClean="0"/>
          </a:p>
          <a:p>
            <a:pPr>
              <a:buNone/>
            </a:pPr>
            <a:r>
              <a:rPr lang="en-US" dirty="0" smtClean="0"/>
              <a:t>State:	S (sleeping)</a:t>
            </a:r>
            <a:endParaRPr lang="ru-RU" dirty="0" smtClean="0"/>
          </a:p>
          <a:p>
            <a:pPr>
              <a:buNone/>
            </a:pPr>
            <a:r>
              <a:rPr lang="en-US" dirty="0" err="1" smtClean="0"/>
              <a:t>Tgid</a:t>
            </a:r>
            <a:r>
              <a:rPr lang="en-US" dirty="0" smtClean="0"/>
              <a:t>:	2595</a:t>
            </a:r>
            <a:endParaRPr lang="ru-RU" dirty="0" smtClean="0"/>
          </a:p>
          <a:p>
            <a:pPr>
              <a:buNone/>
            </a:pPr>
            <a:r>
              <a:rPr lang="en-US" dirty="0" err="1" smtClean="0"/>
              <a:t>Ngid</a:t>
            </a:r>
            <a:r>
              <a:rPr lang="en-US" dirty="0" smtClean="0"/>
              <a:t>:	0</a:t>
            </a:r>
            <a:endParaRPr lang="ru-RU" dirty="0" smtClean="0"/>
          </a:p>
          <a:p>
            <a:pPr>
              <a:buNone/>
            </a:pPr>
            <a:r>
              <a:rPr lang="en-US" dirty="0" err="1" smtClean="0"/>
              <a:t>Pid</a:t>
            </a:r>
            <a:r>
              <a:rPr lang="en-US" dirty="0" smtClean="0"/>
              <a:t>:	2595</a:t>
            </a:r>
            <a:endParaRPr lang="ru-RU" dirty="0" smtClean="0"/>
          </a:p>
          <a:p>
            <a:pPr>
              <a:buNone/>
            </a:pPr>
            <a:r>
              <a:rPr lang="en-US" dirty="0" err="1" smtClean="0"/>
              <a:t>PPid</a:t>
            </a:r>
            <a:r>
              <a:rPr lang="en-US" dirty="0" smtClean="0"/>
              <a:t>:	2585</a:t>
            </a:r>
            <a:endParaRPr lang="ru-RU" dirty="0" smtClean="0"/>
          </a:p>
          <a:p>
            <a:pPr>
              <a:buNone/>
            </a:pPr>
            <a:r>
              <a:rPr lang="en-US" dirty="0" err="1" smtClean="0"/>
              <a:t>TracerPid</a:t>
            </a:r>
            <a:r>
              <a:rPr lang="en-US" dirty="0" smtClean="0"/>
              <a:t>:	0</a:t>
            </a:r>
            <a:endParaRPr lang="ru-RU" dirty="0" smtClean="0"/>
          </a:p>
          <a:p>
            <a:pPr>
              <a:buNone/>
            </a:pPr>
            <a:r>
              <a:rPr lang="en-US" dirty="0" err="1" smtClean="0"/>
              <a:t>Uid</a:t>
            </a:r>
            <a:r>
              <a:rPr lang="en-US" dirty="0" smtClean="0"/>
              <a:t>:	1000	1000	1000	1000</a:t>
            </a:r>
            <a:endParaRPr lang="ru-RU" dirty="0" smtClean="0"/>
          </a:p>
          <a:p>
            <a:pPr>
              <a:buNone/>
            </a:pPr>
            <a:r>
              <a:rPr lang="en-US" dirty="0" err="1" smtClean="0"/>
              <a:t>Gid</a:t>
            </a:r>
            <a:r>
              <a:rPr lang="en-US" dirty="0" smtClean="0"/>
              <a:t>:	1000	1000	1000	1000</a:t>
            </a:r>
            <a:endParaRPr lang="ru-RU" dirty="0" smtClean="0"/>
          </a:p>
          <a:p>
            <a:pPr>
              <a:buNone/>
            </a:pPr>
            <a:r>
              <a:rPr lang="en-US" dirty="0" err="1" smtClean="0"/>
              <a:t>FDSize</a:t>
            </a:r>
            <a:r>
              <a:rPr lang="en-US" dirty="0" smtClean="0"/>
              <a:t>:	256</a:t>
            </a:r>
            <a:endParaRPr lang="ru-RU" dirty="0" smtClean="0"/>
          </a:p>
          <a:p>
            <a:pPr>
              <a:buNone/>
            </a:pPr>
            <a:r>
              <a:rPr lang="en-US" dirty="0" smtClean="0"/>
              <a:t>Groups:	4 24 27 30 46 112 124 1000 </a:t>
            </a:r>
            <a:endParaRPr lang="ru-RU" dirty="0" smtClean="0"/>
          </a:p>
          <a:p>
            <a:pPr>
              <a:buNone/>
            </a:pPr>
            <a:r>
              <a:rPr lang="en-US" dirty="0" err="1" smtClean="0"/>
              <a:t>VmPeak</a:t>
            </a:r>
            <a:r>
              <a:rPr lang="en-US" dirty="0" smtClean="0"/>
              <a:t>:	    8380 </a:t>
            </a:r>
            <a:r>
              <a:rPr lang="en-US" dirty="0" err="1" smtClean="0"/>
              <a:t>kB</a:t>
            </a:r>
            <a:r>
              <a:rPr lang="ru-RU" dirty="0" smtClean="0"/>
              <a:t>    пиковый размер виртуальной памяти</a:t>
            </a:r>
          </a:p>
          <a:p>
            <a:pPr>
              <a:buNone/>
            </a:pPr>
            <a:r>
              <a:rPr lang="en-US" dirty="0" err="1" smtClean="0"/>
              <a:t>VmSize</a:t>
            </a:r>
            <a:r>
              <a:rPr lang="en-US" dirty="0" smtClean="0"/>
              <a:t>:	    8380 </a:t>
            </a:r>
            <a:r>
              <a:rPr lang="en-US" dirty="0" err="1" smtClean="0"/>
              <a:t>kB</a:t>
            </a:r>
            <a:r>
              <a:rPr lang="ru-RU" dirty="0" smtClean="0"/>
              <a:t>     текущий размер виртуальной памяти</a:t>
            </a:r>
          </a:p>
          <a:p>
            <a:pPr>
              <a:buNone/>
            </a:pPr>
            <a:r>
              <a:rPr lang="en-US" dirty="0" err="1" smtClean="0"/>
              <a:t>VmLck</a:t>
            </a:r>
            <a:r>
              <a:rPr lang="en-US" dirty="0" smtClean="0"/>
              <a:t>:	       0 </a:t>
            </a:r>
            <a:r>
              <a:rPr lang="en-US" dirty="0" err="1" smtClean="0"/>
              <a:t>kB</a:t>
            </a:r>
            <a:r>
              <a:rPr lang="ru-RU" dirty="0" smtClean="0"/>
              <a:t>         объем заблокированной памяти (размещается в ОЗУ)</a:t>
            </a:r>
          </a:p>
          <a:p>
            <a:pPr>
              <a:buNone/>
            </a:pPr>
            <a:r>
              <a:rPr lang="en-US" dirty="0" err="1" smtClean="0"/>
              <a:t>VmPin</a:t>
            </a:r>
            <a:r>
              <a:rPr lang="en-US" dirty="0" smtClean="0"/>
              <a:t>:	       0 </a:t>
            </a:r>
            <a:r>
              <a:rPr lang="en-US" dirty="0" err="1" smtClean="0"/>
              <a:t>kB</a:t>
            </a:r>
            <a:r>
              <a:rPr lang="ru-RU" dirty="0" smtClean="0"/>
              <a:t>	размер закрепленной памяти (страницы не могут быть перемещены)</a:t>
            </a:r>
          </a:p>
          <a:p>
            <a:pPr>
              <a:buNone/>
            </a:pPr>
            <a:r>
              <a:rPr lang="en-US" dirty="0" err="1" smtClean="0"/>
              <a:t>VmHWM</a:t>
            </a:r>
            <a:r>
              <a:rPr lang="en-US" dirty="0" smtClean="0"/>
              <a:t>:	    3228 </a:t>
            </a:r>
            <a:r>
              <a:rPr lang="en-US" dirty="0" err="1" smtClean="0"/>
              <a:t>kB</a:t>
            </a:r>
            <a:r>
              <a:rPr lang="ru-RU" dirty="0" smtClean="0"/>
              <a:t> 	пиковый размер физической памяти памяти</a:t>
            </a:r>
          </a:p>
          <a:p>
            <a:pPr>
              <a:buNone/>
            </a:pPr>
            <a:r>
              <a:rPr lang="en-US" dirty="0" err="1" smtClean="0"/>
              <a:t>VmRSS</a:t>
            </a:r>
            <a:r>
              <a:rPr lang="en-US" dirty="0" smtClean="0"/>
              <a:t>:	    3228 </a:t>
            </a:r>
            <a:r>
              <a:rPr lang="en-US" dirty="0" err="1" smtClean="0"/>
              <a:t>kB</a:t>
            </a:r>
            <a:r>
              <a:rPr lang="ru-RU" dirty="0" smtClean="0"/>
              <a:t>	текущий размер физической памяти</a:t>
            </a:r>
          </a:p>
          <a:p>
            <a:pPr>
              <a:buNone/>
            </a:pPr>
            <a:r>
              <a:rPr lang="en-US" dirty="0" err="1" smtClean="0"/>
              <a:t>VmData</a:t>
            </a:r>
            <a:r>
              <a:rPr lang="en-US" dirty="0" smtClean="0"/>
              <a:t>:	    1440 </a:t>
            </a:r>
            <a:r>
              <a:rPr lang="en-US" dirty="0" err="1" smtClean="0"/>
              <a:t>kB</a:t>
            </a:r>
            <a:r>
              <a:rPr lang="ru-RU" dirty="0" smtClean="0"/>
              <a:t>    размер сегмента данных</a:t>
            </a:r>
          </a:p>
          <a:p>
            <a:pPr>
              <a:buNone/>
            </a:pPr>
            <a:r>
              <a:rPr lang="en-US" dirty="0" err="1" smtClean="0"/>
              <a:t>VmStk</a:t>
            </a:r>
            <a:r>
              <a:rPr lang="en-US" dirty="0" smtClean="0"/>
              <a:t>:	     136 </a:t>
            </a:r>
            <a:r>
              <a:rPr lang="en-US" dirty="0" err="1" smtClean="0"/>
              <a:t>kB</a:t>
            </a:r>
            <a:r>
              <a:rPr lang="ru-RU" dirty="0" smtClean="0"/>
              <a:t>      размер стека</a:t>
            </a:r>
          </a:p>
          <a:p>
            <a:pPr>
              <a:buNone/>
            </a:pPr>
            <a:r>
              <a:rPr lang="en-US" dirty="0" err="1" smtClean="0"/>
              <a:t>VmExe</a:t>
            </a:r>
            <a:r>
              <a:rPr lang="en-US" dirty="0" smtClean="0"/>
              <a:t>:	     944 </a:t>
            </a:r>
            <a:r>
              <a:rPr lang="en-US" dirty="0" err="1" smtClean="0"/>
              <a:t>kB</a:t>
            </a:r>
            <a:r>
              <a:rPr lang="ru-RU" dirty="0" smtClean="0"/>
              <a:t>      размер сегмента кода</a:t>
            </a:r>
          </a:p>
          <a:p>
            <a:pPr>
              <a:buNone/>
            </a:pPr>
            <a:r>
              <a:rPr lang="en-US" dirty="0" err="1" smtClean="0"/>
              <a:t>VmLib</a:t>
            </a:r>
            <a:r>
              <a:rPr lang="en-US" dirty="0" smtClean="0"/>
              <a:t>:	    2156 </a:t>
            </a:r>
            <a:r>
              <a:rPr lang="en-US" dirty="0" err="1" smtClean="0"/>
              <a:t>kB</a:t>
            </a:r>
            <a:r>
              <a:rPr lang="ru-RU" dirty="0" smtClean="0"/>
              <a:t>     размер общих библиотек</a:t>
            </a:r>
          </a:p>
          <a:p>
            <a:pPr>
              <a:buNone/>
            </a:pPr>
            <a:r>
              <a:rPr lang="en-US" dirty="0" err="1" smtClean="0"/>
              <a:t>VmPTE</a:t>
            </a:r>
            <a:r>
              <a:rPr lang="en-US" dirty="0" smtClean="0"/>
              <a:t>:	      32 </a:t>
            </a:r>
            <a:r>
              <a:rPr lang="en-US" dirty="0" err="1" smtClean="0"/>
              <a:t>kB</a:t>
            </a:r>
            <a:r>
              <a:rPr lang="ru-RU" dirty="0" smtClean="0"/>
              <a:t>	размер таблицы страниц</a:t>
            </a:r>
          </a:p>
          <a:p>
            <a:pPr>
              <a:buNone/>
            </a:pPr>
            <a:r>
              <a:rPr lang="en-US" dirty="0" err="1" smtClean="0"/>
              <a:t>VmSwap</a:t>
            </a:r>
            <a:r>
              <a:rPr lang="en-US" dirty="0" smtClean="0"/>
              <a:t>:	       0 </a:t>
            </a:r>
            <a:r>
              <a:rPr lang="en-US" dirty="0" err="1" smtClean="0"/>
              <a:t>kB</a:t>
            </a:r>
            <a:r>
              <a:rPr lang="ru-RU" dirty="0" smtClean="0"/>
              <a:t>	используемый объем для подкачки </a:t>
            </a:r>
          </a:p>
          <a:p>
            <a:pPr>
              <a:buNone/>
            </a:pPr>
            <a:r>
              <a:rPr lang="ru-RU" dirty="0" smtClean="0"/>
              <a:t>……………</a:t>
            </a:r>
            <a:endParaRPr lang="ru-RU" dirty="0"/>
          </a:p>
        </p:txBody>
      </p:sp>
    </p:spTree>
    <p:extLst>
      <p:ext uri="{BB962C8B-B14F-4D97-AF65-F5344CB8AC3E}">
        <p14:creationId xmlns:p14="http://schemas.microsoft.com/office/powerpoint/2010/main" val="17464170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rmAutofit fontScale="90000"/>
          </a:bodyPr>
          <a:lstStyle/>
          <a:p>
            <a:r>
              <a:rPr lang="ru-RU" sz="3200" dirty="0" smtClean="0"/>
              <a:t>Управление физической памятью</a:t>
            </a:r>
            <a:endParaRPr lang="ru-RU" sz="3600" dirty="0"/>
          </a:p>
        </p:txBody>
      </p:sp>
      <p:sp>
        <p:nvSpPr>
          <p:cNvPr id="2050" name="Rectangle 2"/>
          <p:cNvSpPr>
            <a:spLocks noChangeArrowheads="1"/>
          </p:cNvSpPr>
          <p:nvPr/>
        </p:nvSpPr>
        <p:spPr bwMode="auto">
          <a:xfrm>
            <a:off x="107504" y="1002501"/>
            <a:ext cx="8856984"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Система распределения физической памяти в </a:t>
            </a:r>
            <a:r>
              <a:rPr kumimoji="0" lang="ru-RU" sz="18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Linux</a:t>
            </a:r>
            <a:r>
              <a:rPr kumimoji="0" lang="ru-RU" sz="1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занимается размещением и освобождением страниц, группы страниц и небольших блоков памяти.</a:t>
            </a:r>
            <a:endParaRPr kumimoji="0" lang="ru-RU" sz="6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Распределитель страниц </a:t>
            </a:r>
            <a:r>
              <a:rPr kumimoji="0" lang="ru-RU" sz="16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Linux</a:t>
            </a:r>
            <a:r>
              <a:rPr kumimoji="0" lang="ru-RU"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использует алгоритм </a:t>
            </a:r>
            <a:r>
              <a:rPr kumimoji="0" lang="ru-RU" sz="1600" b="1"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buddy-heap</a:t>
            </a:r>
            <a:r>
              <a:rPr kumimoji="0" lang="ru-RU" sz="1600" b="1"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(партнерской кучи) </a:t>
            </a:r>
            <a:r>
              <a:rPr kumimoji="0" lang="ru-RU"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для слежения за доступными физическими страницами, принципы которого в следующем:</a:t>
            </a:r>
            <a:endParaRPr kumimoji="0" lang="ru-RU" sz="6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Каждая область памяти, подлежащая распределению, образует пару с ее смежным "партнером". </a:t>
            </a:r>
            <a:endParaRPr kumimoji="0" lang="ru-RU" sz="1100" b="0" i="0" u="none" strike="noStrike" cap="none" normalizeH="0" baseline="0" dirty="0" smtClean="0">
              <a:ln>
                <a:noFill/>
              </a:ln>
              <a:solidFill>
                <a:srgbClr val="000000"/>
              </a:solidFill>
              <a:effectLst/>
              <a:latin typeface="Arial"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Когда обе области-партнера освобождаются, они сливаются и образуют смежную область вдвое большего размера. </a:t>
            </a:r>
            <a:endParaRPr kumimoji="0" lang="ru-RU" sz="1100" b="0" i="0" u="none" strike="noStrike" cap="none" normalizeH="0" baseline="0" dirty="0" smtClean="0">
              <a:ln>
                <a:noFill/>
              </a:ln>
              <a:solidFill>
                <a:srgbClr val="000000"/>
              </a:solidFill>
              <a:effectLst/>
              <a:latin typeface="Arial"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6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Если не существует малой области памяти, чтобы удовлетворить небольшой запрос на память, то область памяти большего размера расщепляется на две области-партнера для удовлетворения данного запроса.</a:t>
            </a:r>
            <a:endParaRPr kumimoji="0" lang="ru-RU" sz="6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endParaRPr>
          </a:p>
        </p:txBody>
      </p:sp>
      <p:pic>
        <p:nvPicPr>
          <p:cNvPr id="2049" name="Picture 1" descr="26_1sm"/>
          <p:cNvPicPr>
            <a:picLocks noChangeAspect="1" noChangeArrowheads="1"/>
          </p:cNvPicPr>
          <p:nvPr/>
        </p:nvPicPr>
        <p:blipFill>
          <a:blip r:embed="rId2" cstate="print"/>
          <a:srcRect/>
          <a:stretch>
            <a:fillRect/>
          </a:stretch>
        </p:blipFill>
        <p:spPr bwMode="auto">
          <a:xfrm>
            <a:off x="2051720" y="4365104"/>
            <a:ext cx="3933825" cy="2143125"/>
          </a:xfrm>
          <a:prstGeom prst="rect">
            <a:avLst/>
          </a:prstGeom>
          <a:noFill/>
        </p:spPr>
      </p:pic>
    </p:spTree>
    <p:extLst>
      <p:ext uri="{BB962C8B-B14F-4D97-AF65-F5344CB8AC3E}">
        <p14:creationId xmlns:p14="http://schemas.microsoft.com/office/powerpoint/2010/main" val="189931198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rmAutofit fontScale="90000"/>
          </a:bodyPr>
          <a:lstStyle/>
          <a:p>
            <a:r>
              <a:rPr lang="ru-RU" sz="3600" dirty="0" smtClean="0"/>
              <a:t>Зоны памяти</a:t>
            </a:r>
            <a:endParaRPr lang="ru-RU" sz="3600" dirty="0"/>
          </a:p>
        </p:txBody>
      </p:sp>
      <p:pic>
        <p:nvPicPr>
          <p:cNvPr id="26626" name="Picture 2" descr="https://ctopmbi4.files.wordpress.com/2014/04/2ade6-mem_markelov_blogspot_com.png?w=300"/>
          <p:cNvPicPr>
            <a:picLocks noChangeAspect="1" noChangeArrowheads="1"/>
          </p:cNvPicPr>
          <p:nvPr/>
        </p:nvPicPr>
        <p:blipFill>
          <a:blip r:embed="rId2" cstate="print"/>
          <a:srcRect/>
          <a:stretch>
            <a:fillRect/>
          </a:stretch>
        </p:blipFill>
        <p:spPr bwMode="auto">
          <a:xfrm>
            <a:off x="1500166" y="1214422"/>
            <a:ext cx="5184576" cy="3672408"/>
          </a:xfrm>
          <a:prstGeom prst="rect">
            <a:avLst/>
          </a:prstGeom>
          <a:noFill/>
        </p:spPr>
      </p:pic>
      <p:sp>
        <p:nvSpPr>
          <p:cNvPr id="5" name="Прямоугольник 4"/>
          <p:cNvSpPr/>
          <p:nvPr/>
        </p:nvSpPr>
        <p:spPr>
          <a:xfrm>
            <a:off x="1357290" y="785794"/>
            <a:ext cx="6264696" cy="369332"/>
          </a:xfrm>
          <a:prstGeom prst="rect">
            <a:avLst/>
          </a:prstGeom>
        </p:spPr>
        <p:txBody>
          <a:bodyPr wrap="square">
            <a:spAutoFit/>
          </a:bodyPr>
          <a:lstStyle/>
          <a:p>
            <a:r>
              <a:rPr lang="ru-RU" dirty="0" smtClean="0">
                <a:latin typeface="Times New Roman" pitchFamily="18" charset="0"/>
                <a:cs typeface="Times New Roman" pitchFamily="18" charset="0"/>
              </a:rPr>
              <a:t>Ядро делит всю доступную физическую память на 3 зоны:</a:t>
            </a:r>
            <a:endParaRPr lang="ru-RU" dirty="0">
              <a:latin typeface="Times New Roman" pitchFamily="18" charset="0"/>
              <a:cs typeface="Times New Roman" pitchFamily="18" charset="0"/>
            </a:endParaRPr>
          </a:p>
        </p:txBody>
      </p:sp>
      <p:sp>
        <p:nvSpPr>
          <p:cNvPr id="26627" name="Rectangle 3"/>
          <p:cNvSpPr>
            <a:spLocks noChangeArrowheads="1"/>
          </p:cNvSpPr>
          <p:nvPr/>
        </p:nvSpPr>
        <p:spPr bwMode="auto">
          <a:xfrm>
            <a:off x="571472" y="4703564"/>
            <a:ext cx="8352928"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600" b="0" i="0" u="none" strike="noStrike" cap="none" normalizeH="0" baseline="0" dirty="0" smtClean="0">
              <a:ln>
                <a:noFill/>
              </a:ln>
              <a:solidFill>
                <a:schemeClr val="tx1"/>
              </a:solidFill>
              <a:effectLst/>
              <a:latin typeface="Arial" pitchFamily="34" charset="0"/>
            </a:endParaRPr>
          </a:p>
          <a:p>
            <a:pPr lvl="0" eaLnBrk="0" fontAlgn="base" hangingPunct="0">
              <a:spcBef>
                <a:spcPct val="0"/>
              </a:spcBef>
              <a:spcAft>
                <a:spcPct val="0"/>
              </a:spcAft>
              <a:buFont typeface="Wingdings" pitchFamily="2" charset="2"/>
              <a:buChar char="Ø"/>
            </a:pPr>
            <a:r>
              <a:rPr kumimoji="0" lang="ru-RU" sz="1700" b="0" i="0"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r>
              <a:rPr kumimoji="0" lang="ru-RU" sz="17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ZONE_DMA. Страницы, совместимые с режимом </a:t>
            </a:r>
            <a:r>
              <a:rPr lang="en-US" sz="1700" dirty="0" smtClean="0">
                <a:latin typeface="Times New Roman" pitchFamily="18" charset="0"/>
                <a:ea typeface="Times New Roman" pitchFamily="18" charset="0"/>
                <a:cs typeface="Times New Roman" pitchFamily="18" charset="0"/>
              </a:rPr>
              <a:t>DMA</a:t>
            </a:r>
            <a:r>
              <a:rPr lang="ru-RU" sz="1700" dirty="0" smtClean="0">
                <a:latin typeface="Times New Roman" pitchFamily="18" charset="0"/>
                <a:ea typeface="Times New Roman" pitchFamily="18" charset="0"/>
                <a:cs typeface="Times New Roman" pitchFamily="18" charset="0"/>
              </a:rPr>
              <a:t> (</a:t>
            </a:r>
            <a:r>
              <a:rPr lang="ru-RU" sz="1400" dirty="0" smtClean="0"/>
              <a:t>обмена данными между устройствами компьютера или же между устройством и основной памятью, в котором центральный процессор не участвует </a:t>
            </a:r>
            <a:r>
              <a:rPr lang="ru-RU" sz="1700" dirty="0" smtClean="0">
                <a:latin typeface="Times New Roman" pitchFamily="18" charset="0"/>
                <a:ea typeface="Times New Roman"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endParaRPr kumimoji="0" lang="ru-RU" sz="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ru-RU" sz="17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17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ZONE_NORMAL.</a:t>
            </a:r>
            <a:r>
              <a:rPr kumimoji="0" lang="ru-RU" sz="17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Страницы, которые отображаются в адресные пространства пользователя обычным </a:t>
            </a:r>
            <a:r>
              <a:rPr lang="ru-RU" sz="1700" dirty="0" smtClean="0">
                <a:latin typeface="Times New Roman" pitchFamily="18" charset="0"/>
                <a:ea typeface="Times New Roman" pitchFamily="18" charset="0"/>
                <a:cs typeface="Times New Roman" pitchFamily="18" charset="0"/>
              </a:rPr>
              <a:t>способом.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lang="ru-RU" sz="1700" dirty="0" smtClean="0">
                <a:latin typeface="Times New Roman" pitchFamily="18" charset="0"/>
                <a:ea typeface="Times New Roman" pitchFamily="18" charset="0"/>
                <a:cs typeface="Times New Roman" pitchFamily="18" charset="0"/>
              </a:rPr>
              <a:t> ZONE_HIGHMEM. "Верхняя память", содержащая страницы, которые не </a:t>
            </a:r>
            <a:r>
              <a:rPr lang="ru-RU" sz="1700" smtClean="0">
                <a:latin typeface="Times New Roman" pitchFamily="18" charset="0"/>
                <a:ea typeface="Times New Roman" pitchFamily="18" charset="0"/>
                <a:cs typeface="Times New Roman" pitchFamily="18" charset="0"/>
              </a:rPr>
              <a:t>могут отображаться </a:t>
            </a:r>
            <a:r>
              <a:rPr lang="ru-RU" sz="1700" dirty="0" smtClean="0">
                <a:latin typeface="Times New Roman" pitchFamily="18" charset="0"/>
                <a:ea typeface="Times New Roman" pitchFamily="18" charset="0"/>
                <a:cs typeface="Times New Roman" pitchFamily="18" charset="0"/>
              </a:rPr>
              <a:t>в адресное пространство ядра. </a:t>
            </a:r>
          </a:p>
        </p:txBody>
      </p:sp>
    </p:spTree>
    <p:extLst>
      <p:ext uri="{BB962C8B-B14F-4D97-AF65-F5344CB8AC3E}">
        <p14:creationId xmlns:p14="http://schemas.microsoft.com/office/powerpoint/2010/main" val="16537065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4000" dirty="0" smtClean="0"/>
              <a:t>Список свободных страниц</a:t>
            </a:r>
            <a:r>
              <a:rPr lang="en-US" sz="4000" dirty="0" smtClean="0"/>
              <a:t> </a:t>
            </a:r>
            <a:r>
              <a:rPr lang="ru-RU" sz="4000" dirty="0" smtClean="0"/>
              <a:t>памяти </a:t>
            </a:r>
            <a:endParaRPr lang="ru-RU" sz="4000" dirty="0"/>
          </a:p>
        </p:txBody>
      </p:sp>
      <p:sp>
        <p:nvSpPr>
          <p:cNvPr id="1026" name="Text Box 2"/>
          <p:cNvSpPr txBox="1">
            <a:spLocks noChangeArrowheads="1"/>
          </p:cNvSpPr>
          <p:nvPr/>
        </p:nvSpPr>
        <p:spPr bwMode="auto">
          <a:xfrm>
            <a:off x="3619500" y="1962153"/>
            <a:ext cx="971550" cy="5334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ru-RU" sz="1200" dirty="0" smtClean="0">
                <a:latin typeface="Times New Roman" pitchFamily="18" charset="0"/>
              </a:rPr>
              <a:t>Дескриптор</a:t>
            </a:r>
            <a:r>
              <a:rPr kumimoji="0" lang="ru-RU" sz="1200" b="0" i="0" u="none" strike="noStrike" cap="none" normalizeH="0" baseline="0" dirty="0" smtClean="0">
                <a:ln>
                  <a:noFill/>
                </a:ln>
                <a:solidFill>
                  <a:schemeClr val="tx1"/>
                </a:solidFill>
                <a:effectLst/>
                <a:latin typeface="Times New Roman" pitchFamily="18" charset="0"/>
              </a:rPr>
              <a:t> 1 страницы</a:t>
            </a:r>
            <a:endParaRPr kumimoji="0" lang="ru-RU" sz="1800" b="0" i="0" u="none" strike="noStrike" cap="none" normalizeH="0" baseline="0" dirty="0" smtClean="0">
              <a:ln>
                <a:noFill/>
              </a:ln>
              <a:solidFill>
                <a:schemeClr val="tx1"/>
              </a:solidFill>
              <a:effectLst/>
              <a:latin typeface="Arial" pitchFamily="34" charset="0"/>
            </a:endParaRPr>
          </a:p>
        </p:txBody>
      </p:sp>
      <p:sp>
        <p:nvSpPr>
          <p:cNvPr id="1027" name="Text Box 3"/>
          <p:cNvSpPr txBox="1">
            <a:spLocks noChangeArrowheads="1"/>
          </p:cNvSpPr>
          <p:nvPr/>
        </p:nvSpPr>
        <p:spPr bwMode="auto">
          <a:xfrm>
            <a:off x="6538933" y="2903541"/>
            <a:ext cx="962025" cy="52545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ru-RU" sz="1200" dirty="0" smtClean="0">
                <a:latin typeface="Times New Roman" pitchFamily="18" charset="0"/>
              </a:rPr>
              <a:t>Дескриптор</a:t>
            </a:r>
            <a:r>
              <a:rPr kumimoji="0" lang="ru-RU" sz="1200" b="0" i="0" u="none" strike="noStrike" cap="none" normalizeH="0" baseline="0" dirty="0" smtClean="0">
                <a:ln>
                  <a:noFill/>
                </a:ln>
                <a:solidFill>
                  <a:schemeClr val="tx1"/>
                </a:solidFill>
                <a:effectLst/>
                <a:latin typeface="Times New Roman" pitchFamily="18" charset="0"/>
              </a:rPr>
              <a:t>1 страницы</a:t>
            </a:r>
            <a:endParaRPr kumimoji="0" lang="ru-RU" sz="1800" b="0" i="0" u="none" strike="noStrike" cap="none" normalizeH="0" baseline="0" dirty="0" smtClean="0">
              <a:ln>
                <a:noFill/>
              </a:ln>
              <a:solidFill>
                <a:schemeClr val="tx1"/>
              </a:solidFill>
              <a:effectLst/>
              <a:latin typeface="Arial" pitchFamily="34" charset="0"/>
            </a:endParaRPr>
          </a:p>
        </p:txBody>
      </p:sp>
      <p:sp>
        <p:nvSpPr>
          <p:cNvPr id="1028" name="Text Box 4"/>
          <p:cNvSpPr txBox="1">
            <a:spLocks noChangeArrowheads="1"/>
          </p:cNvSpPr>
          <p:nvPr/>
        </p:nvSpPr>
        <p:spPr bwMode="auto">
          <a:xfrm>
            <a:off x="1285852" y="2903541"/>
            <a:ext cx="962025" cy="52545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rPr>
              <a:t>Дескриптор1 страницы</a:t>
            </a:r>
            <a:endParaRPr kumimoji="0" lang="ru-RU" sz="1800" b="0" i="0" u="none" strike="noStrike" cap="none" normalizeH="0" baseline="0" dirty="0" smtClean="0">
              <a:ln>
                <a:noFill/>
              </a:ln>
              <a:solidFill>
                <a:schemeClr val="tx1"/>
              </a:solidFill>
              <a:effectLst/>
              <a:latin typeface="Arial" pitchFamily="34" charset="0"/>
            </a:endParaRPr>
          </a:p>
        </p:txBody>
      </p:sp>
      <p:cxnSp>
        <p:nvCxnSpPr>
          <p:cNvPr id="1029" name="AutoShape 5"/>
          <p:cNvCxnSpPr>
            <a:cxnSpLocks noChangeShapeType="1"/>
          </p:cNvCxnSpPr>
          <p:nvPr/>
        </p:nvCxnSpPr>
        <p:spPr bwMode="auto">
          <a:xfrm flipV="1">
            <a:off x="5929322" y="3052766"/>
            <a:ext cx="625488" cy="19044"/>
          </a:xfrm>
          <a:prstGeom prst="straightConnector1">
            <a:avLst/>
          </a:prstGeom>
          <a:noFill/>
          <a:ln w="9525">
            <a:solidFill>
              <a:srgbClr val="000000"/>
            </a:solidFill>
            <a:round/>
            <a:headEnd/>
            <a:tailEnd type="triangle" w="med" len="med"/>
          </a:ln>
        </p:spPr>
      </p:cxnSp>
      <p:sp>
        <p:nvSpPr>
          <p:cNvPr id="1031" name="Text Box 7"/>
          <p:cNvSpPr txBox="1">
            <a:spLocks noChangeArrowheads="1"/>
          </p:cNvSpPr>
          <p:nvPr/>
        </p:nvSpPr>
        <p:spPr bwMode="auto">
          <a:xfrm>
            <a:off x="6524648" y="4643447"/>
            <a:ext cx="976310" cy="57150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ru-RU" sz="1200" dirty="0" smtClean="0">
                <a:latin typeface="Times New Roman" pitchFamily="18" charset="0"/>
              </a:rPr>
              <a:t>Дескриптор</a:t>
            </a:r>
            <a:r>
              <a:rPr kumimoji="0" lang="ru-RU" sz="1200" b="0" i="0" u="none" strike="noStrike" cap="none" normalizeH="0" baseline="0" dirty="0" smtClean="0">
                <a:ln>
                  <a:noFill/>
                </a:ln>
                <a:solidFill>
                  <a:schemeClr val="tx1"/>
                </a:solidFill>
                <a:effectLst/>
                <a:latin typeface="Times New Roman" pitchFamily="18" charset="0"/>
              </a:rPr>
              <a:t> 32 страниц</a:t>
            </a:r>
            <a:endParaRPr kumimoji="0" lang="ru-RU" sz="1800" b="0" i="0" u="none" strike="noStrike" cap="none" normalizeH="0" baseline="0" dirty="0" smtClean="0">
              <a:ln>
                <a:noFill/>
              </a:ln>
              <a:solidFill>
                <a:schemeClr val="tx1"/>
              </a:solidFill>
              <a:effectLst/>
              <a:latin typeface="Arial" pitchFamily="34" charset="0"/>
            </a:endParaRPr>
          </a:p>
        </p:txBody>
      </p:sp>
      <p:cxnSp>
        <p:nvCxnSpPr>
          <p:cNvPr id="1032" name="AutoShape 8"/>
          <p:cNvCxnSpPr>
            <a:cxnSpLocks noChangeShapeType="1"/>
          </p:cNvCxnSpPr>
          <p:nvPr/>
        </p:nvCxnSpPr>
        <p:spPr bwMode="auto">
          <a:xfrm>
            <a:off x="5929322" y="4857760"/>
            <a:ext cx="571504" cy="1588"/>
          </a:xfrm>
          <a:prstGeom prst="straightConnector1">
            <a:avLst/>
          </a:prstGeom>
          <a:noFill/>
          <a:ln w="9525">
            <a:solidFill>
              <a:srgbClr val="000000"/>
            </a:solidFill>
            <a:round/>
            <a:headEnd/>
            <a:tailEnd type="triangle" w="med" len="med"/>
          </a:ln>
        </p:spPr>
      </p:cxnSp>
      <p:cxnSp>
        <p:nvCxnSpPr>
          <p:cNvPr id="1033" name="AutoShape 9"/>
          <p:cNvCxnSpPr>
            <a:cxnSpLocks noChangeShapeType="1"/>
          </p:cNvCxnSpPr>
          <p:nvPr/>
        </p:nvCxnSpPr>
        <p:spPr bwMode="auto">
          <a:xfrm>
            <a:off x="7500961" y="4814896"/>
            <a:ext cx="419100" cy="0"/>
          </a:xfrm>
          <a:prstGeom prst="straightConnector1">
            <a:avLst/>
          </a:prstGeom>
          <a:noFill/>
          <a:ln w="9525">
            <a:solidFill>
              <a:srgbClr val="000000"/>
            </a:solidFill>
            <a:round/>
            <a:headEnd/>
            <a:tailEnd type="triangle" w="med" len="med"/>
          </a:ln>
        </p:spPr>
      </p:cxnSp>
      <p:cxnSp>
        <p:nvCxnSpPr>
          <p:cNvPr id="1034" name="AutoShape 10"/>
          <p:cNvCxnSpPr>
            <a:cxnSpLocks noChangeShapeType="1"/>
          </p:cNvCxnSpPr>
          <p:nvPr/>
        </p:nvCxnSpPr>
        <p:spPr bwMode="auto">
          <a:xfrm flipH="1">
            <a:off x="7510486" y="5053021"/>
            <a:ext cx="419100" cy="0"/>
          </a:xfrm>
          <a:prstGeom prst="straightConnector1">
            <a:avLst/>
          </a:prstGeom>
          <a:noFill/>
          <a:ln w="9525">
            <a:solidFill>
              <a:srgbClr val="000000"/>
            </a:solidFill>
            <a:round/>
            <a:headEnd/>
            <a:tailEnd type="triangle" w="med" len="med"/>
          </a:ln>
        </p:spPr>
      </p:cxnSp>
      <p:cxnSp>
        <p:nvCxnSpPr>
          <p:cNvPr id="1035" name="AutoShape 11"/>
          <p:cNvCxnSpPr>
            <a:cxnSpLocks noChangeShapeType="1"/>
          </p:cNvCxnSpPr>
          <p:nvPr/>
        </p:nvCxnSpPr>
        <p:spPr bwMode="auto">
          <a:xfrm rot="10800000">
            <a:off x="5929322" y="5072074"/>
            <a:ext cx="571504" cy="1588"/>
          </a:xfrm>
          <a:prstGeom prst="straightConnector1">
            <a:avLst/>
          </a:prstGeom>
          <a:noFill/>
          <a:ln w="9525">
            <a:solidFill>
              <a:srgbClr val="000000"/>
            </a:solidFill>
            <a:round/>
            <a:headEnd/>
            <a:tailEnd type="triangle" w="med" len="med"/>
          </a:ln>
        </p:spPr>
      </p:cxnSp>
      <p:cxnSp>
        <p:nvCxnSpPr>
          <p:cNvPr id="1036" name="AutoShape 12"/>
          <p:cNvCxnSpPr>
            <a:cxnSpLocks noChangeShapeType="1"/>
          </p:cNvCxnSpPr>
          <p:nvPr/>
        </p:nvCxnSpPr>
        <p:spPr bwMode="auto">
          <a:xfrm>
            <a:off x="2224064" y="3282953"/>
            <a:ext cx="776300" cy="3171"/>
          </a:xfrm>
          <a:prstGeom prst="straightConnector1">
            <a:avLst/>
          </a:prstGeom>
          <a:noFill/>
          <a:ln w="9525">
            <a:solidFill>
              <a:srgbClr val="000000"/>
            </a:solidFill>
            <a:round/>
            <a:headEnd/>
            <a:tailEnd type="triangle" w="med" len="med"/>
          </a:ln>
        </p:spPr>
      </p:cxnSp>
      <p:cxnSp>
        <p:nvCxnSpPr>
          <p:cNvPr id="1037" name="AutoShape 13"/>
          <p:cNvCxnSpPr>
            <a:cxnSpLocks noChangeShapeType="1"/>
          </p:cNvCxnSpPr>
          <p:nvPr/>
        </p:nvCxnSpPr>
        <p:spPr bwMode="auto">
          <a:xfrm flipH="1">
            <a:off x="2224064" y="3074991"/>
            <a:ext cx="733425" cy="0"/>
          </a:xfrm>
          <a:prstGeom prst="straightConnector1">
            <a:avLst/>
          </a:prstGeom>
          <a:noFill/>
          <a:ln w="9525">
            <a:solidFill>
              <a:srgbClr val="000000"/>
            </a:solidFill>
            <a:round/>
            <a:headEnd/>
            <a:tailEnd type="triangle" w="med" len="med"/>
          </a:ln>
        </p:spPr>
      </p:cxnSp>
      <p:cxnSp>
        <p:nvCxnSpPr>
          <p:cNvPr id="1039" name="AutoShape 15"/>
          <p:cNvCxnSpPr>
            <a:cxnSpLocks noChangeShapeType="1"/>
          </p:cNvCxnSpPr>
          <p:nvPr/>
        </p:nvCxnSpPr>
        <p:spPr bwMode="auto">
          <a:xfrm flipH="1">
            <a:off x="5894410" y="3213099"/>
            <a:ext cx="660400" cy="1587"/>
          </a:xfrm>
          <a:prstGeom prst="straightConnector1">
            <a:avLst/>
          </a:prstGeom>
          <a:noFill/>
          <a:ln w="9525">
            <a:solidFill>
              <a:srgbClr val="000000"/>
            </a:solidFill>
            <a:round/>
            <a:headEnd/>
            <a:tailEnd type="triangle" w="med" len="med"/>
          </a:ln>
        </p:spPr>
      </p:cxnSp>
      <p:sp>
        <p:nvSpPr>
          <p:cNvPr id="1040" name="Text Box 16"/>
          <p:cNvSpPr txBox="1">
            <a:spLocks noChangeArrowheads="1"/>
          </p:cNvSpPr>
          <p:nvPr/>
        </p:nvSpPr>
        <p:spPr bwMode="auto">
          <a:xfrm>
            <a:off x="3751262" y="5762645"/>
            <a:ext cx="963613" cy="5238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ru-RU" sz="1200" dirty="0" smtClean="0">
                <a:latin typeface="Times New Roman" pitchFamily="18" charset="0"/>
              </a:rPr>
              <a:t>Дескриптор</a:t>
            </a:r>
            <a:r>
              <a:rPr kumimoji="0" lang="ru-RU" sz="1200" b="0" i="0" u="none" strike="noStrike" cap="none" normalizeH="0" baseline="0" dirty="0" smtClean="0">
                <a:ln>
                  <a:noFill/>
                </a:ln>
                <a:solidFill>
                  <a:schemeClr val="tx1"/>
                </a:solidFill>
                <a:effectLst/>
                <a:latin typeface="Times New Roman" pitchFamily="18" charset="0"/>
              </a:rPr>
              <a:t>32 страниц</a:t>
            </a:r>
            <a:endParaRPr kumimoji="0" lang="ru-RU" sz="1800" b="0" i="0" u="none" strike="noStrike" cap="none" normalizeH="0" baseline="0" dirty="0" smtClean="0">
              <a:ln>
                <a:noFill/>
              </a:ln>
              <a:solidFill>
                <a:schemeClr val="tx1"/>
              </a:solidFill>
              <a:effectLst/>
              <a:latin typeface="Arial" pitchFamily="34" charset="0"/>
            </a:endParaRPr>
          </a:p>
        </p:txBody>
      </p:sp>
      <p:sp>
        <p:nvSpPr>
          <p:cNvPr id="1041" name="Text Box 17"/>
          <p:cNvSpPr txBox="1">
            <a:spLocks noChangeArrowheads="1"/>
          </p:cNvSpPr>
          <p:nvPr/>
        </p:nvSpPr>
        <p:spPr bwMode="auto">
          <a:xfrm>
            <a:off x="1285852" y="4505337"/>
            <a:ext cx="1000132" cy="6381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ru-RU" sz="1200" dirty="0" smtClean="0">
                <a:latin typeface="Times New Roman" pitchFamily="18" charset="0"/>
              </a:rPr>
              <a:t>Дескриптор</a:t>
            </a:r>
            <a:r>
              <a:rPr kumimoji="0" lang="ru-RU" sz="1200" b="0" i="0" u="none" strike="noStrike" cap="none" normalizeH="0" baseline="0" dirty="0" smtClean="0">
                <a:ln>
                  <a:noFill/>
                </a:ln>
                <a:solidFill>
                  <a:schemeClr val="tx1"/>
                </a:solidFill>
                <a:effectLst/>
                <a:latin typeface="Times New Roman" pitchFamily="18" charset="0"/>
              </a:rPr>
              <a:t> 32 страниц</a:t>
            </a:r>
            <a:endParaRPr kumimoji="0" lang="ru-RU" sz="1800" b="0" i="0" u="none" strike="noStrike" cap="none" normalizeH="0" baseline="0" dirty="0" smtClean="0">
              <a:ln>
                <a:noFill/>
              </a:ln>
              <a:solidFill>
                <a:schemeClr val="tx1"/>
              </a:solidFill>
              <a:effectLst/>
              <a:latin typeface="Arial" pitchFamily="34" charset="0"/>
            </a:endParaRPr>
          </a:p>
        </p:txBody>
      </p:sp>
      <p:cxnSp>
        <p:nvCxnSpPr>
          <p:cNvPr id="1042" name="AutoShape 18"/>
          <p:cNvCxnSpPr>
            <a:cxnSpLocks noChangeShapeType="1"/>
          </p:cNvCxnSpPr>
          <p:nvPr/>
        </p:nvCxnSpPr>
        <p:spPr bwMode="auto">
          <a:xfrm>
            <a:off x="2285984" y="5000636"/>
            <a:ext cx="785818" cy="6355"/>
          </a:xfrm>
          <a:prstGeom prst="straightConnector1">
            <a:avLst/>
          </a:prstGeom>
          <a:noFill/>
          <a:ln w="9525">
            <a:solidFill>
              <a:srgbClr val="000000"/>
            </a:solidFill>
            <a:round/>
            <a:headEnd/>
            <a:tailEnd type="triangle" w="med" len="med"/>
          </a:ln>
        </p:spPr>
      </p:cxnSp>
      <p:cxnSp>
        <p:nvCxnSpPr>
          <p:cNvPr id="1043" name="AutoShape 19"/>
          <p:cNvCxnSpPr>
            <a:cxnSpLocks noChangeShapeType="1"/>
            <a:endCxn id="1041" idx="3"/>
          </p:cNvCxnSpPr>
          <p:nvPr/>
        </p:nvCxnSpPr>
        <p:spPr bwMode="auto">
          <a:xfrm rot="10800000">
            <a:off x="2285984" y="4824426"/>
            <a:ext cx="714380" cy="33341"/>
          </a:xfrm>
          <a:prstGeom prst="straightConnector1">
            <a:avLst/>
          </a:prstGeom>
          <a:noFill/>
          <a:ln w="9525">
            <a:solidFill>
              <a:srgbClr val="000000"/>
            </a:solidFill>
            <a:round/>
            <a:headEnd/>
            <a:tailEnd type="triangle" w="med" len="med"/>
          </a:ln>
        </p:spPr>
      </p:cxnSp>
      <p:cxnSp>
        <p:nvCxnSpPr>
          <p:cNvPr id="1044" name="AutoShape 20"/>
          <p:cNvCxnSpPr>
            <a:cxnSpLocks noChangeShapeType="1"/>
          </p:cNvCxnSpPr>
          <p:nvPr/>
        </p:nvCxnSpPr>
        <p:spPr bwMode="auto">
          <a:xfrm rot="5400000">
            <a:off x="4037009" y="5464983"/>
            <a:ext cx="642148" cy="794"/>
          </a:xfrm>
          <a:prstGeom prst="straightConnector1">
            <a:avLst/>
          </a:prstGeom>
          <a:noFill/>
          <a:ln w="9525">
            <a:solidFill>
              <a:srgbClr val="000000"/>
            </a:solidFill>
            <a:round/>
            <a:headEnd/>
            <a:tailEnd type="triangle" w="med" len="med"/>
          </a:ln>
        </p:spPr>
      </p:cxnSp>
      <p:cxnSp>
        <p:nvCxnSpPr>
          <p:cNvPr id="1045" name="AutoShape 21"/>
          <p:cNvCxnSpPr>
            <a:cxnSpLocks noChangeShapeType="1"/>
          </p:cNvCxnSpPr>
          <p:nvPr/>
        </p:nvCxnSpPr>
        <p:spPr bwMode="auto">
          <a:xfrm rot="5400000" flipH="1" flipV="1">
            <a:off x="3826665" y="5460223"/>
            <a:ext cx="642939" cy="9525"/>
          </a:xfrm>
          <a:prstGeom prst="straightConnector1">
            <a:avLst/>
          </a:prstGeom>
          <a:noFill/>
          <a:ln w="9525">
            <a:solidFill>
              <a:srgbClr val="000000"/>
            </a:solidFill>
            <a:round/>
            <a:headEnd/>
            <a:tailEnd type="triangle" w="med" len="med"/>
          </a:ln>
        </p:spPr>
      </p:cxnSp>
      <p:cxnSp>
        <p:nvCxnSpPr>
          <p:cNvPr id="1046" name="AutoShape 22"/>
          <p:cNvCxnSpPr>
            <a:cxnSpLocks noChangeShapeType="1"/>
          </p:cNvCxnSpPr>
          <p:nvPr/>
        </p:nvCxnSpPr>
        <p:spPr bwMode="auto">
          <a:xfrm flipV="1">
            <a:off x="4057650" y="2500306"/>
            <a:ext cx="0" cy="485775"/>
          </a:xfrm>
          <a:prstGeom prst="straightConnector1">
            <a:avLst/>
          </a:prstGeom>
          <a:noFill/>
          <a:ln w="9525">
            <a:solidFill>
              <a:srgbClr val="000000"/>
            </a:solidFill>
            <a:round/>
            <a:headEnd/>
            <a:tailEnd type="triangle" w="med" len="med"/>
          </a:ln>
        </p:spPr>
      </p:cxnSp>
      <p:cxnSp>
        <p:nvCxnSpPr>
          <p:cNvPr id="1047" name="AutoShape 23"/>
          <p:cNvCxnSpPr>
            <a:cxnSpLocks noChangeShapeType="1"/>
          </p:cNvCxnSpPr>
          <p:nvPr/>
        </p:nvCxnSpPr>
        <p:spPr bwMode="auto">
          <a:xfrm rot="16200000" flipH="1">
            <a:off x="4026691" y="2740815"/>
            <a:ext cx="500066" cy="19048"/>
          </a:xfrm>
          <a:prstGeom prst="straightConnector1">
            <a:avLst/>
          </a:prstGeom>
          <a:noFill/>
          <a:ln w="9525">
            <a:solidFill>
              <a:srgbClr val="000000"/>
            </a:solidFill>
            <a:round/>
            <a:headEnd/>
            <a:tailEnd type="triangle" w="med" len="med"/>
          </a:ln>
        </p:spPr>
      </p:cxnSp>
      <p:graphicFrame>
        <p:nvGraphicFramePr>
          <p:cNvPr id="27" name="Таблица 26"/>
          <p:cNvGraphicFramePr>
            <a:graphicFrameLocks noGrp="1"/>
          </p:cNvGraphicFramePr>
          <p:nvPr/>
        </p:nvGraphicFramePr>
        <p:xfrm>
          <a:off x="3000365" y="3000372"/>
          <a:ext cx="2928957" cy="2143140"/>
        </p:xfrm>
        <a:graphic>
          <a:graphicData uri="http://schemas.openxmlformats.org/drawingml/2006/table">
            <a:tbl>
              <a:tblPr/>
              <a:tblGrid>
                <a:gridCol w="631027">
                  <a:extLst>
                    <a:ext uri="{9D8B030D-6E8A-4147-A177-3AD203B41FA5}">
                      <a16:colId xmlns:a16="http://schemas.microsoft.com/office/drawing/2014/main" val="20000"/>
                    </a:ext>
                  </a:extLst>
                </a:gridCol>
                <a:gridCol w="1083484">
                  <a:extLst>
                    <a:ext uri="{9D8B030D-6E8A-4147-A177-3AD203B41FA5}">
                      <a16:colId xmlns:a16="http://schemas.microsoft.com/office/drawing/2014/main" val="20001"/>
                    </a:ext>
                  </a:extLst>
                </a:gridCol>
                <a:gridCol w="1214446">
                  <a:extLst>
                    <a:ext uri="{9D8B030D-6E8A-4147-A177-3AD203B41FA5}">
                      <a16:colId xmlns:a16="http://schemas.microsoft.com/office/drawing/2014/main" val="20002"/>
                    </a:ext>
                  </a:extLst>
                </a:gridCol>
              </a:tblGrid>
              <a:tr h="357190">
                <a:tc>
                  <a:txBody>
                    <a:bodyPr/>
                    <a:lstStyle/>
                    <a:p>
                      <a:pPr algn="just">
                        <a:lnSpc>
                          <a:spcPct val="115000"/>
                        </a:lnSpc>
                        <a:spcAft>
                          <a:spcPts val="1000"/>
                        </a:spcAft>
                      </a:pPr>
                      <a:r>
                        <a:rPr kumimoji="0" lang="ru-RU"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DMA</a:t>
                      </a:r>
                      <a:endParaRPr lang="ru-RU"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NORMAL</a:t>
                      </a:r>
                      <a:endParaRPr lang="ru-RU" sz="16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ru-RU" sz="1600" dirty="0" smtClean="0">
                          <a:latin typeface="Times New Roman" pitchFamily="18" charset="0"/>
                          <a:ea typeface="Times New Roman" pitchFamily="18" charset="0"/>
                          <a:cs typeface="Times New Roman" pitchFamily="18" charset="0"/>
                        </a:rPr>
                        <a:t>HIGHMEM</a:t>
                      </a:r>
                      <a:endParaRPr lang="ru-RU" sz="16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7190">
                <a:tc>
                  <a:txBody>
                    <a:bodyPr/>
                    <a:lstStyle/>
                    <a:p>
                      <a:pPr algn="just">
                        <a:lnSpc>
                          <a:spcPct val="115000"/>
                        </a:lnSpc>
                        <a:spcAft>
                          <a:spcPts val="1000"/>
                        </a:spcAft>
                      </a:pPr>
                      <a:endParaRPr lang="ru-RU" sz="16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endParaRPr lang="ru-RU" sz="16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endParaRPr lang="ru-RU" sz="16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7190">
                <a:tc>
                  <a:txBody>
                    <a:bodyPr/>
                    <a:lstStyle/>
                    <a:p>
                      <a:pPr algn="just">
                        <a:lnSpc>
                          <a:spcPct val="115000"/>
                        </a:lnSpc>
                        <a:spcAft>
                          <a:spcPts val="1000"/>
                        </a:spcAft>
                      </a:pPr>
                      <a:endParaRPr lang="ru-RU" sz="16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endParaRPr lang="ru-RU" sz="16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endParaRPr lang="ru-RU" sz="16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7190">
                <a:tc>
                  <a:txBody>
                    <a:bodyPr/>
                    <a:lstStyle/>
                    <a:p>
                      <a:pPr algn="just">
                        <a:lnSpc>
                          <a:spcPct val="115000"/>
                        </a:lnSpc>
                        <a:spcAft>
                          <a:spcPts val="1000"/>
                        </a:spcAft>
                      </a:pPr>
                      <a:endParaRPr lang="ru-RU" sz="16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endParaRPr lang="ru-RU" sz="16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endParaRPr lang="ru-RU" sz="16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7190">
                <a:tc>
                  <a:txBody>
                    <a:bodyPr/>
                    <a:lstStyle/>
                    <a:p>
                      <a:pPr algn="just">
                        <a:lnSpc>
                          <a:spcPct val="115000"/>
                        </a:lnSpc>
                        <a:spcAft>
                          <a:spcPts val="1000"/>
                        </a:spcAft>
                      </a:pPr>
                      <a:endParaRPr lang="ru-RU" sz="16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endParaRPr lang="ru-RU" sz="16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endParaRPr lang="ru-RU" sz="16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7190">
                <a:tc>
                  <a:txBody>
                    <a:bodyPr/>
                    <a:lstStyle/>
                    <a:p>
                      <a:pPr algn="just">
                        <a:lnSpc>
                          <a:spcPct val="115000"/>
                        </a:lnSpc>
                        <a:spcAft>
                          <a:spcPts val="1000"/>
                        </a:spcAft>
                      </a:pPr>
                      <a:endParaRPr lang="ru-RU" sz="16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endParaRPr lang="ru-RU" sz="16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endParaRPr lang="ru-RU" sz="16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43" name="AutoShape 9"/>
          <p:cNvCxnSpPr>
            <a:cxnSpLocks noChangeShapeType="1"/>
          </p:cNvCxnSpPr>
          <p:nvPr/>
        </p:nvCxnSpPr>
        <p:spPr bwMode="auto">
          <a:xfrm>
            <a:off x="7500958" y="3071810"/>
            <a:ext cx="419100" cy="0"/>
          </a:xfrm>
          <a:prstGeom prst="straightConnector1">
            <a:avLst/>
          </a:prstGeom>
          <a:noFill/>
          <a:ln w="9525">
            <a:solidFill>
              <a:srgbClr val="000000"/>
            </a:solidFill>
            <a:round/>
            <a:headEnd/>
            <a:tailEnd type="triangle" w="med" len="med"/>
          </a:ln>
        </p:spPr>
      </p:cxnSp>
      <p:cxnSp>
        <p:nvCxnSpPr>
          <p:cNvPr id="44" name="AutoShape 10"/>
          <p:cNvCxnSpPr>
            <a:cxnSpLocks noChangeShapeType="1"/>
          </p:cNvCxnSpPr>
          <p:nvPr/>
        </p:nvCxnSpPr>
        <p:spPr bwMode="auto">
          <a:xfrm flipH="1">
            <a:off x="7510483" y="3309935"/>
            <a:ext cx="419100" cy="0"/>
          </a:xfrm>
          <a:prstGeom prst="straightConnector1">
            <a:avLst/>
          </a:prstGeom>
          <a:noFill/>
          <a:ln w="9525">
            <a:solidFill>
              <a:srgbClr val="000000"/>
            </a:solidFill>
            <a:round/>
            <a:headEnd/>
            <a:tailEnd type="triangle" w="med" len="med"/>
          </a:ln>
        </p:spPr>
      </p:cxnSp>
      <p:cxnSp>
        <p:nvCxnSpPr>
          <p:cNvPr id="45" name="AutoShape 9"/>
          <p:cNvCxnSpPr>
            <a:cxnSpLocks noChangeShapeType="1"/>
          </p:cNvCxnSpPr>
          <p:nvPr/>
        </p:nvCxnSpPr>
        <p:spPr bwMode="auto">
          <a:xfrm>
            <a:off x="857227" y="3143248"/>
            <a:ext cx="419100" cy="0"/>
          </a:xfrm>
          <a:prstGeom prst="straightConnector1">
            <a:avLst/>
          </a:prstGeom>
          <a:noFill/>
          <a:ln w="9525">
            <a:solidFill>
              <a:srgbClr val="000000"/>
            </a:solidFill>
            <a:round/>
            <a:headEnd/>
            <a:tailEnd type="triangle" w="med" len="med"/>
          </a:ln>
        </p:spPr>
      </p:cxnSp>
      <p:cxnSp>
        <p:nvCxnSpPr>
          <p:cNvPr id="46" name="AutoShape 10"/>
          <p:cNvCxnSpPr>
            <a:cxnSpLocks noChangeShapeType="1"/>
          </p:cNvCxnSpPr>
          <p:nvPr/>
        </p:nvCxnSpPr>
        <p:spPr bwMode="auto">
          <a:xfrm flipH="1">
            <a:off x="866752" y="3357562"/>
            <a:ext cx="419100" cy="0"/>
          </a:xfrm>
          <a:prstGeom prst="straightConnector1">
            <a:avLst/>
          </a:prstGeom>
          <a:noFill/>
          <a:ln w="9525">
            <a:solidFill>
              <a:srgbClr val="000000"/>
            </a:solidFill>
            <a:round/>
            <a:headEnd/>
            <a:tailEnd type="triangle" w="med" len="med"/>
          </a:ln>
        </p:spPr>
      </p:cxnSp>
      <p:cxnSp>
        <p:nvCxnSpPr>
          <p:cNvPr id="47" name="AutoShape 9"/>
          <p:cNvCxnSpPr>
            <a:cxnSpLocks noChangeShapeType="1"/>
          </p:cNvCxnSpPr>
          <p:nvPr/>
        </p:nvCxnSpPr>
        <p:spPr bwMode="auto">
          <a:xfrm>
            <a:off x="857227" y="4643446"/>
            <a:ext cx="419100" cy="0"/>
          </a:xfrm>
          <a:prstGeom prst="straightConnector1">
            <a:avLst/>
          </a:prstGeom>
          <a:noFill/>
          <a:ln w="9525">
            <a:solidFill>
              <a:srgbClr val="000000"/>
            </a:solidFill>
            <a:round/>
            <a:headEnd/>
            <a:tailEnd type="triangle" w="med" len="med"/>
          </a:ln>
        </p:spPr>
      </p:cxnSp>
      <p:cxnSp>
        <p:nvCxnSpPr>
          <p:cNvPr id="48" name="AutoShape 10"/>
          <p:cNvCxnSpPr>
            <a:cxnSpLocks noChangeShapeType="1"/>
          </p:cNvCxnSpPr>
          <p:nvPr/>
        </p:nvCxnSpPr>
        <p:spPr bwMode="auto">
          <a:xfrm flipH="1">
            <a:off x="866752" y="4881571"/>
            <a:ext cx="419100" cy="0"/>
          </a:xfrm>
          <a:prstGeom prst="straightConnector1">
            <a:avLst/>
          </a:prstGeom>
          <a:noFill/>
          <a:ln w="9525">
            <a:solidFill>
              <a:srgbClr val="000000"/>
            </a:solidFill>
            <a:round/>
            <a:headEnd/>
            <a:tailEnd type="triangle" w="med" len="med"/>
          </a:ln>
        </p:spPr>
      </p:cxnSp>
      <p:sp>
        <p:nvSpPr>
          <p:cNvPr id="1054" name="Rectangle 30"/>
          <p:cNvSpPr>
            <a:spLocks noChangeArrowheads="1"/>
          </p:cNvSpPr>
          <p:nvPr/>
        </p:nvSpPr>
        <p:spPr bwMode="auto">
          <a:xfrm>
            <a:off x="142844" y="1142984"/>
            <a:ext cx="8186857"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b="0" i="0" u="none" strike="noStrike" cap="none" normalizeH="0" baseline="0" dirty="0" err="1" smtClean="0">
                <a:ln>
                  <a:noFill/>
                </a:ln>
                <a:solidFill>
                  <a:schemeClr val="tx1"/>
                </a:solidFill>
                <a:effectLst/>
                <a:latin typeface="Arial" pitchFamily="34" charset="0"/>
                <a:cs typeface="Arial" pitchFamily="34" charset="0"/>
              </a:rPr>
              <a:t>static</a:t>
            </a:r>
            <a:r>
              <a:rPr kumimoji="0" lang="ru-RU" b="0" i="0" u="none" strike="noStrike" cap="none" normalizeH="0" baseline="0" dirty="0" smtClean="0">
                <a:ln>
                  <a:noFill/>
                </a:ln>
                <a:solidFill>
                  <a:schemeClr val="tx1"/>
                </a:solidFill>
                <a:effectLst/>
                <a:latin typeface="Arial" pitchFamily="34" charset="0"/>
                <a:cs typeface="Arial" pitchFamily="34" charset="0"/>
              </a:rPr>
              <a:t> </a:t>
            </a:r>
            <a:r>
              <a:rPr kumimoji="0" lang="ru-RU" b="0" i="0" u="none" strike="noStrike" cap="none" normalizeH="0" baseline="0" dirty="0" err="1" smtClean="0">
                <a:ln>
                  <a:noFill/>
                </a:ln>
                <a:solidFill>
                  <a:schemeClr val="tx1"/>
                </a:solidFill>
                <a:effectLst/>
                <a:latin typeface="Arial" pitchFamily="34" charset="0"/>
                <a:cs typeface="Arial" pitchFamily="34" charset="0"/>
              </a:rPr>
              <a:t>struct</a:t>
            </a:r>
            <a:r>
              <a:rPr kumimoji="0" lang="ru-RU" b="0" i="0" u="none" strike="noStrike" cap="none" normalizeH="0" baseline="0" dirty="0" smtClean="0">
                <a:ln>
                  <a:noFill/>
                </a:ln>
                <a:solidFill>
                  <a:schemeClr val="tx1"/>
                </a:solidFill>
                <a:effectLst/>
                <a:latin typeface="Arial" pitchFamily="34" charset="0"/>
                <a:cs typeface="Arial" pitchFamily="34" charset="0"/>
              </a:rPr>
              <a:t> </a:t>
            </a:r>
            <a:r>
              <a:rPr kumimoji="0" lang="ru-RU" b="0" i="0" u="none" strike="noStrike" cap="none" normalizeH="0" baseline="0" dirty="0" err="1" smtClean="0">
                <a:ln>
                  <a:noFill/>
                </a:ln>
                <a:solidFill>
                  <a:schemeClr val="tx1"/>
                </a:solidFill>
                <a:effectLst/>
                <a:latin typeface="Arial" pitchFamily="34" charset="0"/>
                <a:cs typeface="Arial" pitchFamily="34" charset="0"/>
              </a:rPr>
              <a:t>free_area_struct</a:t>
            </a:r>
            <a:r>
              <a:rPr kumimoji="0" lang="ru-RU" b="0" i="0" u="none" strike="noStrike" cap="none" normalizeH="0" baseline="0" dirty="0" smtClean="0">
                <a:ln>
                  <a:noFill/>
                </a:ln>
                <a:solidFill>
                  <a:schemeClr val="tx1"/>
                </a:solidFill>
                <a:effectLst/>
                <a:latin typeface="Arial" pitchFamily="34" charset="0"/>
                <a:cs typeface="Arial" pitchFamily="34" charset="0"/>
              </a:rPr>
              <a:t> </a:t>
            </a:r>
            <a:r>
              <a:rPr kumimoji="0" lang="ru-RU" b="0" i="0" u="none" strike="noStrike" cap="none" normalizeH="0" baseline="0" dirty="0" err="1" smtClean="0">
                <a:ln>
                  <a:noFill/>
                </a:ln>
                <a:solidFill>
                  <a:schemeClr val="tx1"/>
                </a:solidFill>
                <a:effectLst/>
                <a:latin typeface="Arial" pitchFamily="34" charset="0"/>
                <a:cs typeface="Arial" pitchFamily="34" charset="0"/>
              </a:rPr>
              <a:t>free_area</a:t>
            </a:r>
            <a:r>
              <a:rPr kumimoji="0" lang="ru-RU" b="0" i="0" u="none" strike="noStrike" cap="none" normalizeH="0" baseline="0" dirty="0" smtClean="0">
                <a:ln>
                  <a:noFill/>
                </a:ln>
                <a:solidFill>
                  <a:schemeClr val="tx1"/>
                </a:solidFill>
                <a:effectLst/>
                <a:latin typeface="Arial" pitchFamily="34" charset="0"/>
                <a:cs typeface="Arial" pitchFamily="34" charset="0"/>
              </a:rPr>
              <a:t>[NR_MEM_TYPES][NR_MEM_LISTS]; </a:t>
            </a:r>
          </a:p>
        </p:txBody>
      </p:sp>
      <p:sp>
        <p:nvSpPr>
          <p:cNvPr id="55" name="Text Box 4"/>
          <p:cNvSpPr txBox="1">
            <a:spLocks noChangeArrowheads="1"/>
          </p:cNvSpPr>
          <p:nvPr/>
        </p:nvSpPr>
        <p:spPr bwMode="auto">
          <a:xfrm>
            <a:off x="1285849" y="3648081"/>
            <a:ext cx="962025" cy="56673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ru-RU" sz="1200" dirty="0" smtClean="0">
                <a:latin typeface="Times New Roman" pitchFamily="18" charset="0"/>
              </a:rPr>
              <a:t>Дескриптор</a:t>
            </a:r>
            <a:r>
              <a:rPr kumimoji="0" lang="en-US" sz="1200" b="0" i="0" u="none" strike="noStrike" cap="none" normalizeH="0" baseline="0" dirty="0" smtClean="0">
                <a:ln>
                  <a:noFill/>
                </a:ln>
                <a:solidFill>
                  <a:schemeClr val="tx1"/>
                </a:solidFill>
                <a:effectLst/>
                <a:latin typeface="Times New Roman" pitchFamily="18" charset="0"/>
              </a:rPr>
              <a:t>4</a:t>
            </a:r>
            <a:r>
              <a:rPr kumimoji="0" lang="ru-RU" sz="1200" b="0" i="0" u="none" strike="noStrike" cap="none" normalizeH="0" baseline="0" dirty="0" smtClean="0">
                <a:ln>
                  <a:noFill/>
                </a:ln>
                <a:solidFill>
                  <a:schemeClr val="tx1"/>
                </a:solidFill>
                <a:effectLst/>
                <a:latin typeface="Times New Roman" pitchFamily="18" charset="0"/>
              </a:rPr>
              <a:t> страницы</a:t>
            </a:r>
            <a:endParaRPr kumimoji="0" lang="ru-RU" sz="1800" b="0" i="0" u="none" strike="noStrike" cap="none" normalizeH="0" baseline="0" dirty="0" smtClean="0">
              <a:ln>
                <a:noFill/>
              </a:ln>
              <a:solidFill>
                <a:schemeClr val="tx1"/>
              </a:solidFill>
              <a:effectLst/>
              <a:latin typeface="Arial" pitchFamily="34" charset="0"/>
            </a:endParaRPr>
          </a:p>
        </p:txBody>
      </p:sp>
      <p:cxnSp>
        <p:nvCxnSpPr>
          <p:cNvPr id="56" name="AutoShape 12"/>
          <p:cNvCxnSpPr>
            <a:cxnSpLocks noChangeShapeType="1"/>
          </p:cNvCxnSpPr>
          <p:nvPr/>
        </p:nvCxnSpPr>
        <p:spPr bwMode="auto">
          <a:xfrm>
            <a:off x="2224061" y="4027493"/>
            <a:ext cx="776300" cy="3171"/>
          </a:xfrm>
          <a:prstGeom prst="straightConnector1">
            <a:avLst/>
          </a:prstGeom>
          <a:noFill/>
          <a:ln w="9525">
            <a:solidFill>
              <a:srgbClr val="000000"/>
            </a:solidFill>
            <a:round/>
            <a:headEnd/>
            <a:tailEnd type="triangle" w="med" len="med"/>
          </a:ln>
        </p:spPr>
      </p:cxnSp>
      <p:cxnSp>
        <p:nvCxnSpPr>
          <p:cNvPr id="57" name="AutoShape 13"/>
          <p:cNvCxnSpPr>
            <a:cxnSpLocks noChangeShapeType="1"/>
          </p:cNvCxnSpPr>
          <p:nvPr/>
        </p:nvCxnSpPr>
        <p:spPr bwMode="auto">
          <a:xfrm flipH="1">
            <a:off x="2224061" y="3819531"/>
            <a:ext cx="733425" cy="0"/>
          </a:xfrm>
          <a:prstGeom prst="straightConnector1">
            <a:avLst/>
          </a:prstGeom>
          <a:noFill/>
          <a:ln w="9525">
            <a:solidFill>
              <a:srgbClr val="000000"/>
            </a:solidFill>
            <a:round/>
            <a:headEnd/>
            <a:tailEnd type="triangle" w="med" len="med"/>
          </a:ln>
        </p:spPr>
      </p:cxnSp>
      <p:cxnSp>
        <p:nvCxnSpPr>
          <p:cNvPr id="58" name="AutoShape 9"/>
          <p:cNvCxnSpPr>
            <a:cxnSpLocks noChangeShapeType="1"/>
          </p:cNvCxnSpPr>
          <p:nvPr/>
        </p:nvCxnSpPr>
        <p:spPr bwMode="auto">
          <a:xfrm>
            <a:off x="857224" y="3887788"/>
            <a:ext cx="419100" cy="0"/>
          </a:xfrm>
          <a:prstGeom prst="straightConnector1">
            <a:avLst/>
          </a:prstGeom>
          <a:noFill/>
          <a:ln w="9525">
            <a:solidFill>
              <a:srgbClr val="000000"/>
            </a:solidFill>
            <a:round/>
            <a:headEnd/>
            <a:tailEnd type="triangle" w="med" len="med"/>
          </a:ln>
        </p:spPr>
      </p:cxnSp>
      <p:cxnSp>
        <p:nvCxnSpPr>
          <p:cNvPr id="59" name="AutoShape 10"/>
          <p:cNvCxnSpPr>
            <a:cxnSpLocks noChangeShapeType="1"/>
          </p:cNvCxnSpPr>
          <p:nvPr/>
        </p:nvCxnSpPr>
        <p:spPr bwMode="auto">
          <a:xfrm flipH="1">
            <a:off x="866749" y="4125913"/>
            <a:ext cx="419100" cy="0"/>
          </a:xfrm>
          <a:prstGeom prst="straightConnector1">
            <a:avLst/>
          </a:prstGeom>
          <a:noFill/>
          <a:ln w="9525">
            <a:solidFill>
              <a:srgbClr val="000000"/>
            </a:solidFill>
            <a:round/>
            <a:headEnd/>
            <a:tailEnd type="triangle" w="med" len="med"/>
          </a:ln>
        </p:spPr>
      </p:cxnSp>
      <p:sp>
        <p:nvSpPr>
          <p:cNvPr id="60" name="Text Box 7"/>
          <p:cNvSpPr txBox="1">
            <a:spLocks noChangeArrowheads="1"/>
          </p:cNvSpPr>
          <p:nvPr/>
        </p:nvSpPr>
        <p:spPr bwMode="auto">
          <a:xfrm>
            <a:off x="6524648" y="3571876"/>
            <a:ext cx="976310" cy="57150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ru-RU" sz="1200" dirty="0" smtClean="0">
                <a:latin typeface="Times New Roman" pitchFamily="18" charset="0"/>
              </a:rPr>
              <a:t>Дескриптор</a:t>
            </a:r>
            <a:r>
              <a:rPr kumimoji="0" lang="ru-RU" sz="1200" b="0" i="0" u="none" strike="noStrike" cap="none" normalizeH="0" baseline="0" dirty="0" smtClean="0">
                <a:ln>
                  <a:noFill/>
                </a:ln>
                <a:solidFill>
                  <a:schemeClr val="tx1"/>
                </a:solidFill>
                <a:effectLst/>
                <a:latin typeface="Times New Roman" pitchFamily="18" charset="0"/>
              </a:rPr>
              <a:t> </a:t>
            </a:r>
            <a:r>
              <a:rPr kumimoji="0" lang="en-US" sz="1200" b="0" i="0" u="none" strike="noStrike" cap="none" normalizeH="0" baseline="0" dirty="0" smtClean="0">
                <a:ln>
                  <a:noFill/>
                </a:ln>
                <a:solidFill>
                  <a:schemeClr val="tx1"/>
                </a:solidFill>
                <a:effectLst/>
                <a:latin typeface="Times New Roman" pitchFamily="18" charset="0"/>
              </a:rPr>
              <a:t>4</a:t>
            </a:r>
            <a:r>
              <a:rPr kumimoji="0" lang="ru-RU" sz="1200" b="0" i="0" u="none" strike="noStrike" cap="none" normalizeH="0" baseline="0" dirty="0" smtClean="0">
                <a:ln>
                  <a:noFill/>
                </a:ln>
                <a:solidFill>
                  <a:schemeClr val="tx1"/>
                </a:solidFill>
                <a:effectLst/>
                <a:latin typeface="Times New Roman" pitchFamily="18" charset="0"/>
              </a:rPr>
              <a:t> страниц</a:t>
            </a:r>
            <a:endParaRPr kumimoji="0" lang="ru-RU" sz="1800" b="0" i="0" u="none" strike="noStrike" cap="none" normalizeH="0" baseline="0" dirty="0" smtClean="0">
              <a:ln>
                <a:noFill/>
              </a:ln>
              <a:solidFill>
                <a:schemeClr val="tx1"/>
              </a:solidFill>
              <a:effectLst/>
              <a:latin typeface="Arial" pitchFamily="34" charset="0"/>
            </a:endParaRPr>
          </a:p>
        </p:txBody>
      </p:sp>
      <p:cxnSp>
        <p:nvCxnSpPr>
          <p:cNvPr id="61" name="AutoShape 8"/>
          <p:cNvCxnSpPr>
            <a:cxnSpLocks noChangeShapeType="1"/>
          </p:cNvCxnSpPr>
          <p:nvPr/>
        </p:nvCxnSpPr>
        <p:spPr bwMode="auto">
          <a:xfrm>
            <a:off x="5929322" y="3786189"/>
            <a:ext cx="571504" cy="1588"/>
          </a:xfrm>
          <a:prstGeom prst="straightConnector1">
            <a:avLst/>
          </a:prstGeom>
          <a:noFill/>
          <a:ln w="9525">
            <a:solidFill>
              <a:srgbClr val="000000"/>
            </a:solidFill>
            <a:round/>
            <a:headEnd/>
            <a:tailEnd type="triangle" w="med" len="med"/>
          </a:ln>
        </p:spPr>
      </p:cxnSp>
      <p:cxnSp>
        <p:nvCxnSpPr>
          <p:cNvPr id="62" name="AutoShape 9"/>
          <p:cNvCxnSpPr>
            <a:cxnSpLocks noChangeShapeType="1"/>
          </p:cNvCxnSpPr>
          <p:nvPr/>
        </p:nvCxnSpPr>
        <p:spPr bwMode="auto">
          <a:xfrm>
            <a:off x="7500961" y="3743325"/>
            <a:ext cx="419100" cy="0"/>
          </a:xfrm>
          <a:prstGeom prst="straightConnector1">
            <a:avLst/>
          </a:prstGeom>
          <a:noFill/>
          <a:ln w="9525">
            <a:solidFill>
              <a:srgbClr val="000000"/>
            </a:solidFill>
            <a:round/>
            <a:headEnd/>
            <a:tailEnd type="triangle" w="med" len="med"/>
          </a:ln>
        </p:spPr>
      </p:cxnSp>
      <p:cxnSp>
        <p:nvCxnSpPr>
          <p:cNvPr id="63" name="AutoShape 10"/>
          <p:cNvCxnSpPr>
            <a:cxnSpLocks noChangeShapeType="1"/>
          </p:cNvCxnSpPr>
          <p:nvPr/>
        </p:nvCxnSpPr>
        <p:spPr bwMode="auto">
          <a:xfrm flipH="1">
            <a:off x="7510486" y="3981450"/>
            <a:ext cx="419100" cy="0"/>
          </a:xfrm>
          <a:prstGeom prst="straightConnector1">
            <a:avLst/>
          </a:prstGeom>
          <a:noFill/>
          <a:ln w="9525">
            <a:solidFill>
              <a:srgbClr val="000000"/>
            </a:solidFill>
            <a:round/>
            <a:headEnd/>
            <a:tailEnd type="triangle" w="med" len="med"/>
          </a:ln>
        </p:spPr>
      </p:cxnSp>
      <p:cxnSp>
        <p:nvCxnSpPr>
          <p:cNvPr id="64" name="AutoShape 11"/>
          <p:cNvCxnSpPr>
            <a:cxnSpLocks noChangeShapeType="1"/>
          </p:cNvCxnSpPr>
          <p:nvPr/>
        </p:nvCxnSpPr>
        <p:spPr bwMode="auto">
          <a:xfrm rot="10800000">
            <a:off x="5929322" y="4000503"/>
            <a:ext cx="571504" cy="1588"/>
          </a:xfrm>
          <a:prstGeom prst="straightConnector1">
            <a:avLst/>
          </a:prstGeom>
          <a:noFill/>
          <a:ln w="9525">
            <a:solidFill>
              <a:srgbClr val="000000"/>
            </a:solidFill>
            <a:round/>
            <a:headEnd/>
            <a:tailEnd type="triangle" w="med" len="med"/>
          </a:ln>
        </p:spPr>
      </p:cxnSp>
      <p:sp>
        <p:nvSpPr>
          <p:cNvPr id="6145" name="Rectangle 1"/>
          <p:cNvSpPr>
            <a:spLocks noChangeArrowheads="1"/>
          </p:cNvSpPr>
          <p:nvPr/>
        </p:nvSpPr>
        <p:spPr bwMode="auto">
          <a:xfrm>
            <a:off x="179512" y="1567580"/>
            <a:ext cx="2232248"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chemeClr val="tx1"/>
                </a:solidFill>
                <a:effectLst/>
                <a:latin typeface="Arial Unicode MS" pitchFamily="34" charset="-128"/>
              </a:rPr>
              <a:t>struct</a:t>
            </a:r>
            <a:r>
              <a:rPr kumimoji="0" lang="ru-RU" sz="1400" b="0" i="0" u="none" strike="noStrike" cap="none" normalizeH="0" baseline="0" dirty="0" smtClean="0">
                <a:ln>
                  <a:noFill/>
                </a:ln>
                <a:solidFill>
                  <a:schemeClr val="tx1"/>
                </a:solidFill>
                <a:effectLst/>
                <a:latin typeface="Arial Unicode MS" pitchFamily="34" charset="-128"/>
              </a:rPr>
              <a:t> </a:t>
            </a:r>
            <a:r>
              <a:rPr kumimoji="0" lang="ru-RU" sz="1400" b="0" i="0" u="none" strike="noStrike" cap="none" normalizeH="0" baseline="0" dirty="0" err="1" smtClean="0">
                <a:ln>
                  <a:noFill/>
                </a:ln>
                <a:solidFill>
                  <a:schemeClr val="tx1"/>
                </a:solidFill>
                <a:effectLst/>
                <a:latin typeface="Arial Unicode MS" pitchFamily="34" charset="-128"/>
              </a:rPr>
              <a:t>free_area_struct</a:t>
            </a:r>
            <a:r>
              <a:rPr kumimoji="0" lang="ru-RU" sz="1400" b="0" i="0" u="none" strike="noStrike" cap="none" normalizeH="0" baseline="0" dirty="0" smtClean="0">
                <a:ln>
                  <a:noFill/>
                </a:ln>
                <a:solidFill>
                  <a:schemeClr val="tx1"/>
                </a:solidFill>
                <a:effectLst/>
                <a:latin typeface="Arial Unicode MS" pitchFamily="34" charset="-128"/>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chemeClr val="tx1"/>
                </a:solidFill>
                <a:effectLst/>
                <a:latin typeface="Arial Unicode MS" pitchFamily="34" charset="-128"/>
              </a:rPr>
              <a:t>struct</a:t>
            </a:r>
            <a:r>
              <a:rPr kumimoji="0" lang="ru-RU" sz="1400" b="0" i="0" u="none" strike="noStrike" cap="none" normalizeH="0" baseline="0" dirty="0" smtClean="0">
                <a:ln>
                  <a:noFill/>
                </a:ln>
                <a:solidFill>
                  <a:schemeClr val="tx1"/>
                </a:solidFill>
                <a:effectLst/>
                <a:latin typeface="Arial Unicode MS" pitchFamily="34" charset="-128"/>
              </a:rPr>
              <a:t> </a:t>
            </a:r>
            <a:r>
              <a:rPr kumimoji="0" lang="ru-RU" sz="1400" b="0" i="0" u="none" strike="noStrike" cap="none" normalizeH="0" baseline="0" dirty="0" err="1" smtClean="0">
                <a:ln>
                  <a:noFill/>
                </a:ln>
                <a:solidFill>
                  <a:schemeClr val="tx1"/>
                </a:solidFill>
                <a:effectLst/>
                <a:latin typeface="Arial Unicode MS" pitchFamily="34" charset="-128"/>
              </a:rPr>
              <a:t>page</a:t>
            </a:r>
            <a:r>
              <a:rPr kumimoji="0" lang="ru-RU" sz="1400" b="0" i="0" u="none" strike="noStrike" cap="none" normalizeH="0" baseline="0" dirty="0" smtClean="0">
                <a:ln>
                  <a:noFill/>
                </a:ln>
                <a:solidFill>
                  <a:schemeClr val="tx1"/>
                </a:solidFill>
                <a:effectLst/>
                <a:latin typeface="Arial Unicode MS" pitchFamily="34" charset="-128"/>
              </a:rPr>
              <a:t> *</a:t>
            </a:r>
            <a:r>
              <a:rPr kumimoji="0" lang="ru-RU" sz="1400" b="0" i="0" u="none" strike="noStrike" cap="none" normalizeH="0" baseline="0" dirty="0" err="1" smtClean="0">
                <a:ln>
                  <a:noFill/>
                </a:ln>
                <a:solidFill>
                  <a:schemeClr val="tx1"/>
                </a:solidFill>
                <a:effectLst/>
                <a:latin typeface="Arial Unicode MS" pitchFamily="34" charset="-128"/>
              </a:rPr>
              <a:t>next</a:t>
            </a:r>
            <a:r>
              <a:rPr kumimoji="0" lang="ru-RU" sz="1400" b="0" i="0" u="none" strike="noStrike" cap="none" normalizeH="0" baseline="0" dirty="0" smtClean="0">
                <a:ln>
                  <a:noFill/>
                </a:ln>
                <a:solidFill>
                  <a:schemeClr val="tx1"/>
                </a:solidFill>
                <a:effectLst/>
                <a:latin typeface="Arial Unicode MS" pitchFamily="34" charset="-128"/>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chemeClr val="tx1"/>
                </a:solidFill>
                <a:effectLst/>
                <a:latin typeface="Arial Unicode MS" pitchFamily="34" charset="-128"/>
              </a:rPr>
              <a:t>struct</a:t>
            </a:r>
            <a:r>
              <a:rPr kumimoji="0" lang="ru-RU" sz="1400" b="0" i="0" u="none" strike="noStrike" cap="none" normalizeH="0" baseline="0" dirty="0" smtClean="0">
                <a:ln>
                  <a:noFill/>
                </a:ln>
                <a:solidFill>
                  <a:schemeClr val="tx1"/>
                </a:solidFill>
                <a:effectLst/>
                <a:latin typeface="Arial Unicode MS" pitchFamily="34" charset="-128"/>
              </a:rPr>
              <a:t> </a:t>
            </a:r>
            <a:r>
              <a:rPr kumimoji="0" lang="ru-RU" sz="1400" b="0" i="0" u="none" strike="noStrike" cap="none" normalizeH="0" baseline="0" dirty="0" err="1" smtClean="0">
                <a:ln>
                  <a:noFill/>
                </a:ln>
                <a:solidFill>
                  <a:schemeClr val="tx1"/>
                </a:solidFill>
                <a:effectLst/>
                <a:latin typeface="Arial Unicode MS" pitchFamily="34" charset="-128"/>
              </a:rPr>
              <a:t>page</a:t>
            </a:r>
            <a:r>
              <a:rPr kumimoji="0" lang="ru-RU" sz="1400" b="0" i="0" u="none" strike="noStrike" cap="none" normalizeH="0" baseline="0" dirty="0" smtClean="0">
                <a:ln>
                  <a:noFill/>
                </a:ln>
                <a:solidFill>
                  <a:schemeClr val="tx1"/>
                </a:solidFill>
                <a:effectLst/>
                <a:latin typeface="Arial Unicode MS" pitchFamily="34" charset="-128"/>
              </a:rPr>
              <a:t> *</a:t>
            </a:r>
            <a:r>
              <a:rPr kumimoji="0" lang="ru-RU" sz="1400" b="0" i="0" u="none" strike="noStrike" cap="none" normalizeH="0" baseline="0" dirty="0" err="1" smtClean="0">
                <a:ln>
                  <a:noFill/>
                </a:ln>
                <a:solidFill>
                  <a:schemeClr val="tx1"/>
                </a:solidFill>
                <a:effectLst/>
                <a:latin typeface="Arial Unicode MS" pitchFamily="34" charset="-128"/>
              </a:rPr>
              <a:t>prev</a:t>
            </a:r>
            <a:r>
              <a:rPr kumimoji="0" lang="ru-RU" sz="1400" b="0" i="0" u="none" strike="noStrike" cap="none" normalizeH="0" baseline="0" dirty="0" smtClean="0">
                <a:ln>
                  <a:noFill/>
                </a:ln>
                <a:solidFill>
                  <a:schemeClr val="tx1"/>
                </a:solidFill>
                <a:effectLst/>
                <a:latin typeface="Arial Unicode MS" pitchFamily="34" charset="-128"/>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chemeClr val="tx1"/>
                </a:solidFill>
                <a:effectLst/>
                <a:latin typeface="Arial Unicode MS" pitchFamily="34" charset="-128"/>
              </a:rPr>
              <a:t>unsigned</a:t>
            </a:r>
            <a:r>
              <a:rPr kumimoji="0" lang="ru-RU" sz="1400" b="0" i="0" u="none" strike="noStrike" cap="none" normalizeH="0" baseline="0" dirty="0" smtClean="0">
                <a:ln>
                  <a:noFill/>
                </a:ln>
                <a:solidFill>
                  <a:schemeClr val="tx1"/>
                </a:solidFill>
                <a:effectLst/>
                <a:latin typeface="Arial Unicode MS" pitchFamily="34" charset="-128"/>
              </a:rPr>
              <a:t> </a:t>
            </a:r>
            <a:r>
              <a:rPr kumimoji="0" lang="ru-RU" sz="1400" b="0" i="0" u="none" strike="noStrike" cap="none" normalizeH="0" baseline="0" dirty="0" err="1" smtClean="0">
                <a:ln>
                  <a:noFill/>
                </a:ln>
                <a:solidFill>
                  <a:schemeClr val="tx1"/>
                </a:solidFill>
                <a:effectLst/>
                <a:latin typeface="Arial Unicode MS" pitchFamily="34" charset="-128"/>
              </a:rPr>
              <a:t>int</a:t>
            </a:r>
            <a:r>
              <a:rPr kumimoji="0" lang="ru-RU" sz="1400" b="0" i="0" u="none" strike="noStrike" cap="none" normalizeH="0" baseline="0" dirty="0" smtClean="0">
                <a:ln>
                  <a:noFill/>
                </a:ln>
                <a:solidFill>
                  <a:schemeClr val="tx1"/>
                </a:solidFill>
                <a:effectLst/>
                <a:latin typeface="Arial Unicode MS" pitchFamily="34" charset="-128"/>
              </a:rPr>
              <a:t> * </a:t>
            </a:r>
            <a:r>
              <a:rPr kumimoji="0" lang="ru-RU" sz="1400" b="0" i="0" u="none" strike="noStrike" cap="none" normalizeH="0" baseline="0" dirty="0" err="1" smtClean="0">
                <a:ln>
                  <a:noFill/>
                </a:ln>
                <a:solidFill>
                  <a:schemeClr val="tx1"/>
                </a:solidFill>
                <a:effectLst/>
                <a:latin typeface="Arial Unicode MS" pitchFamily="34" charset="-128"/>
              </a:rPr>
              <a:t>map</a:t>
            </a:r>
            <a:r>
              <a:rPr kumimoji="0" lang="ru-RU" sz="1400" b="0" i="0" u="none" strike="noStrike" cap="none" normalizeH="0" baseline="0" dirty="0" smtClean="0">
                <a:ln>
                  <a:noFill/>
                </a:ln>
                <a:solidFill>
                  <a:schemeClr val="tx1"/>
                </a:solidFill>
                <a:effectLst/>
                <a:latin typeface="Arial Unicode MS" pitchFamily="34" charset="-128"/>
              </a:rPr>
              <a:t>;  };</a:t>
            </a:r>
            <a:r>
              <a:rPr kumimoji="0" lang="ru-RU" sz="1400" b="0" i="0" u="none" strike="noStrike" cap="none" normalizeH="0" baseline="0" dirty="0" smtClean="0">
                <a:ln>
                  <a:noFill/>
                </a:ln>
                <a:solidFill>
                  <a:schemeClr val="tx1"/>
                </a:solidFill>
                <a:effectLst/>
                <a:latin typeface="Arial" pitchFamily="34" charset="0"/>
              </a:rPr>
              <a:t> </a:t>
            </a:r>
          </a:p>
        </p:txBody>
      </p:sp>
      <p:sp>
        <p:nvSpPr>
          <p:cNvPr id="6146" name="Rectangle 2"/>
          <p:cNvSpPr>
            <a:spLocks noChangeArrowheads="1"/>
          </p:cNvSpPr>
          <p:nvPr/>
        </p:nvSpPr>
        <p:spPr bwMode="auto">
          <a:xfrm>
            <a:off x="6084168" y="1700808"/>
            <a:ext cx="252028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chemeClr val="tx1"/>
                </a:solidFill>
                <a:effectLst/>
                <a:latin typeface="Arial Unicode MS" pitchFamily="34" charset="-128"/>
              </a:rPr>
              <a:t>NR_MEM_LISTS 6 или 12</a:t>
            </a:r>
            <a:r>
              <a:rPr kumimoji="0" lang="ru-RU" sz="1400" b="0" i="0" u="none" strike="noStrike" cap="none" normalizeH="0" baseline="0" dirty="0" smtClean="0">
                <a:ln>
                  <a:noFill/>
                </a:ln>
                <a:solidFill>
                  <a:schemeClr val="tx1"/>
                </a:solidFill>
                <a:effectLst/>
                <a:latin typeface="Arial" pitchFamily="34" charset="0"/>
              </a:rPr>
              <a:t> </a:t>
            </a:r>
          </a:p>
        </p:txBody>
      </p:sp>
    </p:spTree>
    <p:extLst>
      <p:ext uri="{BB962C8B-B14F-4D97-AF65-F5344CB8AC3E}">
        <p14:creationId xmlns:p14="http://schemas.microsoft.com/office/powerpoint/2010/main" val="40688497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Autofit/>
          </a:bodyPr>
          <a:lstStyle/>
          <a:p>
            <a:r>
              <a:rPr lang="ru-RU" sz="3600" dirty="0" smtClean="0"/>
              <a:t/>
            </a:r>
            <a:br>
              <a:rPr lang="ru-RU" sz="3600" dirty="0" smtClean="0"/>
            </a:br>
            <a:r>
              <a:rPr lang="ru-RU" sz="3600" dirty="0" smtClean="0"/>
              <a:t>Дескриптор физической страницы</a:t>
            </a:r>
            <a:br>
              <a:rPr lang="ru-RU" sz="3600" dirty="0" smtClean="0"/>
            </a:br>
            <a:endParaRPr lang="ru-RU" sz="3600" dirty="0"/>
          </a:p>
        </p:txBody>
      </p:sp>
      <p:sp>
        <p:nvSpPr>
          <p:cNvPr id="3" name="Содержимое 2"/>
          <p:cNvSpPr>
            <a:spLocks noGrp="1"/>
          </p:cNvSpPr>
          <p:nvPr>
            <p:ph idx="1"/>
          </p:nvPr>
        </p:nvSpPr>
        <p:spPr>
          <a:xfrm>
            <a:off x="457200" y="1052736"/>
            <a:ext cx="8229600" cy="5073427"/>
          </a:xfrm>
        </p:spPr>
        <p:txBody>
          <a:bodyPr>
            <a:normAutofit fontScale="62500" lnSpcReduction="20000"/>
          </a:bodyPr>
          <a:lstStyle/>
          <a:p>
            <a:pPr>
              <a:buNone/>
            </a:pPr>
            <a:r>
              <a:rPr lang="en-US" dirty="0" err="1" smtClean="0"/>
              <a:t>typedef</a:t>
            </a:r>
            <a:r>
              <a:rPr lang="en-US" dirty="0" smtClean="0"/>
              <a:t> </a:t>
            </a:r>
            <a:r>
              <a:rPr lang="en-US" dirty="0" err="1" smtClean="0"/>
              <a:t>struct</a:t>
            </a:r>
            <a:r>
              <a:rPr lang="en-US" dirty="0" smtClean="0"/>
              <a:t> page {</a:t>
            </a:r>
            <a:endParaRPr lang="ru-RU" dirty="0" smtClean="0"/>
          </a:p>
          <a:p>
            <a:pPr>
              <a:buNone/>
            </a:pPr>
            <a:r>
              <a:rPr lang="en-US" dirty="0" smtClean="0"/>
              <a:t>	</a:t>
            </a:r>
            <a:r>
              <a:rPr lang="en-US" dirty="0" err="1" smtClean="0"/>
              <a:t>struct</a:t>
            </a:r>
            <a:r>
              <a:rPr lang="en-US" dirty="0" smtClean="0"/>
              <a:t> page *next;</a:t>
            </a:r>
            <a:endParaRPr lang="ru-RU" dirty="0" smtClean="0"/>
          </a:p>
          <a:p>
            <a:pPr>
              <a:buNone/>
            </a:pPr>
            <a:r>
              <a:rPr lang="en-US" dirty="0" smtClean="0"/>
              <a:t>	</a:t>
            </a:r>
            <a:r>
              <a:rPr lang="en-US" dirty="0" err="1" smtClean="0"/>
              <a:t>struct</a:t>
            </a:r>
            <a:r>
              <a:rPr lang="en-US" dirty="0" smtClean="0"/>
              <a:t> page *</a:t>
            </a:r>
            <a:r>
              <a:rPr lang="en-US" dirty="0" err="1" smtClean="0"/>
              <a:t>prev</a:t>
            </a:r>
            <a:r>
              <a:rPr lang="en-US" dirty="0" smtClean="0"/>
              <a:t>;</a:t>
            </a:r>
            <a:endParaRPr lang="ru-RU" dirty="0" smtClean="0"/>
          </a:p>
          <a:p>
            <a:pPr>
              <a:buNone/>
            </a:pPr>
            <a:r>
              <a:rPr lang="en-US" dirty="0" smtClean="0"/>
              <a:t>	</a:t>
            </a:r>
            <a:r>
              <a:rPr lang="en-US" dirty="0" err="1" smtClean="0"/>
              <a:t>struct</a:t>
            </a:r>
            <a:r>
              <a:rPr lang="en-US" dirty="0" smtClean="0"/>
              <a:t> </a:t>
            </a:r>
            <a:r>
              <a:rPr lang="en-US" dirty="0" err="1" smtClean="0"/>
              <a:t>inode</a:t>
            </a:r>
            <a:r>
              <a:rPr lang="en-US" dirty="0" smtClean="0"/>
              <a:t> *</a:t>
            </a:r>
            <a:r>
              <a:rPr lang="en-US" dirty="0" err="1" smtClean="0"/>
              <a:t>inode</a:t>
            </a:r>
            <a:r>
              <a:rPr lang="en-US" dirty="0" smtClean="0"/>
              <a:t>;</a:t>
            </a:r>
            <a:endParaRPr lang="ru-RU" dirty="0" smtClean="0"/>
          </a:p>
          <a:p>
            <a:pPr>
              <a:buNone/>
            </a:pPr>
            <a:r>
              <a:rPr lang="en-US" dirty="0" smtClean="0"/>
              <a:t>	unsigned long offset;</a:t>
            </a:r>
            <a:endParaRPr lang="ru-RU" dirty="0" smtClean="0"/>
          </a:p>
          <a:p>
            <a:pPr>
              <a:buNone/>
            </a:pPr>
            <a:r>
              <a:rPr lang="en-US" dirty="0" smtClean="0"/>
              <a:t>	</a:t>
            </a:r>
            <a:r>
              <a:rPr lang="en-US" dirty="0" err="1" smtClean="0"/>
              <a:t>struct</a:t>
            </a:r>
            <a:r>
              <a:rPr lang="en-US" dirty="0" smtClean="0"/>
              <a:t> page *</a:t>
            </a:r>
            <a:r>
              <a:rPr lang="en-US" dirty="0" err="1" smtClean="0"/>
              <a:t>next_hash</a:t>
            </a:r>
            <a:r>
              <a:rPr lang="en-US" dirty="0" smtClean="0"/>
              <a:t>;</a:t>
            </a:r>
            <a:endParaRPr lang="ru-RU" dirty="0" smtClean="0"/>
          </a:p>
          <a:p>
            <a:pPr>
              <a:buNone/>
            </a:pPr>
            <a:r>
              <a:rPr lang="ru-RU" dirty="0" smtClean="0"/>
              <a:t>  </a:t>
            </a:r>
            <a:r>
              <a:rPr lang="en-US" dirty="0" smtClean="0"/>
              <a:t>atomic</a:t>
            </a:r>
            <a:r>
              <a:rPr lang="ru-RU" dirty="0" smtClean="0"/>
              <a:t>_</a:t>
            </a:r>
            <a:r>
              <a:rPr lang="en-US" dirty="0" smtClean="0"/>
              <a:t>t count</a:t>
            </a:r>
            <a:r>
              <a:rPr lang="ru-RU" dirty="0" smtClean="0"/>
              <a:t>;  /* счетчик использования страницы, кол-во процессов, имеющих доступ к страницы */</a:t>
            </a:r>
          </a:p>
          <a:p>
            <a:pPr>
              <a:buNone/>
            </a:pPr>
            <a:r>
              <a:rPr lang="ru-RU" dirty="0" smtClean="0"/>
              <a:t>	</a:t>
            </a:r>
            <a:r>
              <a:rPr lang="en-US" dirty="0" smtClean="0"/>
              <a:t>unsigned flags;	/* </a:t>
            </a:r>
            <a:r>
              <a:rPr lang="ru-RU" dirty="0" smtClean="0"/>
              <a:t>состояние страницы: страница заблокирована, произошла ошибка, страница активна, нельзя выгружать …..</a:t>
            </a:r>
            <a:r>
              <a:rPr lang="en-US" dirty="0" smtClean="0"/>
              <a:t> */</a:t>
            </a:r>
            <a:endParaRPr lang="ru-RU" dirty="0" smtClean="0"/>
          </a:p>
          <a:p>
            <a:pPr>
              <a:buNone/>
            </a:pPr>
            <a:r>
              <a:rPr lang="en-US" dirty="0" smtClean="0"/>
              <a:t>	</a:t>
            </a:r>
            <a:r>
              <a:rPr lang="en-US" dirty="0" err="1" smtClean="0"/>
              <a:t>struct</a:t>
            </a:r>
            <a:r>
              <a:rPr lang="en-US" dirty="0" smtClean="0"/>
              <a:t> </a:t>
            </a:r>
            <a:r>
              <a:rPr lang="en-US" dirty="0" err="1" smtClean="0"/>
              <a:t>wait_queue</a:t>
            </a:r>
            <a:r>
              <a:rPr lang="en-US" dirty="0" smtClean="0"/>
              <a:t> *wait;</a:t>
            </a:r>
            <a:endParaRPr lang="ru-RU" dirty="0" smtClean="0"/>
          </a:p>
          <a:p>
            <a:pPr>
              <a:buNone/>
            </a:pPr>
            <a:r>
              <a:rPr lang="en-US" dirty="0" smtClean="0"/>
              <a:t>	</a:t>
            </a:r>
            <a:r>
              <a:rPr lang="en-US" dirty="0" err="1" smtClean="0"/>
              <a:t>struct</a:t>
            </a:r>
            <a:r>
              <a:rPr lang="en-US" dirty="0" smtClean="0"/>
              <a:t> page *</a:t>
            </a:r>
            <a:r>
              <a:rPr lang="en-US" dirty="0" err="1" smtClean="0"/>
              <a:t>prev_hash</a:t>
            </a:r>
            <a:r>
              <a:rPr lang="en-US" dirty="0" smtClean="0"/>
              <a:t>;</a:t>
            </a:r>
            <a:endParaRPr lang="ru-RU" dirty="0" smtClean="0"/>
          </a:p>
          <a:p>
            <a:pPr>
              <a:buNone/>
            </a:pPr>
            <a:r>
              <a:rPr lang="en-US" dirty="0" smtClean="0"/>
              <a:t>	</a:t>
            </a:r>
            <a:r>
              <a:rPr lang="en-US" dirty="0" err="1" smtClean="0"/>
              <a:t>struct</a:t>
            </a:r>
            <a:r>
              <a:rPr lang="en-US" dirty="0" smtClean="0"/>
              <a:t> </a:t>
            </a:r>
            <a:r>
              <a:rPr lang="en-US" dirty="0" err="1" smtClean="0"/>
              <a:t>buffer_head</a:t>
            </a:r>
            <a:r>
              <a:rPr lang="en-US" dirty="0" smtClean="0"/>
              <a:t> * buffers;</a:t>
            </a:r>
            <a:endParaRPr lang="ru-RU" dirty="0" smtClean="0"/>
          </a:p>
          <a:p>
            <a:pPr>
              <a:buNone/>
            </a:pPr>
            <a:r>
              <a:rPr lang="en-US" dirty="0" smtClean="0"/>
              <a:t>	unsigned long </a:t>
            </a:r>
            <a:r>
              <a:rPr lang="en-US" dirty="0" err="1" smtClean="0"/>
              <a:t>swap_unlock_entry</a:t>
            </a:r>
            <a:r>
              <a:rPr lang="en-US" dirty="0" smtClean="0"/>
              <a:t>;</a:t>
            </a:r>
            <a:endParaRPr lang="ru-RU" dirty="0" smtClean="0"/>
          </a:p>
          <a:p>
            <a:pPr>
              <a:buNone/>
            </a:pPr>
            <a:r>
              <a:rPr lang="en-US" dirty="0" smtClean="0"/>
              <a:t>	unsigned long </a:t>
            </a:r>
            <a:r>
              <a:rPr lang="en-US" dirty="0" err="1" smtClean="0"/>
              <a:t>map_nr</a:t>
            </a:r>
            <a:r>
              <a:rPr lang="en-US" dirty="0" smtClean="0"/>
              <a:t>;	</a:t>
            </a:r>
            <a:r>
              <a:rPr lang="en-US" i="1" dirty="0" smtClean="0"/>
              <a:t>/* page-&gt;</a:t>
            </a:r>
            <a:r>
              <a:rPr lang="en-US" i="1" dirty="0" err="1" smtClean="0"/>
              <a:t>map_nr</a:t>
            </a:r>
            <a:r>
              <a:rPr lang="en-US" i="1" dirty="0" smtClean="0"/>
              <a:t> == page - </a:t>
            </a:r>
            <a:r>
              <a:rPr lang="en-US" i="1" dirty="0" err="1" smtClean="0"/>
              <a:t>mem_map</a:t>
            </a:r>
            <a:r>
              <a:rPr lang="en-US" i="1" dirty="0" smtClean="0"/>
              <a:t> */</a:t>
            </a:r>
            <a:endParaRPr lang="ru-RU" dirty="0" smtClean="0"/>
          </a:p>
          <a:p>
            <a:pPr>
              <a:buNone/>
            </a:pPr>
            <a:r>
              <a:rPr lang="ru-RU" dirty="0" smtClean="0"/>
              <a:t>} </a:t>
            </a:r>
            <a:r>
              <a:rPr lang="ru-RU" dirty="0" err="1" smtClean="0"/>
              <a:t>mem_map_t</a:t>
            </a:r>
            <a:r>
              <a:rPr lang="ru-RU" dirty="0" smtClean="0"/>
              <a:t>;</a:t>
            </a:r>
          </a:p>
          <a:p>
            <a:pPr>
              <a:buNone/>
            </a:pPr>
            <a:endParaRPr lang="ru-RU" dirty="0"/>
          </a:p>
        </p:txBody>
      </p:sp>
    </p:spTree>
    <p:extLst>
      <p:ext uri="{BB962C8B-B14F-4D97-AF65-F5344CB8AC3E}">
        <p14:creationId xmlns:p14="http://schemas.microsoft.com/office/powerpoint/2010/main" val="389923978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Autofit/>
          </a:bodyPr>
          <a:lstStyle/>
          <a:p>
            <a:r>
              <a:rPr lang="ru-RU" sz="3200" dirty="0" smtClean="0"/>
              <a:t>Выделение и </a:t>
            </a:r>
            <a:r>
              <a:rPr lang="ru-RU" sz="3200" smtClean="0"/>
              <a:t>освобождение страниц </a:t>
            </a:r>
            <a:r>
              <a:rPr lang="ru-RU" sz="3200" dirty="0" smtClean="0"/>
              <a:t>памяти</a:t>
            </a:r>
            <a:endParaRPr lang="ru-RU" sz="3200" dirty="0"/>
          </a:p>
        </p:txBody>
      </p:sp>
      <p:sp>
        <p:nvSpPr>
          <p:cNvPr id="3" name="Содержимое 2"/>
          <p:cNvSpPr>
            <a:spLocks noGrp="1"/>
          </p:cNvSpPr>
          <p:nvPr>
            <p:ph idx="1"/>
          </p:nvPr>
        </p:nvSpPr>
        <p:spPr>
          <a:xfrm>
            <a:off x="457200" y="1052736"/>
            <a:ext cx="8229600" cy="5073427"/>
          </a:xfrm>
        </p:spPr>
        <p:txBody>
          <a:bodyPr>
            <a:normAutofit fontScale="77500" lnSpcReduction="20000"/>
          </a:bodyPr>
          <a:lstStyle/>
          <a:p>
            <a:r>
              <a:rPr lang="ru-RU" dirty="0" smtClean="0"/>
              <a:t>Выделение одной страницы с заполненными нулями</a:t>
            </a:r>
          </a:p>
          <a:p>
            <a:pPr>
              <a:buNone/>
            </a:pPr>
            <a:r>
              <a:rPr lang="en-US" dirty="0" err="1" smtClean="0"/>
              <a:t>get_zeroed_page</a:t>
            </a:r>
            <a:r>
              <a:rPr lang="en-US" dirty="0" smtClean="0"/>
              <a:t>(unsigned </a:t>
            </a:r>
            <a:r>
              <a:rPr lang="en-US" dirty="0" err="1" smtClean="0"/>
              <a:t>int</a:t>
            </a:r>
            <a:r>
              <a:rPr lang="en-US" dirty="0" smtClean="0"/>
              <a:t> flags);</a:t>
            </a:r>
            <a:endParaRPr lang="ru-RU" dirty="0" smtClean="0"/>
          </a:p>
          <a:p>
            <a:r>
              <a:rPr lang="ru-RU" dirty="0" smtClean="0"/>
              <a:t>Выделение одной страницы без очистки</a:t>
            </a:r>
          </a:p>
          <a:p>
            <a:pPr>
              <a:buNone/>
            </a:pPr>
            <a:r>
              <a:rPr lang="en-US" dirty="0" smtClean="0"/>
              <a:t>__</a:t>
            </a:r>
            <a:r>
              <a:rPr lang="en-US" dirty="0" err="1" smtClean="0"/>
              <a:t>get_free_page</a:t>
            </a:r>
            <a:r>
              <a:rPr lang="en-US" dirty="0" smtClean="0"/>
              <a:t>(unsigned </a:t>
            </a:r>
            <a:r>
              <a:rPr lang="en-US" dirty="0" err="1" smtClean="0"/>
              <a:t>int</a:t>
            </a:r>
            <a:r>
              <a:rPr lang="en-US" dirty="0" smtClean="0"/>
              <a:t> flags);</a:t>
            </a:r>
          </a:p>
          <a:p>
            <a:r>
              <a:rPr lang="ru-RU" dirty="0" smtClean="0"/>
              <a:t>Выделение несколько страниц без очистки  </a:t>
            </a:r>
          </a:p>
          <a:p>
            <a:pPr>
              <a:buNone/>
            </a:pPr>
            <a:r>
              <a:rPr lang="ru-RU" dirty="0" smtClean="0"/>
              <a:t>__</a:t>
            </a:r>
            <a:r>
              <a:rPr lang="en-US" dirty="0" err="1" smtClean="0"/>
              <a:t>get_free_pages</a:t>
            </a:r>
            <a:r>
              <a:rPr lang="en-US" dirty="0" smtClean="0"/>
              <a:t>(unsigned </a:t>
            </a:r>
            <a:r>
              <a:rPr lang="en-US" dirty="0" err="1" smtClean="0"/>
              <a:t>int</a:t>
            </a:r>
            <a:r>
              <a:rPr lang="en-US" dirty="0" smtClean="0"/>
              <a:t> flags, unsigned </a:t>
            </a:r>
            <a:r>
              <a:rPr lang="en-US" dirty="0" err="1" smtClean="0"/>
              <a:t>int</a:t>
            </a:r>
            <a:r>
              <a:rPr lang="en-US" dirty="0" smtClean="0"/>
              <a:t> order);</a:t>
            </a:r>
            <a:endParaRPr lang="ru-RU" dirty="0" smtClean="0"/>
          </a:p>
          <a:p>
            <a:pPr>
              <a:buNone/>
            </a:pPr>
            <a:r>
              <a:rPr lang="ru-RU" dirty="0" smtClean="0"/>
              <a:t>Аргумент </a:t>
            </a:r>
            <a:r>
              <a:rPr lang="en-US" dirty="0" smtClean="0"/>
              <a:t>flags</a:t>
            </a:r>
            <a:r>
              <a:rPr lang="ru-RU" dirty="0" smtClean="0"/>
              <a:t>: </a:t>
            </a:r>
            <a:r>
              <a:rPr lang="en-US" dirty="0" smtClean="0"/>
              <a:t>__GFP_DMA</a:t>
            </a:r>
            <a:r>
              <a:rPr lang="ru-RU" dirty="0" smtClean="0"/>
              <a:t>, </a:t>
            </a:r>
            <a:r>
              <a:rPr lang="en-US" dirty="0" smtClean="0"/>
              <a:t>__GFP_HIGHMEM</a:t>
            </a:r>
            <a:endParaRPr lang="ru-RU" dirty="0" smtClean="0"/>
          </a:p>
          <a:p>
            <a:pPr>
              <a:buNone/>
            </a:pPr>
            <a:r>
              <a:rPr lang="en-US" dirty="0" smtClean="0"/>
              <a:t>order (</a:t>
            </a:r>
            <a:r>
              <a:rPr lang="ru-RU" dirty="0" smtClean="0"/>
              <a:t>порядок)</a:t>
            </a:r>
            <a:r>
              <a:rPr lang="en-US" dirty="0" smtClean="0"/>
              <a:t> log2N</a:t>
            </a:r>
            <a:r>
              <a:rPr lang="ru-RU" dirty="0" smtClean="0"/>
              <a:t>  </a:t>
            </a:r>
            <a:r>
              <a:rPr lang="en-US" dirty="0" smtClean="0"/>
              <a:t>N</a:t>
            </a:r>
            <a:r>
              <a:rPr lang="ru-RU" dirty="0" smtClean="0"/>
              <a:t>- число страниц</a:t>
            </a:r>
          </a:p>
          <a:p>
            <a:r>
              <a:rPr lang="ru-RU" dirty="0" smtClean="0"/>
              <a:t>Освобождение одной страницы</a:t>
            </a:r>
          </a:p>
          <a:p>
            <a:pPr>
              <a:buNone/>
            </a:pPr>
            <a:r>
              <a:rPr lang="en-US" dirty="0" smtClean="0"/>
              <a:t>void </a:t>
            </a:r>
            <a:r>
              <a:rPr lang="en-US" dirty="0" err="1" smtClean="0"/>
              <a:t>free_page</a:t>
            </a:r>
            <a:r>
              <a:rPr lang="en-US" dirty="0" smtClean="0"/>
              <a:t>(unsigned long </a:t>
            </a:r>
            <a:r>
              <a:rPr lang="en-US" dirty="0" err="1" smtClean="0"/>
              <a:t>addr</a:t>
            </a:r>
            <a:r>
              <a:rPr lang="en-US" dirty="0" smtClean="0"/>
              <a:t>);</a:t>
            </a:r>
            <a:endParaRPr lang="ru-RU" dirty="0" smtClean="0"/>
          </a:p>
          <a:p>
            <a:r>
              <a:rPr lang="ru-RU" dirty="0" smtClean="0"/>
              <a:t>Освобождение несколько страниц</a:t>
            </a:r>
            <a:endParaRPr lang="en-US" dirty="0" smtClean="0"/>
          </a:p>
          <a:p>
            <a:pPr>
              <a:buNone/>
            </a:pPr>
            <a:r>
              <a:rPr lang="en-US" dirty="0" smtClean="0"/>
              <a:t>void </a:t>
            </a:r>
            <a:r>
              <a:rPr lang="en-US" dirty="0" err="1" smtClean="0"/>
              <a:t>free_pages</a:t>
            </a:r>
            <a:r>
              <a:rPr lang="en-US" dirty="0" smtClean="0"/>
              <a:t>(unsigned long </a:t>
            </a:r>
            <a:r>
              <a:rPr lang="en-US" dirty="0" err="1" smtClean="0"/>
              <a:t>addr</a:t>
            </a:r>
            <a:r>
              <a:rPr lang="en-US" dirty="0" smtClean="0"/>
              <a:t>, unsigned long order);</a:t>
            </a:r>
          </a:p>
          <a:p>
            <a:pPr>
              <a:buNone/>
            </a:pPr>
            <a:endParaRPr lang="ru-RU" dirty="0" smtClean="0"/>
          </a:p>
          <a:p>
            <a:pPr>
              <a:buNone/>
            </a:pPr>
            <a:endParaRPr lang="en-US" dirty="0" smtClean="0"/>
          </a:p>
          <a:p>
            <a:pPr>
              <a:buNone/>
            </a:pPr>
            <a:endParaRPr lang="ru-RU" dirty="0"/>
          </a:p>
        </p:txBody>
      </p:sp>
    </p:spTree>
    <p:extLst>
      <p:ext uri="{BB962C8B-B14F-4D97-AF65-F5344CB8AC3E}">
        <p14:creationId xmlns:p14="http://schemas.microsoft.com/office/powerpoint/2010/main" val="18015673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fontScale="90000"/>
          </a:bodyPr>
          <a:lstStyle/>
          <a:p>
            <a:r>
              <a:rPr lang="ru-RU" sz="4000" dirty="0" smtClean="0"/>
              <a:t/>
            </a:r>
            <a:br>
              <a:rPr lang="ru-RU" sz="4000" dirty="0" smtClean="0"/>
            </a:br>
            <a:r>
              <a:rPr lang="ru-RU" sz="4000" dirty="0" smtClean="0"/>
              <a:t>Блочная организация памяти</a:t>
            </a:r>
            <a:r>
              <a:rPr lang="ru-RU" dirty="0" smtClean="0"/>
              <a:t/>
            </a:r>
            <a:br>
              <a:rPr lang="ru-RU" dirty="0" smtClean="0"/>
            </a:br>
            <a:endParaRPr lang="ru-RU" dirty="0"/>
          </a:p>
        </p:txBody>
      </p:sp>
      <p:sp>
        <p:nvSpPr>
          <p:cNvPr id="3073" name="Rectangle 1"/>
          <p:cNvSpPr>
            <a:spLocks noChangeArrowheads="1"/>
          </p:cNvSpPr>
          <p:nvPr/>
        </p:nvSpPr>
        <p:spPr bwMode="auto">
          <a:xfrm>
            <a:off x="323528" y="1340768"/>
            <a:ext cx="4104456"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Arial" pitchFamily="34" charset="0"/>
              </a:rPr>
              <a:t> Доступное ядру пространство ограничено 1Гб виртуальной и физической памяти.</a:t>
            </a:r>
          </a:p>
          <a:p>
            <a:pPr marL="0" marR="0" lvl="0" indent="0" algn="l" defTabSz="914400" rtl="0" eaLnBrk="1" fontAlgn="base" latinLnBrk="0" hangingPunct="1">
              <a:lnSpc>
                <a:spcPct val="100000"/>
              </a:lnSpc>
              <a:spcBef>
                <a:spcPct val="0"/>
              </a:spcBef>
              <a:spcAft>
                <a:spcPct val="0"/>
              </a:spcAft>
              <a:buClrTx/>
              <a:buSzTx/>
              <a:tabLst/>
            </a:pPr>
            <a:endParaRPr kumimoji="0" lang="ru-RU" sz="1800" b="0" i="0" u="none" strike="noStrike" cap="none" normalizeH="0" baseline="0" dirty="0" smtClean="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pPr>
            <a:r>
              <a:rPr lang="ru-RU" dirty="0" smtClean="0">
                <a:latin typeface="Arial" pitchFamily="34" charset="0"/>
              </a:rPr>
              <a:t> Размеры структур данных ядра меньше страницы</a:t>
            </a:r>
            <a:endParaRPr kumimoji="0" lang="ru-RU" sz="1800" b="0" i="0" u="none" strike="noStrike" cap="none" normalizeH="0" baseline="0" dirty="0" smtClean="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pPr>
            <a:endParaRPr kumimoji="0" lang="ru-RU" sz="1800" b="0" i="0" u="none" strike="noStrike" cap="none" normalizeH="0" baseline="0" dirty="0" smtClean="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Arial" pitchFamily="34" charset="0"/>
              </a:rPr>
              <a:t> Память ядра не выгружается.</a:t>
            </a:r>
          </a:p>
          <a:p>
            <a:pPr marL="0" marR="0" lvl="0" indent="0" algn="l" defTabSz="914400" rtl="0" eaLnBrk="1" fontAlgn="base" latinLnBrk="0" hangingPunct="1">
              <a:lnSpc>
                <a:spcPct val="100000"/>
              </a:lnSpc>
              <a:spcBef>
                <a:spcPct val="0"/>
              </a:spcBef>
              <a:spcAft>
                <a:spcPct val="0"/>
              </a:spcAft>
              <a:buClrTx/>
              <a:buSzTx/>
              <a:tabLst/>
            </a:pPr>
            <a:endParaRPr kumimoji="0" lang="ru-RU" sz="1800" b="0" i="0" u="none" strike="noStrike" cap="none" normalizeH="0" baseline="0" dirty="0" smtClean="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Arial" pitchFamily="34" charset="0"/>
              </a:rPr>
              <a:t> Часто ядро требует физически непрерывных регионов памяти.</a:t>
            </a:r>
          </a:p>
          <a:p>
            <a:pPr marL="0" marR="0" lvl="0" indent="0" algn="l" defTabSz="914400" rtl="0" eaLnBrk="1" fontAlgn="base" latinLnBrk="0" hangingPunct="1">
              <a:lnSpc>
                <a:spcPct val="100000"/>
              </a:lnSpc>
              <a:spcBef>
                <a:spcPct val="0"/>
              </a:spcBef>
              <a:spcAft>
                <a:spcPct val="0"/>
              </a:spcAft>
              <a:buClrTx/>
              <a:buSzTx/>
              <a:tabLst/>
            </a:pPr>
            <a:endParaRPr kumimoji="0" lang="ru-RU" sz="1800" b="0" i="0" u="none" strike="noStrike" cap="none" normalizeH="0" baseline="0" dirty="0" smtClean="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Arial" pitchFamily="34" charset="0"/>
              </a:rPr>
              <a:t> Зачастую ядро должно выделять память, не засыпая. </a:t>
            </a:r>
          </a:p>
        </p:txBody>
      </p:sp>
      <p:sp>
        <p:nvSpPr>
          <p:cNvPr id="3074" name="Text Box 2"/>
          <p:cNvSpPr txBox="1">
            <a:spLocks noChangeArrowheads="1"/>
          </p:cNvSpPr>
          <p:nvPr/>
        </p:nvSpPr>
        <p:spPr bwMode="auto">
          <a:xfrm>
            <a:off x="5148064" y="1412776"/>
            <a:ext cx="2819400" cy="44577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Times New Roman" pitchFamily="18" charset="0"/>
              </a:rPr>
              <a:t>Размеры блоков зависят от архитектуры процессора</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static const unsigned </a:t>
            </a:r>
            <a:r>
              <a:rPr kumimoji="0" lang="en-US" sz="1600" b="0" i="0" u="none" strike="noStrike" cap="none" normalizeH="0" baseline="0" dirty="0" err="1" smtClean="0">
                <a:ln>
                  <a:noFill/>
                </a:ln>
                <a:solidFill>
                  <a:srgbClr val="000000"/>
                </a:solidFill>
                <a:effectLst/>
                <a:latin typeface="Times New Roman" pitchFamily="18" charset="0"/>
              </a:rPr>
              <a:t>int</a:t>
            </a:r>
            <a:r>
              <a:rPr kumimoji="0" lang="en-US" sz="1600" b="0" i="0" u="none" strike="noStrike" cap="none" normalizeH="0" baseline="0" dirty="0" smtClean="0">
                <a:ln>
                  <a:noFill/>
                </a:ln>
                <a:solidFill>
                  <a:srgbClr val="000000"/>
                </a:solidFill>
                <a:effectLst/>
                <a:latin typeface="Times New Roman" pitchFamily="18" charset="0"/>
              </a:rPr>
              <a:t> </a:t>
            </a:r>
            <a:r>
              <a:rPr kumimoji="0" lang="en-US" sz="1600" b="0" i="0" u="none" strike="noStrike" cap="none" normalizeH="0" baseline="0" dirty="0" err="1" smtClean="0">
                <a:ln>
                  <a:noFill/>
                </a:ln>
                <a:solidFill>
                  <a:srgbClr val="000000"/>
                </a:solidFill>
                <a:effectLst/>
                <a:latin typeface="Times New Roman" pitchFamily="18" charset="0"/>
              </a:rPr>
              <a:t>blocksize</a:t>
            </a:r>
            <a:r>
              <a:rPr kumimoji="0" lang="en-US" sz="1600" b="0" i="0" u="none" strike="noStrike" cap="none" normalizeH="0" baseline="0" dirty="0" smtClean="0">
                <a:ln>
                  <a:noFill/>
                </a:ln>
                <a:solidFill>
                  <a:srgbClr val="000000"/>
                </a:solidFill>
                <a:effectLst/>
                <a:latin typeface="Times New Roman" pitchFamily="18"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32,</a:t>
            </a:r>
            <a:r>
              <a:rPr kumimoji="0" lang="ru-RU" sz="1600" b="0" i="0" u="none" strike="noStrike" cap="none" normalizeH="0" baseline="0" dirty="0" smtClean="0">
                <a:ln>
                  <a:noFill/>
                </a:ln>
                <a:solidFill>
                  <a:srgbClr val="000000"/>
                </a:solidFill>
                <a:effectLst/>
                <a:latin typeface="Times New Roman" pitchFamily="18" charset="0"/>
              </a:rPr>
              <a:t> (24)</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64,</a:t>
            </a:r>
            <a:r>
              <a:rPr kumimoji="0" lang="ru-RU" sz="1600" b="0" i="0" u="none" strike="noStrike" cap="none" normalizeH="0" baseline="0" dirty="0" smtClean="0">
                <a:ln>
                  <a:noFill/>
                </a:ln>
                <a:solidFill>
                  <a:srgbClr val="000000"/>
                </a:solidFill>
                <a:effectLst/>
                <a:latin typeface="Times New Roman" pitchFamily="18" charset="0"/>
              </a:rPr>
              <a:t> (56)</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128,</a:t>
            </a:r>
            <a:r>
              <a:rPr kumimoji="0" lang="ru-RU" sz="1600" b="0" i="0" u="none" strike="noStrike" cap="none" normalizeH="0" baseline="0" dirty="0" smtClean="0">
                <a:ln>
                  <a:noFill/>
                </a:ln>
                <a:solidFill>
                  <a:srgbClr val="000000"/>
                </a:solidFill>
                <a:effectLst/>
                <a:latin typeface="Times New Roman" pitchFamily="18" charset="0"/>
              </a:rPr>
              <a:t> (120)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252,</a:t>
            </a:r>
            <a:r>
              <a:rPr kumimoji="0" lang="ru-RU" sz="1600" b="0" i="0" u="none" strike="noStrike" cap="none" normalizeH="0" baseline="0" dirty="0" smtClean="0">
                <a:ln>
                  <a:noFill/>
                </a:ln>
                <a:solidFill>
                  <a:srgbClr val="000000"/>
                </a:solidFill>
                <a:effectLst/>
                <a:latin typeface="Times New Roman" pitchFamily="18" charset="0"/>
              </a:rPr>
              <a:t> (244)</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508,</a:t>
            </a:r>
            <a:r>
              <a:rPr kumimoji="0" lang="ru-RU" sz="1600" b="0" i="0" u="none" strike="noStrike" cap="none" normalizeH="0" baseline="0" dirty="0" smtClean="0">
                <a:ln>
                  <a:noFill/>
                </a:ln>
                <a:solidFill>
                  <a:srgbClr val="000000"/>
                </a:solidFill>
                <a:effectLst/>
                <a:latin typeface="Times New Roman" pitchFamily="18" charset="0"/>
              </a:rPr>
              <a:t> (500)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1020,</a:t>
            </a:r>
            <a:r>
              <a:rPr kumimoji="0" lang="ru-RU" sz="1600" b="0" i="0" u="none" strike="noStrike" cap="none" normalizeH="0" baseline="0" dirty="0" smtClean="0">
                <a:ln>
                  <a:noFill/>
                </a:ln>
                <a:solidFill>
                  <a:srgbClr val="000000"/>
                </a:solidFill>
                <a:effectLst/>
                <a:latin typeface="Times New Roman" pitchFamily="18" charset="0"/>
              </a:rPr>
              <a:t> (1012)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2040,</a:t>
            </a:r>
            <a:r>
              <a:rPr kumimoji="0" lang="ru-RU" sz="1600" b="0" i="0" u="none" strike="noStrike" cap="none" normalizeH="0" baseline="0" dirty="0" smtClean="0">
                <a:ln>
                  <a:noFill/>
                </a:ln>
                <a:solidFill>
                  <a:srgbClr val="000000"/>
                </a:solidFill>
                <a:effectLst/>
                <a:latin typeface="Times New Roman" pitchFamily="18" charset="0"/>
              </a:rPr>
              <a:t> (2032)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40</a:t>
            </a:r>
            <a:r>
              <a:rPr kumimoji="0" lang="ru-RU" sz="1600" b="0" i="0" u="none" strike="noStrike" cap="none" normalizeH="0" baseline="0" dirty="0" smtClean="0">
                <a:ln>
                  <a:noFill/>
                </a:ln>
                <a:solidFill>
                  <a:srgbClr val="000000"/>
                </a:solidFill>
                <a:effectLst/>
                <a:latin typeface="Times New Roman" pitchFamily="18" charset="0"/>
              </a:rPr>
              <a:t>80</a:t>
            </a:r>
            <a:r>
              <a:rPr kumimoji="0" lang="en-US" sz="1600" b="0" i="0" u="none" strike="noStrike" cap="none" normalizeH="0" baseline="0" dirty="0" smtClean="0">
                <a:ln>
                  <a:noFill/>
                </a:ln>
                <a:solidFill>
                  <a:srgbClr val="000000"/>
                </a:solidFill>
                <a:effectLst/>
                <a:latin typeface="Times New Roman" pitchFamily="18" charset="0"/>
              </a:rPr>
              <a:t>,</a:t>
            </a:r>
            <a:r>
              <a:rPr kumimoji="0" lang="ru-RU" sz="1600" b="0" i="0" u="none" strike="noStrike" cap="none" normalizeH="0" baseline="0" dirty="0" smtClean="0">
                <a:ln>
                  <a:noFill/>
                </a:ln>
                <a:solidFill>
                  <a:srgbClr val="000000"/>
                </a:solidFill>
                <a:effectLst/>
                <a:latin typeface="Times New Roman" pitchFamily="18" charset="0"/>
              </a:rPr>
              <a:t> (4072)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81</a:t>
            </a:r>
            <a:r>
              <a:rPr kumimoji="0" lang="ru-RU" sz="1600" b="0" i="0" u="none" strike="noStrike" cap="none" normalizeH="0" baseline="0" dirty="0" smtClean="0">
                <a:ln>
                  <a:noFill/>
                </a:ln>
                <a:solidFill>
                  <a:srgbClr val="000000"/>
                </a:solidFill>
                <a:effectLst/>
                <a:latin typeface="Times New Roman" pitchFamily="18" charset="0"/>
              </a:rPr>
              <a:t>76</a:t>
            </a:r>
            <a:r>
              <a:rPr kumimoji="0" lang="en-US" sz="1600" b="0" i="0" u="none" strike="noStrike" cap="none" normalizeH="0" baseline="0" dirty="0" smtClean="0">
                <a:ln>
                  <a:noFill/>
                </a:ln>
                <a:solidFill>
                  <a:srgbClr val="000000"/>
                </a:solidFill>
                <a:effectLst/>
                <a:latin typeface="Times New Roman" pitchFamily="18" charset="0"/>
              </a:rPr>
              <a:t>,</a:t>
            </a:r>
            <a:r>
              <a:rPr kumimoji="0" lang="ru-RU" sz="1600" b="0" i="0" u="none" strike="noStrike" cap="none" normalizeH="0" baseline="0" dirty="0" smtClean="0">
                <a:ln>
                  <a:noFill/>
                </a:ln>
                <a:solidFill>
                  <a:srgbClr val="000000"/>
                </a:solidFill>
                <a:effectLst/>
                <a:latin typeface="Times New Roman" pitchFamily="18" charset="0"/>
              </a:rPr>
              <a:t> (8168)</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163</a:t>
            </a:r>
            <a:r>
              <a:rPr kumimoji="0" lang="ru-RU" sz="1600" b="0" i="0" u="none" strike="noStrike" cap="none" normalizeH="0" baseline="0" dirty="0" smtClean="0">
                <a:ln>
                  <a:noFill/>
                </a:ln>
                <a:solidFill>
                  <a:srgbClr val="000000"/>
                </a:solidFill>
                <a:effectLst/>
                <a:latin typeface="Times New Roman" pitchFamily="18" charset="0"/>
              </a:rPr>
              <a:t>68</a:t>
            </a:r>
            <a:r>
              <a:rPr kumimoji="0" lang="en-US" sz="1600" b="0" i="0" u="none" strike="noStrike" cap="none" normalizeH="0" baseline="0" dirty="0" smtClean="0">
                <a:ln>
                  <a:noFill/>
                </a:ln>
                <a:solidFill>
                  <a:srgbClr val="000000"/>
                </a:solidFill>
                <a:effectLst/>
                <a:latin typeface="Times New Roman" pitchFamily="18" charset="0"/>
              </a:rPr>
              <a:t>,</a:t>
            </a:r>
            <a:r>
              <a:rPr kumimoji="0" lang="ru-RU" sz="1600" b="0" i="0" u="none" strike="noStrike" cap="none" normalizeH="0" baseline="0" dirty="0" smtClean="0">
                <a:ln>
                  <a:noFill/>
                </a:ln>
                <a:solidFill>
                  <a:srgbClr val="000000"/>
                </a:solidFill>
                <a:effectLst/>
                <a:latin typeface="Times New Roman" pitchFamily="18" charset="0"/>
              </a:rPr>
              <a:t> (16360)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327</a:t>
            </a:r>
            <a:r>
              <a:rPr kumimoji="0" lang="ru-RU" sz="1600" b="0" i="0" u="none" strike="noStrike" cap="none" normalizeH="0" baseline="0" dirty="0" smtClean="0">
                <a:ln>
                  <a:noFill/>
                </a:ln>
                <a:solidFill>
                  <a:srgbClr val="000000"/>
                </a:solidFill>
                <a:effectLst/>
                <a:latin typeface="Times New Roman" pitchFamily="18" charset="0"/>
              </a:rPr>
              <a:t>52</a:t>
            </a:r>
            <a:r>
              <a:rPr kumimoji="0" lang="en-US" sz="1600" b="0" i="0" u="none" strike="noStrike" cap="none" normalizeH="0" baseline="0" dirty="0" smtClean="0">
                <a:ln>
                  <a:noFill/>
                </a:ln>
                <a:solidFill>
                  <a:srgbClr val="000000"/>
                </a:solidFill>
                <a:effectLst/>
                <a:latin typeface="Times New Roman" pitchFamily="18" charset="0"/>
              </a:rPr>
              <a:t>,</a:t>
            </a:r>
            <a:r>
              <a:rPr kumimoji="0" lang="ru-RU" sz="1600" b="0" i="0" u="none" strike="noStrike" cap="none" normalizeH="0" baseline="0" dirty="0" smtClean="0">
                <a:ln>
                  <a:noFill/>
                </a:ln>
                <a:solidFill>
                  <a:srgbClr val="000000"/>
                </a:solidFill>
                <a:effectLst/>
                <a:latin typeface="Times New Roman" pitchFamily="18" charset="0"/>
              </a:rPr>
              <a:t> (32744)</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655</a:t>
            </a:r>
            <a:r>
              <a:rPr kumimoji="0" lang="ru-RU" sz="1600" b="0" i="0" u="none" strike="noStrike" cap="none" normalizeH="0" baseline="0" dirty="0" smtClean="0">
                <a:ln>
                  <a:noFill/>
                </a:ln>
                <a:solidFill>
                  <a:srgbClr val="000000"/>
                </a:solidFill>
                <a:effectLst/>
                <a:latin typeface="Times New Roman" pitchFamily="18" charset="0"/>
              </a:rPr>
              <a:t>20</a:t>
            </a:r>
            <a:r>
              <a:rPr kumimoji="0" lang="en-US" sz="1600" b="0" i="0" u="none" strike="noStrike" cap="none" normalizeH="0" baseline="0" dirty="0" smtClean="0">
                <a:ln>
                  <a:noFill/>
                </a:ln>
                <a:solidFill>
                  <a:srgbClr val="000000"/>
                </a:solidFill>
                <a:effectLst/>
                <a:latin typeface="Times New Roman" pitchFamily="18" charset="0"/>
              </a:rPr>
              <a:t>,</a:t>
            </a:r>
            <a:r>
              <a:rPr kumimoji="0" lang="ru-RU" sz="1600" b="0" i="0" u="none" strike="noStrike" cap="none" normalizeH="0" baseline="0" dirty="0" smtClean="0">
                <a:ln>
                  <a:noFill/>
                </a:ln>
                <a:solidFill>
                  <a:srgbClr val="000000"/>
                </a:solidFill>
                <a:effectLst/>
                <a:latin typeface="Times New Roman" pitchFamily="18" charset="0"/>
              </a:rPr>
              <a:t> (65512)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1310</a:t>
            </a:r>
            <a:r>
              <a:rPr kumimoji="0" lang="ru-RU" sz="1600" b="0" i="0" u="none" strike="noStrike" cap="none" normalizeH="0" baseline="0" dirty="0" smtClean="0">
                <a:ln>
                  <a:noFill/>
                </a:ln>
                <a:solidFill>
                  <a:srgbClr val="000000"/>
                </a:solidFill>
                <a:effectLst/>
                <a:latin typeface="Times New Roman" pitchFamily="18" charset="0"/>
              </a:rPr>
              <a:t>56</a:t>
            </a:r>
            <a:r>
              <a:rPr kumimoji="0" lang="en-US" sz="1600" b="0" i="0" u="none" strike="noStrike" cap="none" normalizeH="0" baseline="0" dirty="0" smtClean="0">
                <a:ln>
                  <a:noFill/>
                </a:ln>
                <a:solidFill>
                  <a:srgbClr val="000000"/>
                </a:solidFill>
                <a:effectLst/>
                <a:latin typeface="Times New Roman" pitchFamily="18" charset="0"/>
              </a:rPr>
              <a:t>,</a:t>
            </a:r>
            <a:r>
              <a:rPr kumimoji="0" lang="ru-RU" sz="1600" b="0" i="0" u="none" strike="noStrike" cap="none" normalizeH="0" baseline="0" dirty="0" smtClean="0">
                <a:ln>
                  <a:noFill/>
                </a:ln>
                <a:solidFill>
                  <a:srgbClr val="000000"/>
                </a:solidFill>
                <a:effectLst/>
                <a:latin typeface="Times New Roman" pitchFamily="18" charset="0"/>
              </a:rPr>
              <a:t> (131048)</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7035386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fontScale="90000"/>
          </a:bodyPr>
          <a:lstStyle/>
          <a:p>
            <a:r>
              <a:rPr lang="ru-RU" dirty="0" smtClean="0"/>
              <a:t/>
            </a:r>
            <a:br>
              <a:rPr lang="ru-RU" dirty="0" smtClean="0"/>
            </a:br>
            <a:r>
              <a:rPr lang="ru-RU" sz="4000" dirty="0" smtClean="0"/>
              <a:t>Схема блочной организации памяти</a:t>
            </a:r>
            <a:r>
              <a:rPr lang="ru-RU" dirty="0" smtClean="0"/>
              <a:t/>
            </a:r>
            <a:br>
              <a:rPr lang="ru-RU" dirty="0" smtClean="0"/>
            </a:br>
            <a:endParaRPr lang="ru-RU" dirty="0"/>
          </a:p>
        </p:txBody>
      </p:sp>
      <p:grpSp>
        <p:nvGrpSpPr>
          <p:cNvPr id="29698" name="Group 2"/>
          <p:cNvGrpSpPr>
            <a:grpSpLocks/>
          </p:cNvGrpSpPr>
          <p:nvPr/>
        </p:nvGrpSpPr>
        <p:grpSpPr bwMode="auto">
          <a:xfrm>
            <a:off x="1952654" y="1571612"/>
            <a:ext cx="6762750" cy="4314825"/>
            <a:chOff x="3390" y="2925"/>
            <a:chExt cx="10651" cy="6795"/>
          </a:xfrm>
        </p:grpSpPr>
        <p:sp>
          <p:nvSpPr>
            <p:cNvPr id="29699" name="Text Box 3"/>
            <p:cNvSpPr txBox="1">
              <a:spLocks noChangeArrowheads="1"/>
            </p:cNvSpPr>
            <p:nvPr/>
          </p:nvSpPr>
          <p:spPr bwMode="auto">
            <a:xfrm>
              <a:off x="5040" y="2925"/>
              <a:ext cx="3660" cy="679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Дескриптор участка</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ru-RU" sz="1400" b="0" i="0" u="none" strike="noStrike" cap="none" normalizeH="0" baseline="0" smtClean="0">
                <a:ln>
                  <a:noFill/>
                </a:ln>
                <a:solidFill>
                  <a:schemeClr val="tx1"/>
                </a:solidFill>
                <a:effectLst/>
                <a:latin typeface="Times New Roman" pitchFamily="18"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Заголовок блока</a:t>
              </a: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Память блока</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ru-RU" sz="1400" b="0" i="0" u="none" strike="noStrike" cap="none" normalizeH="0" baseline="0" smtClean="0">
                <a:ln>
                  <a:noFill/>
                </a:ln>
                <a:solidFill>
                  <a:schemeClr val="tx1"/>
                </a:solidFill>
                <a:effectLst/>
                <a:latin typeface="Times New Roman" pitchFamily="18"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Заголовок блока</a:t>
              </a: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Память блока</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ru-RU" sz="1400" b="0" i="0" u="none" strike="noStrike" cap="none" normalizeH="0" baseline="0" smtClean="0">
                <a:ln>
                  <a:noFill/>
                </a:ln>
                <a:solidFill>
                  <a:schemeClr val="tx1"/>
                </a:solidFill>
                <a:effectLst/>
                <a:latin typeface="Times New Roman" pitchFamily="18"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Заголовок блока</a:t>
              </a: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Память блока</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cxnSp>
          <p:nvCxnSpPr>
            <p:cNvPr id="29700" name="AutoShape 4"/>
            <p:cNvCxnSpPr>
              <a:cxnSpLocks noChangeShapeType="1"/>
            </p:cNvCxnSpPr>
            <p:nvPr/>
          </p:nvCxnSpPr>
          <p:spPr bwMode="auto">
            <a:xfrm flipV="1">
              <a:off x="5040" y="3982"/>
              <a:ext cx="3660" cy="30"/>
            </a:xfrm>
            <a:prstGeom prst="straightConnector1">
              <a:avLst/>
            </a:prstGeom>
            <a:noFill/>
            <a:ln w="9525">
              <a:solidFill>
                <a:srgbClr val="000000"/>
              </a:solidFill>
              <a:round/>
              <a:headEnd/>
              <a:tailEnd/>
            </a:ln>
          </p:spPr>
        </p:cxnSp>
        <p:cxnSp>
          <p:nvCxnSpPr>
            <p:cNvPr id="29701" name="AutoShape 5"/>
            <p:cNvCxnSpPr>
              <a:cxnSpLocks noChangeShapeType="1"/>
            </p:cNvCxnSpPr>
            <p:nvPr/>
          </p:nvCxnSpPr>
          <p:spPr bwMode="auto">
            <a:xfrm flipV="1">
              <a:off x="5040" y="5647"/>
              <a:ext cx="3660" cy="15"/>
            </a:xfrm>
            <a:prstGeom prst="straightConnector1">
              <a:avLst/>
            </a:prstGeom>
            <a:noFill/>
            <a:ln w="9525">
              <a:solidFill>
                <a:srgbClr val="000000"/>
              </a:solidFill>
              <a:round/>
              <a:headEnd/>
              <a:tailEnd/>
            </a:ln>
          </p:spPr>
        </p:cxnSp>
        <p:cxnSp>
          <p:nvCxnSpPr>
            <p:cNvPr id="29702" name="AutoShape 6"/>
            <p:cNvCxnSpPr>
              <a:cxnSpLocks noChangeShapeType="1"/>
            </p:cNvCxnSpPr>
            <p:nvPr/>
          </p:nvCxnSpPr>
          <p:spPr bwMode="auto">
            <a:xfrm flipV="1">
              <a:off x="5040" y="7207"/>
              <a:ext cx="3660" cy="15"/>
            </a:xfrm>
            <a:prstGeom prst="straightConnector1">
              <a:avLst/>
            </a:prstGeom>
            <a:noFill/>
            <a:ln w="9525">
              <a:solidFill>
                <a:srgbClr val="000000"/>
              </a:solidFill>
              <a:round/>
              <a:headEnd/>
              <a:tailEnd/>
            </a:ln>
          </p:spPr>
        </p:cxnSp>
        <p:cxnSp>
          <p:nvCxnSpPr>
            <p:cNvPr id="29703" name="AutoShape 7"/>
            <p:cNvCxnSpPr>
              <a:cxnSpLocks noChangeShapeType="1"/>
            </p:cNvCxnSpPr>
            <p:nvPr/>
          </p:nvCxnSpPr>
          <p:spPr bwMode="auto">
            <a:xfrm>
              <a:off x="5040" y="8602"/>
              <a:ext cx="3660" cy="15"/>
            </a:xfrm>
            <a:prstGeom prst="straightConnector1">
              <a:avLst/>
            </a:prstGeom>
            <a:noFill/>
            <a:ln w="9525">
              <a:solidFill>
                <a:srgbClr val="000000"/>
              </a:solidFill>
              <a:round/>
              <a:headEnd/>
              <a:tailEnd/>
            </a:ln>
          </p:spPr>
        </p:cxnSp>
        <p:cxnSp>
          <p:nvCxnSpPr>
            <p:cNvPr id="29704" name="AutoShape 8"/>
            <p:cNvCxnSpPr>
              <a:cxnSpLocks noChangeShapeType="1"/>
            </p:cNvCxnSpPr>
            <p:nvPr/>
          </p:nvCxnSpPr>
          <p:spPr bwMode="auto">
            <a:xfrm>
              <a:off x="8700" y="3682"/>
              <a:ext cx="255" cy="0"/>
            </a:xfrm>
            <a:prstGeom prst="straightConnector1">
              <a:avLst/>
            </a:prstGeom>
            <a:noFill/>
            <a:ln w="9525">
              <a:solidFill>
                <a:srgbClr val="000000"/>
              </a:solidFill>
              <a:round/>
              <a:headEnd/>
              <a:tailEnd/>
            </a:ln>
          </p:spPr>
        </p:cxnSp>
        <p:cxnSp>
          <p:nvCxnSpPr>
            <p:cNvPr id="29705" name="AutoShape 9"/>
            <p:cNvCxnSpPr>
              <a:cxnSpLocks noChangeShapeType="1"/>
            </p:cNvCxnSpPr>
            <p:nvPr/>
          </p:nvCxnSpPr>
          <p:spPr bwMode="auto">
            <a:xfrm>
              <a:off x="8955" y="3682"/>
              <a:ext cx="0" cy="510"/>
            </a:xfrm>
            <a:prstGeom prst="straightConnector1">
              <a:avLst/>
            </a:prstGeom>
            <a:noFill/>
            <a:ln w="9525">
              <a:solidFill>
                <a:srgbClr val="000000"/>
              </a:solidFill>
              <a:round/>
              <a:headEnd/>
              <a:tailEnd/>
            </a:ln>
          </p:spPr>
        </p:cxnSp>
        <p:cxnSp>
          <p:nvCxnSpPr>
            <p:cNvPr id="29706" name="AutoShape 10"/>
            <p:cNvCxnSpPr>
              <a:cxnSpLocks noChangeShapeType="1"/>
            </p:cNvCxnSpPr>
            <p:nvPr/>
          </p:nvCxnSpPr>
          <p:spPr bwMode="auto">
            <a:xfrm flipH="1">
              <a:off x="8700" y="4192"/>
              <a:ext cx="255" cy="0"/>
            </a:xfrm>
            <a:prstGeom prst="straightConnector1">
              <a:avLst/>
            </a:prstGeom>
            <a:noFill/>
            <a:ln w="9525">
              <a:solidFill>
                <a:srgbClr val="000000"/>
              </a:solidFill>
              <a:round/>
              <a:headEnd/>
              <a:tailEnd type="triangle" w="med" len="med"/>
            </a:ln>
          </p:spPr>
        </p:cxnSp>
        <p:cxnSp>
          <p:nvCxnSpPr>
            <p:cNvPr id="29707" name="AutoShape 11"/>
            <p:cNvCxnSpPr>
              <a:cxnSpLocks noChangeShapeType="1"/>
            </p:cNvCxnSpPr>
            <p:nvPr/>
          </p:nvCxnSpPr>
          <p:spPr bwMode="auto">
            <a:xfrm>
              <a:off x="8700" y="5317"/>
              <a:ext cx="256" cy="0"/>
            </a:xfrm>
            <a:prstGeom prst="straightConnector1">
              <a:avLst/>
            </a:prstGeom>
            <a:noFill/>
            <a:ln w="9525">
              <a:solidFill>
                <a:srgbClr val="000000"/>
              </a:solidFill>
              <a:round/>
              <a:headEnd/>
              <a:tailEnd/>
            </a:ln>
          </p:spPr>
        </p:cxnSp>
        <p:cxnSp>
          <p:nvCxnSpPr>
            <p:cNvPr id="29708" name="AutoShape 12"/>
            <p:cNvCxnSpPr>
              <a:cxnSpLocks noChangeShapeType="1"/>
            </p:cNvCxnSpPr>
            <p:nvPr/>
          </p:nvCxnSpPr>
          <p:spPr bwMode="auto">
            <a:xfrm>
              <a:off x="8955" y="5332"/>
              <a:ext cx="1" cy="615"/>
            </a:xfrm>
            <a:prstGeom prst="straightConnector1">
              <a:avLst/>
            </a:prstGeom>
            <a:noFill/>
            <a:ln w="9525">
              <a:solidFill>
                <a:srgbClr val="000000"/>
              </a:solidFill>
              <a:round/>
              <a:headEnd/>
              <a:tailEnd/>
            </a:ln>
          </p:spPr>
        </p:cxnSp>
        <p:cxnSp>
          <p:nvCxnSpPr>
            <p:cNvPr id="29709" name="AutoShape 13"/>
            <p:cNvCxnSpPr>
              <a:cxnSpLocks noChangeShapeType="1"/>
            </p:cNvCxnSpPr>
            <p:nvPr/>
          </p:nvCxnSpPr>
          <p:spPr bwMode="auto">
            <a:xfrm flipH="1">
              <a:off x="8700" y="5946"/>
              <a:ext cx="255" cy="0"/>
            </a:xfrm>
            <a:prstGeom prst="straightConnector1">
              <a:avLst/>
            </a:prstGeom>
            <a:noFill/>
            <a:ln w="9525">
              <a:solidFill>
                <a:srgbClr val="000000"/>
              </a:solidFill>
              <a:round/>
              <a:headEnd/>
              <a:tailEnd type="triangle" w="med" len="med"/>
            </a:ln>
          </p:spPr>
        </p:cxnSp>
        <p:cxnSp>
          <p:nvCxnSpPr>
            <p:cNvPr id="29710" name="AutoShape 14"/>
            <p:cNvCxnSpPr>
              <a:cxnSpLocks noChangeShapeType="1"/>
            </p:cNvCxnSpPr>
            <p:nvPr/>
          </p:nvCxnSpPr>
          <p:spPr bwMode="auto">
            <a:xfrm>
              <a:off x="8700" y="6907"/>
              <a:ext cx="256" cy="0"/>
            </a:xfrm>
            <a:prstGeom prst="straightConnector1">
              <a:avLst/>
            </a:prstGeom>
            <a:noFill/>
            <a:ln w="9525">
              <a:solidFill>
                <a:srgbClr val="000000"/>
              </a:solidFill>
              <a:round/>
              <a:headEnd/>
              <a:tailEnd/>
            </a:ln>
          </p:spPr>
        </p:cxnSp>
        <p:cxnSp>
          <p:nvCxnSpPr>
            <p:cNvPr id="29711" name="AutoShape 15"/>
            <p:cNvCxnSpPr>
              <a:cxnSpLocks noChangeShapeType="1"/>
            </p:cNvCxnSpPr>
            <p:nvPr/>
          </p:nvCxnSpPr>
          <p:spPr bwMode="auto">
            <a:xfrm flipH="1">
              <a:off x="8955" y="6907"/>
              <a:ext cx="1" cy="585"/>
            </a:xfrm>
            <a:prstGeom prst="straightConnector1">
              <a:avLst/>
            </a:prstGeom>
            <a:noFill/>
            <a:ln w="9525">
              <a:solidFill>
                <a:srgbClr val="000000"/>
              </a:solidFill>
              <a:round/>
              <a:headEnd/>
              <a:tailEnd/>
            </a:ln>
          </p:spPr>
        </p:cxnSp>
        <p:cxnSp>
          <p:nvCxnSpPr>
            <p:cNvPr id="29712" name="AutoShape 16"/>
            <p:cNvCxnSpPr>
              <a:cxnSpLocks noChangeShapeType="1"/>
            </p:cNvCxnSpPr>
            <p:nvPr/>
          </p:nvCxnSpPr>
          <p:spPr bwMode="auto">
            <a:xfrm flipH="1">
              <a:off x="8700" y="7492"/>
              <a:ext cx="255" cy="0"/>
            </a:xfrm>
            <a:prstGeom prst="straightConnector1">
              <a:avLst/>
            </a:prstGeom>
            <a:noFill/>
            <a:ln w="9525">
              <a:solidFill>
                <a:srgbClr val="000000"/>
              </a:solidFill>
              <a:round/>
              <a:headEnd/>
              <a:tailEnd type="triangle" w="med" len="med"/>
            </a:ln>
          </p:spPr>
        </p:cxnSp>
        <p:sp>
          <p:nvSpPr>
            <p:cNvPr id="29713" name="Text Box 17"/>
            <p:cNvSpPr txBox="1">
              <a:spLocks noChangeArrowheads="1"/>
            </p:cNvSpPr>
            <p:nvPr/>
          </p:nvSpPr>
          <p:spPr bwMode="auto">
            <a:xfrm>
              <a:off x="10125" y="2925"/>
              <a:ext cx="3660" cy="679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Дескриптор участка</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ru-RU" sz="1400" b="0" i="0" u="none" strike="noStrike" cap="none" normalizeH="0" baseline="0" smtClean="0">
                <a:ln>
                  <a:noFill/>
                </a:ln>
                <a:solidFill>
                  <a:schemeClr val="tx1"/>
                </a:solidFill>
                <a:effectLst/>
                <a:latin typeface="Times New Roman" pitchFamily="18"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Заголовок блока</a:t>
              </a: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Память блока</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ru-RU" sz="1400" b="0" i="0" u="none" strike="noStrike" cap="none" normalizeH="0" baseline="0" smtClean="0">
                <a:ln>
                  <a:noFill/>
                </a:ln>
                <a:solidFill>
                  <a:schemeClr val="tx1"/>
                </a:solidFill>
                <a:effectLst/>
                <a:latin typeface="Times New Roman" pitchFamily="18"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Заголовок блока</a:t>
              </a: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Память блока</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ru-RU" sz="1400" b="0" i="0" u="none" strike="noStrike" cap="none" normalizeH="0" baseline="0" smtClean="0">
                <a:ln>
                  <a:noFill/>
                </a:ln>
                <a:solidFill>
                  <a:schemeClr val="tx1"/>
                </a:solidFill>
                <a:effectLst/>
                <a:latin typeface="Times New Roman" pitchFamily="18"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Заголовок блока</a:t>
              </a:r>
            </a:p>
            <a:p>
              <a:pPr marL="0" marR="0" lvl="0" indent="0" algn="l" defTabSz="914400" rtl="0" eaLnBrk="1" fontAlgn="base" latinLnBrk="0" hangingPunct="1">
                <a:lnSpc>
                  <a:spcPct val="100000"/>
                </a:lnSpc>
                <a:spcBef>
                  <a:spcPct val="0"/>
                </a:spcBef>
                <a:spcAft>
                  <a:spcPts val="1000"/>
                </a:spcAft>
                <a:buClrTx/>
                <a:buSzTx/>
                <a:buFontTx/>
                <a:buNone/>
                <a:tabLst/>
              </a:pPr>
              <a:r>
                <a:rPr kumimoji="0" lang="ru-RU" sz="1400" b="0" i="0" u="none" strike="noStrike" cap="none" normalizeH="0" baseline="0" smtClean="0">
                  <a:ln>
                    <a:noFill/>
                  </a:ln>
                  <a:solidFill>
                    <a:schemeClr val="tx1"/>
                  </a:solidFill>
                  <a:effectLst/>
                  <a:latin typeface="Times New Roman" pitchFamily="18" charset="0"/>
                </a:rPr>
                <a:t>Память блока</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endParaRPr>
            </a:p>
          </p:txBody>
        </p:sp>
        <p:cxnSp>
          <p:nvCxnSpPr>
            <p:cNvPr id="29714" name="AutoShape 18"/>
            <p:cNvCxnSpPr>
              <a:cxnSpLocks noChangeShapeType="1"/>
            </p:cNvCxnSpPr>
            <p:nvPr/>
          </p:nvCxnSpPr>
          <p:spPr bwMode="auto">
            <a:xfrm flipV="1">
              <a:off x="10125" y="3982"/>
              <a:ext cx="3660" cy="30"/>
            </a:xfrm>
            <a:prstGeom prst="straightConnector1">
              <a:avLst/>
            </a:prstGeom>
            <a:noFill/>
            <a:ln w="9525">
              <a:solidFill>
                <a:srgbClr val="000000"/>
              </a:solidFill>
              <a:round/>
              <a:headEnd/>
              <a:tailEnd/>
            </a:ln>
          </p:spPr>
        </p:cxnSp>
        <p:cxnSp>
          <p:nvCxnSpPr>
            <p:cNvPr id="29715" name="AutoShape 19"/>
            <p:cNvCxnSpPr>
              <a:cxnSpLocks noChangeShapeType="1"/>
            </p:cNvCxnSpPr>
            <p:nvPr/>
          </p:nvCxnSpPr>
          <p:spPr bwMode="auto">
            <a:xfrm flipV="1">
              <a:off x="10125" y="5647"/>
              <a:ext cx="3660" cy="15"/>
            </a:xfrm>
            <a:prstGeom prst="straightConnector1">
              <a:avLst/>
            </a:prstGeom>
            <a:noFill/>
            <a:ln w="9525">
              <a:solidFill>
                <a:srgbClr val="000000"/>
              </a:solidFill>
              <a:round/>
              <a:headEnd/>
              <a:tailEnd/>
            </a:ln>
          </p:spPr>
        </p:cxnSp>
        <p:cxnSp>
          <p:nvCxnSpPr>
            <p:cNvPr id="29716" name="AutoShape 20"/>
            <p:cNvCxnSpPr>
              <a:cxnSpLocks noChangeShapeType="1"/>
            </p:cNvCxnSpPr>
            <p:nvPr/>
          </p:nvCxnSpPr>
          <p:spPr bwMode="auto">
            <a:xfrm flipV="1">
              <a:off x="10125" y="7207"/>
              <a:ext cx="3660" cy="15"/>
            </a:xfrm>
            <a:prstGeom prst="straightConnector1">
              <a:avLst/>
            </a:prstGeom>
            <a:noFill/>
            <a:ln w="9525">
              <a:solidFill>
                <a:srgbClr val="000000"/>
              </a:solidFill>
              <a:round/>
              <a:headEnd/>
              <a:tailEnd/>
            </a:ln>
          </p:spPr>
        </p:cxnSp>
        <p:cxnSp>
          <p:nvCxnSpPr>
            <p:cNvPr id="29717" name="AutoShape 21"/>
            <p:cNvCxnSpPr>
              <a:cxnSpLocks noChangeShapeType="1"/>
            </p:cNvCxnSpPr>
            <p:nvPr/>
          </p:nvCxnSpPr>
          <p:spPr bwMode="auto">
            <a:xfrm>
              <a:off x="10125" y="8602"/>
              <a:ext cx="3660" cy="15"/>
            </a:xfrm>
            <a:prstGeom prst="straightConnector1">
              <a:avLst/>
            </a:prstGeom>
            <a:noFill/>
            <a:ln w="9525">
              <a:solidFill>
                <a:srgbClr val="000000"/>
              </a:solidFill>
              <a:round/>
              <a:headEnd/>
              <a:tailEnd/>
            </a:ln>
          </p:spPr>
        </p:cxnSp>
        <p:cxnSp>
          <p:nvCxnSpPr>
            <p:cNvPr id="29718" name="AutoShape 22"/>
            <p:cNvCxnSpPr>
              <a:cxnSpLocks noChangeShapeType="1"/>
            </p:cNvCxnSpPr>
            <p:nvPr/>
          </p:nvCxnSpPr>
          <p:spPr bwMode="auto">
            <a:xfrm>
              <a:off x="13785" y="3682"/>
              <a:ext cx="255" cy="0"/>
            </a:xfrm>
            <a:prstGeom prst="straightConnector1">
              <a:avLst/>
            </a:prstGeom>
            <a:noFill/>
            <a:ln w="9525">
              <a:solidFill>
                <a:srgbClr val="000000"/>
              </a:solidFill>
              <a:round/>
              <a:headEnd/>
              <a:tailEnd/>
            </a:ln>
          </p:spPr>
        </p:cxnSp>
        <p:cxnSp>
          <p:nvCxnSpPr>
            <p:cNvPr id="29719" name="AutoShape 23"/>
            <p:cNvCxnSpPr>
              <a:cxnSpLocks noChangeShapeType="1"/>
            </p:cNvCxnSpPr>
            <p:nvPr/>
          </p:nvCxnSpPr>
          <p:spPr bwMode="auto">
            <a:xfrm>
              <a:off x="14040" y="3682"/>
              <a:ext cx="0" cy="510"/>
            </a:xfrm>
            <a:prstGeom prst="straightConnector1">
              <a:avLst/>
            </a:prstGeom>
            <a:noFill/>
            <a:ln w="9525">
              <a:solidFill>
                <a:srgbClr val="000000"/>
              </a:solidFill>
              <a:round/>
              <a:headEnd/>
              <a:tailEnd/>
            </a:ln>
          </p:spPr>
        </p:cxnSp>
        <p:cxnSp>
          <p:nvCxnSpPr>
            <p:cNvPr id="29720" name="AutoShape 24"/>
            <p:cNvCxnSpPr>
              <a:cxnSpLocks noChangeShapeType="1"/>
            </p:cNvCxnSpPr>
            <p:nvPr/>
          </p:nvCxnSpPr>
          <p:spPr bwMode="auto">
            <a:xfrm flipH="1">
              <a:off x="13785" y="4192"/>
              <a:ext cx="255" cy="0"/>
            </a:xfrm>
            <a:prstGeom prst="straightConnector1">
              <a:avLst/>
            </a:prstGeom>
            <a:noFill/>
            <a:ln w="9525">
              <a:solidFill>
                <a:srgbClr val="000000"/>
              </a:solidFill>
              <a:round/>
              <a:headEnd/>
              <a:tailEnd type="triangle" w="med" len="med"/>
            </a:ln>
          </p:spPr>
        </p:cxnSp>
        <p:cxnSp>
          <p:nvCxnSpPr>
            <p:cNvPr id="29721" name="AutoShape 25"/>
            <p:cNvCxnSpPr>
              <a:cxnSpLocks noChangeShapeType="1"/>
            </p:cNvCxnSpPr>
            <p:nvPr/>
          </p:nvCxnSpPr>
          <p:spPr bwMode="auto">
            <a:xfrm>
              <a:off x="13785" y="5317"/>
              <a:ext cx="256" cy="0"/>
            </a:xfrm>
            <a:prstGeom prst="straightConnector1">
              <a:avLst/>
            </a:prstGeom>
            <a:noFill/>
            <a:ln w="9525">
              <a:solidFill>
                <a:srgbClr val="000000"/>
              </a:solidFill>
              <a:round/>
              <a:headEnd/>
              <a:tailEnd/>
            </a:ln>
          </p:spPr>
        </p:cxnSp>
        <p:cxnSp>
          <p:nvCxnSpPr>
            <p:cNvPr id="29722" name="AutoShape 26"/>
            <p:cNvCxnSpPr>
              <a:cxnSpLocks noChangeShapeType="1"/>
            </p:cNvCxnSpPr>
            <p:nvPr/>
          </p:nvCxnSpPr>
          <p:spPr bwMode="auto">
            <a:xfrm>
              <a:off x="14040" y="5332"/>
              <a:ext cx="1" cy="615"/>
            </a:xfrm>
            <a:prstGeom prst="straightConnector1">
              <a:avLst/>
            </a:prstGeom>
            <a:noFill/>
            <a:ln w="9525">
              <a:solidFill>
                <a:srgbClr val="000000"/>
              </a:solidFill>
              <a:round/>
              <a:headEnd/>
              <a:tailEnd/>
            </a:ln>
          </p:spPr>
        </p:cxnSp>
        <p:cxnSp>
          <p:nvCxnSpPr>
            <p:cNvPr id="29723" name="AutoShape 27"/>
            <p:cNvCxnSpPr>
              <a:cxnSpLocks noChangeShapeType="1"/>
            </p:cNvCxnSpPr>
            <p:nvPr/>
          </p:nvCxnSpPr>
          <p:spPr bwMode="auto">
            <a:xfrm flipH="1">
              <a:off x="13785" y="5946"/>
              <a:ext cx="255" cy="0"/>
            </a:xfrm>
            <a:prstGeom prst="straightConnector1">
              <a:avLst/>
            </a:prstGeom>
            <a:noFill/>
            <a:ln w="9525">
              <a:solidFill>
                <a:srgbClr val="000000"/>
              </a:solidFill>
              <a:round/>
              <a:headEnd/>
              <a:tailEnd type="triangle" w="med" len="med"/>
            </a:ln>
          </p:spPr>
        </p:cxnSp>
        <p:cxnSp>
          <p:nvCxnSpPr>
            <p:cNvPr id="29724" name="AutoShape 28"/>
            <p:cNvCxnSpPr>
              <a:cxnSpLocks noChangeShapeType="1"/>
            </p:cNvCxnSpPr>
            <p:nvPr/>
          </p:nvCxnSpPr>
          <p:spPr bwMode="auto">
            <a:xfrm>
              <a:off x="13785" y="6907"/>
              <a:ext cx="256" cy="0"/>
            </a:xfrm>
            <a:prstGeom prst="straightConnector1">
              <a:avLst/>
            </a:prstGeom>
            <a:noFill/>
            <a:ln w="9525">
              <a:solidFill>
                <a:srgbClr val="000000"/>
              </a:solidFill>
              <a:round/>
              <a:headEnd/>
              <a:tailEnd/>
            </a:ln>
          </p:spPr>
        </p:cxnSp>
        <p:cxnSp>
          <p:nvCxnSpPr>
            <p:cNvPr id="29725" name="AutoShape 29"/>
            <p:cNvCxnSpPr>
              <a:cxnSpLocks noChangeShapeType="1"/>
            </p:cNvCxnSpPr>
            <p:nvPr/>
          </p:nvCxnSpPr>
          <p:spPr bwMode="auto">
            <a:xfrm flipH="1">
              <a:off x="14040" y="6907"/>
              <a:ext cx="1" cy="585"/>
            </a:xfrm>
            <a:prstGeom prst="straightConnector1">
              <a:avLst/>
            </a:prstGeom>
            <a:noFill/>
            <a:ln w="9525">
              <a:solidFill>
                <a:srgbClr val="000000"/>
              </a:solidFill>
              <a:round/>
              <a:headEnd/>
              <a:tailEnd/>
            </a:ln>
          </p:spPr>
        </p:cxnSp>
        <p:cxnSp>
          <p:nvCxnSpPr>
            <p:cNvPr id="29726" name="AutoShape 30"/>
            <p:cNvCxnSpPr>
              <a:cxnSpLocks noChangeShapeType="1"/>
            </p:cNvCxnSpPr>
            <p:nvPr/>
          </p:nvCxnSpPr>
          <p:spPr bwMode="auto">
            <a:xfrm flipH="1">
              <a:off x="13785" y="7492"/>
              <a:ext cx="255" cy="0"/>
            </a:xfrm>
            <a:prstGeom prst="straightConnector1">
              <a:avLst/>
            </a:prstGeom>
            <a:noFill/>
            <a:ln w="9525">
              <a:solidFill>
                <a:srgbClr val="000000"/>
              </a:solidFill>
              <a:round/>
              <a:headEnd/>
              <a:tailEnd type="triangle" w="med" len="med"/>
            </a:ln>
          </p:spPr>
        </p:cxnSp>
        <p:cxnSp>
          <p:nvCxnSpPr>
            <p:cNvPr id="29727" name="AutoShape 31"/>
            <p:cNvCxnSpPr>
              <a:cxnSpLocks noChangeShapeType="1"/>
            </p:cNvCxnSpPr>
            <p:nvPr/>
          </p:nvCxnSpPr>
          <p:spPr bwMode="auto">
            <a:xfrm>
              <a:off x="3390" y="3315"/>
              <a:ext cx="1650" cy="0"/>
            </a:xfrm>
            <a:prstGeom prst="straightConnector1">
              <a:avLst/>
            </a:prstGeom>
            <a:noFill/>
            <a:ln w="9525">
              <a:solidFill>
                <a:srgbClr val="000000"/>
              </a:solidFill>
              <a:round/>
              <a:headEnd/>
              <a:tailEnd type="triangle" w="med" len="med"/>
            </a:ln>
          </p:spPr>
        </p:cxnSp>
        <p:cxnSp>
          <p:nvCxnSpPr>
            <p:cNvPr id="29728" name="AutoShape 32"/>
            <p:cNvCxnSpPr>
              <a:cxnSpLocks noChangeShapeType="1"/>
            </p:cNvCxnSpPr>
            <p:nvPr/>
          </p:nvCxnSpPr>
          <p:spPr bwMode="auto">
            <a:xfrm>
              <a:off x="8700" y="3315"/>
              <a:ext cx="1425" cy="0"/>
            </a:xfrm>
            <a:prstGeom prst="straightConnector1">
              <a:avLst/>
            </a:prstGeom>
            <a:noFill/>
            <a:ln w="9525">
              <a:solidFill>
                <a:srgbClr val="000000"/>
              </a:solidFill>
              <a:round/>
              <a:headEnd/>
              <a:tailEnd type="triangle" w="med" len="med"/>
            </a:ln>
          </p:spPr>
        </p:cxnSp>
      </p:grpSp>
      <p:graphicFrame>
        <p:nvGraphicFramePr>
          <p:cNvPr id="35" name="Таблица 34"/>
          <p:cNvGraphicFramePr>
            <a:graphicFrameLocks noGrp="1"/>
          </p:cNvGraphicFramePr>
          <p:nvPr/>
        </p:nvGraphicFramePr>
        <p:xfrm>
          <a:off x="571472" y="1563849"/>
          <a:ext cx="1331961" cy="4079729"/>
        </p:xfrm>
        <a:graphic>
          <a:graphicData uri="http://schemas.openxmlformats.org/drawingml/2006/table">
            <a:tbl>
              <a:tblPr/>
              <a:tblGrid>
                <a:gridCol w="379356">
                  <a:extLst>
                    <a:ext uri="{9D8B030D-6E8A-4147-A177-3AD203B41FA5}">
                      <a16:colId xmlns:a16="http://schemas.microsoft.com/office/drawing/2014/main" val="20000"/>
                    </a:ext>
                  </a:extLst>
                </a:gridCol>
                <a:gridCol w="952605">
                  <a:extLst>
                    <a:ext uri="{9D8B030D-6E8A-4147-A177-3AD203B41FA5}">
                      <a16:colId xmlns:a16="http://schemas.microsoft.com/office/drawing/2014/main" val="20001"/>
                    </a:ext>
                  </a:extLst>
                </a:gridCol>
              </a:tblGrid>
              <a:tr h="434321">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1200">
                          <a:solidFill>
                            <a:srgbClr val="000000"/>
                          </a:solidFill>
                          <a:latin typeface="Times New Roman"/>
                          <a:ea typeface="Times New Roman"/>
                          <a:cs typeface="Times New Roman"/>
                        </a:rPr>
                        <a:t>0</a:t>
                      </a:r>
                      <a:endParaRPr lang="ru-RU" sz="1000">
                        <a:latin typeface="Calibri"/>
                        <a:ea typeface="Calibri"/>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1200">
                          <a:solidFill>
                            <a:srgbClr val="000000"/>
                          </a:solidFill>
                          <a:latin typeface="Times New Roman"/>
                          <a:ea typeface="Times New Roman"/>
                          <a:cs typeface="Times New Roman"/>
                        </a:rPr>
                        <a:t>Дескриптор типа блока</a:t>
                      </a:r>
                      <a:endParaRPr lang="ru-RU" sz="1000">
                        <a:latin typeface="Calibri"/>
                        <a:ea typeface="Calibri"/>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1600">
                          <a:solidFill>
                            <a:srgbClr val="000000"/>
                          </a:solidFill>
                          <a:latin typeface="Times New Roman"/>
                          <a:ea typeface="Times New Roman"/>
                          <a:cs typeface="Times New Roman"/>
                        </a:rPr>
                        <a:t>1</a:t>
                      </a:r>
                      <a:endParaRPr lang="ru-RU" sz="1000">
                        <a:latin typeface="Calibri"/>
                        <a:ea typeface="Calibri"/>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79206">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1600">
                          <a:solidFill>
                            <a:srgbClr val="000000"/>
                          </a:solidFill>
                          <a:latin typeface="Times New Roman"/>
                          <a:ea typeface="Times New Roman"/>
                          <a:cs typeface="Times New Roman"/>
                        </a:rPr>
                        <a:t>13</a:t>
                      </a:r>
                      <a:endParaRPr lang="ru-RU" sz="1000">
                        <a:latin typeface="Calibri"/>
                        <a:ea typeface="Calibri"/>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ru-RU" sz="1600" dirty="0">
                        <a:solidFill>
                          <a:srgbClr val="000000"/>
                        </a:solidFill>
                        <a:latin typeface="Times New Roman"/>
                        <a:ea typeface="Times New Roman"/>
                        <a:cs typeface="Times New Roman"/>
                      </a:endParaRPr>
                    </a:p>
                  </a:txBody>
                  <a:tcPr marL="60697" marR="606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85748652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a:bodyPr>
          <a:lstStyle/>
          <a:p>
            <a:r>
              <a:rPr lang="ru-RU" sz="3600" dirty="0" smtClean="0"/>
              <a:t>Дескриптор блока</a:t>
            </a:r>
            <a:endParaRPr lang="ru-RU" sz="3600" dirty="0"/>
          </a:p>
        </p:txBody>
      </p:sp>
      <p:sp>
        <p:nvSpPr>
          <p:cNvPr id="4" name="Rectangle 3"/>
          <p:cNvSpPr>
            <a:spLocks noChangeArrowheads="1"/>
          </p:cNvSpPr>
          <p:nvPr/>
        </p:nvSpPr>
        <p:spPr bwMode="auto">
          <a:xfrm>
            <a:off x="107504" y="1700808"/>
            <a:ext cx="4032448" cy="33085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ru-RU" sz="1300" b="1" dirty="0" smtClean="0">
                <a:solidFill>
                  <a:srgbClr val="000000"/>
                </a:solidFill>
                <a:latin typeface="Arial" pitchFamily="34" charset="0"/>
                <a:ea typeface="Times New Roman" pitchFamily="18" charset="0"/>
                <a:cs typeface="Times New Roman" pitchFamily="18" charset="0"/>
              </a:rPr>
              <a:t>Дескриптор  блока</a:t>
            </a:r>
          </a:p>
          <a:p>
            <a:pPr lvl="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err="1" smtClean="0">
                <a:solidFill>
                  <a:srgbClr val="000000"/>
                </a:solidFill>
                <a:latin typeface="Arial" pitchFamily="34" charset="0"/>
                <a:ea typeface="Times New Roman" pitchFamily="18" charset="0"/>
                <a:cs typeface="Times New Roman" pitchFamily="18" charset="0"/>
              </a:rPr>
              <a:t>struct</a:t>
            </a:r>
            <a:r>
              <a:rPr lang="en-US" sz="1400" dirty="0" smtClean="0">
                <a:solidFill>
                  <a:srgbClr val="000000"/>
                </a:solidFill>
                <a:latin typeface="Arial" pitchFamily="34" charset="0"/>
                <a:ea typeface="Times New Roman" pitchFamily="18" charset="0"/>
                <a:cs typeface="Times New Roman" pitchFamily="18" charset="0"/>
              </a:rPr>
              <a:t> </a:t>
            </a:r>
            <a:r>
              <a:rPr lang="en-US" sz="1400" dirty="0" err="1" smtClean="0">
                <a:solidFill>
                  <a:srgbClr val="000000"/>
                </a:solidFill>
                <a:latin typeface="Arial" pitchFamily="34" charset="0"/>
                <a:ea typeface="Times New Roman" pitchFamily="18" charset="0"/>
                <a:cs typeface="Times New Roman" pitchFamily="18" charset="0"/>
              </a:rPr>
              <a:t>size_descriptor</a:t>
            </a:r>
            <a:r>
              <a:rPr lang="en-US" sz="1400" dirty="0" smtClean="0">
                <a:solidFill>
                  <a:srgbClr val="000000"/>
                </a:solidFill>
                <a:latin typeface="Arial" pitchFamily="34" charset="0"/>
                <a:ea typeface="Times New Roman" pitchFamily="18" charset="0"/>
                <a:cs typeface="Times New Roman" pitchFamily="18" charset="0"/>
              </a:rPr>
              <a:t> {</a:t>
            </a:r>
            <a:endParaRPr lang="ru-RU" sz="1400" dirty="0" smtClean="0">
              <a:latin typeface="Arial" pitchFamily="34"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err="1" smtClean="0">
                <a:solidFill>
                  <a:srgbClr val="000000"/>
                </a:solidFill>
                <a:latin typeface="Arial" pitchFamily="34" charset="0"/>
                <a:ea typeface="Times New Roman" pitchFamily="18" charset="0"/>
                <a:cs typeface="Times New Roman" pitchFamily="18" charset="0"/>
              </a:rPr>
              <a:t>struct</a:t>
            </a:r>
            <a:r>
              <a:rPr lang="en-US" sz="1400" dirty="0" smtClean="0">
                <a:solidFill>
                  <a:srgbClr val="000000"/>
                </a:solidFill>
                <a:latin typeface="Arial" pitchFamily="34" charset="0"/>
                <a:ea typeface="Times New Roman" pitchFamily="18" charset="0"/>
                <a:cs typeface="Times New Roman" pitchFamily="18" charset="0"/>
              </a:rPr>
              <a:t> page</a:t>
            </a:r>
            <a:r>
              <a:rPr lang="ru-RU" sz="1400" dirty="0" smtClean="0">
                <a:solidFill>
                  <a:srgbClr val="000000"/>
                </a:solidFill>
                <a:latin typeface="Arial" pitchFamily="34" charset="0"/>
                <a:ea typeface="Times New Roman" pitchFamily="18" charset="0"/>
                <a:cs typeface="Times New Roman" pitchFamily="18" charset="0"/>
              </a:rPr>
              <a:t>_</a:t>
            </a:r>
            <a:r>
              <a:rPr lang="en-US" sz="1400" dirty="0" smtClean="0">
                <a:solidFill>
                  <a:srgbClr val="000000"/>
                </a:solidFill>
                <a:latin typeface="Arial" pitchFamily="34" charset="0"/>
                <a:ea typeface="Times New Roman" pitchFamily="18" charset="0"/>
                <a:cs typeface="Times New Roman" pitchFamily="18" charset="0"/>
              </a:rPr>
              <a:t>descriptor</a:t>
            </a:r>
            <a:r>
              <a:rPr lang="ru-RU" sz="1400" dirty="0" smtClean="0">
                <a:solidFill>
                  <a:srgbClr val="000000"/>
                </a:solidFill>
                <a:latin typeface="Arial" pitchFamily="34" charset="0"/>
                <a:ea typeface="Times New Roman" pitchFamily="18" charset="0"/>
                <a:cs typeface="Times New Roman" pitchFamily="18" charset="0"/>
              </a:rPr>
              <a:t> *</a:t>
            </a:r>
            <a:r>
              <a:rPr lang="en-US" sz="1400" dirty="0" err="1" smtClean="0">
                <a:solidFill>
                  <a:srgbClr val="000000"/>
                </a:solidFill>
                <a:latin typeface="Arial" pitchFamily="34" charset="0"/>
                <a:ea typeface="Times New Roman" pitchFamily="18" charset="0"/>
                <a:cs typeface="Times New Roman" pitchFamily="18" charset="0"/>
              </a:rPr>
              <a:t>firstfree</a:t>
            </a:r>
            <a:r>
              <a:rPr lang="ru-RU" sz="1400" dirty="0" smtClean="0">
                <a:solidFill>
                  <a:srgbClr val="000000"/>
                </a:solidFill>
                <a:latin typeface="Arial" pitchFamily="34" charset="0"/>
                <a:ea typeface="Times New Roman" pitchFamily="18" charset="0"/>
                <a:cs typeface="Times New Roman" pitchFamily="18" charset="0"/>
              </a:rPr>
              <a:t>; /*указатель на первый свободный блок */</a:t>
            </a:r>
            <a:endParaRPr lang="ru-RU" sz="1400" dirty="0" smtClean="0">
              <a:latin typeface="Arial" pitchFamily="34"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err="1" smtClean="0">
                <a:solidFill>
                  <a:srgbClr val="000000"/>
                </a:solidFill>
                <a:latin typeface="Arial" pitchFamily="34" charset="0"/>
                <a:ea typeface="Times New Roman" pitchFamily="18" charset="0"/>
                <a:cs typeface="Times New Roman" pitchFamily="18" charset="0"/>
              </a:rPr>
              <a:t>struct</a:t>
            </a:r>
            <a:r>
              <a:rPr lang="en-US" sz="1400" dirty="0" smtClean="0">
                <a:solidFill>
                  <a:srgbClr val="000000"/>
                </a:solidFill>
                <a:latin typeface="Arial" pitchFamily="34" charset="0"/>
                <a:ea typeface="Times New Roman" pitchFamily="18" charset="0"/>
                <a:cs typeface="Times New Roman" pitchFamily="18" charset="0"/>
              </a:rPr>
              <a:t> page</a:t>
            </a:r>
            <a:r>
              <a:rPr lang="ru-RU" sz="1400" dirty="0" smtClean="0">
                <a:solidFill>
                  <a:srgbClr val="000000"/>
                </a:solidFill>
                <a:latin typeface="Arial" pitchFamily="34" charset="0"/>
                <a:ea typeface="Times New Roman" pitchFamily="18" charset="0"/>
                <a:cs typeface="Times New Roman" pitchFamily="18" charset="0"/>
              </a:rPr>
              <a:t>_</a:t>
            </a:r>
            <a:r>
              <a:rPr lang="en-US" sz="1400" dirty="0" smtClean="0">
                <a:solidFill>
                  <a:srgbClr val="000000"/>
                </a:solidFill>
                <a:latin typeface="Arial" pitchFamily="34" charset="0"/>
                <a:ea typeface="Times New Roman" pitchFamily="18" charset="0"/>
                <a:cs typeface="Times New Roman" pitchFamily="18" charset="0"/>
              </a:rPr>
              <a:t>descriptor</a:t>
            </a:r>
            <a:r>
              <a:rPr lang="ru-RU" sz="1400" dirty="0" smtClean="0">
                <a:solidFill>
                  <a:srgbClr val="000000"/>
                </a:solidFill>
                <a:latin typeface="Arial" pitchFamily="34" charset="0"/>
                <a:ea typeface="Times New Roman" pitchFamily="18" charset="0"/>
                <a:cs typeface="Times New Roman" pitchFamily="18" charset="0"/>
              </a:rPr>
              <a:t> *</a:t>
            </a:r>
            <a:r>
              <a:rPr lang="en-US" sz="1400" dirty="0" err="1" smtClean="0">
                <a:solidFill>
                  <a:srgbClr val="000000"/>
                </a:solidFill>
                <a:latin typeface="Arial" pitchFamily="34" charset="0"/>
                <a:ea typeface="Times New Roman" pitchFamily="18" charset="0"/>
                <a:cs typeface="Times New Roman" pitchFamily="18" charset="0"/>
              </a:rPr>
              <a:t>dmafree</a:t>
            </a:r>
            <a:r>
              <a:rPr lang="ru-RU" sz="1400" dirty="0" smtClean="0">
                <a:solidFill>
                  <a:srgbClr val="000000"/>
                </a:solidFill>
                <a:latin typeface="Arial" pitchFamily="34" charset="0"/>
                <a:ea typeface="Times New Roman" pitchFamily="18" charset="0"/>
                <a:cs typeface="Times New Roman" pitchFamily="18" charset="0"/>
              </a:rPr>
              <a:t>;	</a:t>
            </a:r>
            <a:r>
              <a:rPr lang="ru-RU" sz="1400" i="1" dirty="0" smtClean="0">
                <a:latin typeface="Arial" pitchFamily="34" charset="0"/>
                <a:ea typeface="Times New Roman" pitchFamily="18" charset="0"/>
                <a:cs typeface="Times New Roman" pitchFamily="18" charset="0"/>
              </a:rPr>
              <a:t>/* </a:t>
            </a:r>
            <a:r>
              <a:rPr lang="ru-RU" sz="1400" dirty="0" smtClean="0">
                <a:latin typeface="Arial" pitchFamily="34" charset="0"/>
                <a:ea typeface="Times New Roman" pitchFamily="18" charset="0"/>
                <a:cs typeface="Times New Roman" pitchFamily="18" charset="0"/>
              </a:rPr>
              <a:t>указатель на первый свободный блок </a:t>
            </a:r>
            <a:r>
              <a:rPr lang="en-US" sz="1400" i="1" dirty="0" smtClean="0">
                <a:latin typeface="Arial" pitchFamily="34" charset="0"/>
                <a:ea typeface="Times New Roman" pitchFamily="18" charset="0"/>
                <a:cs typeface="Times New Roman" pitchFamily="18" charset="0"/>
              </a:rPr>
              <a:t>DMA</a:t>
            </a:r>
            <a:r>
              <a:rPr lang="ru-RU" sz="1400" i="1" dirty="0" smtClean="0">
                <a:latin typeface="Arial" pitchFamily="34" charset="0"/>
                <a:ea typeface="Times New Roman" pitchFamily="18" charset="0"/>
                <a:cs typeface="Times New Roman" pitchFamily="18" charset="0"/>
              </a:rPr>
              <a:t>-</a:t>
            </a:r>
            <a:r>
              <a:rPr lang="en-US" sz="1400" i="1" dirty="0" smtClean="0">
                <a:latin typeface="Arial" pitchFamily="34" charset="0"/>
                <a:ea typeface="Times New Roman" pitchFamily="18" charset="0"/>
                <a:cs typeface="Times New Roman" pitchFamily="18" charset="0"/>
              </a:rPr>
              <a:t>able memory</a:t>
            </a:r>
            <a:r>
              <a:rPr lang="ru-RU" sz="1400" i="1" dirty="0" smtClean="0">
                <a:latin typeface="Arial" pitchFamily="34" charset="0"/>
                <a:ea typeface="Times New Roman" pitchFamily="18" charset="0"/>
                <a:cs typeface="Times New Roman" pitchFamily="18" charset="0"/>
              </a:rPr>
              <a:t> */</a:t>
            </a:r>
            <a:endParaRPr lang="ru-RU" sz="1400" dirty="0" smtClean="0">
              <a:latin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ru-RU" sz="1400" b="0" i="0" u="none" strike="noStrike" cap="none" normalizeH="0" baseline="0" dirty="0" smtClean="0">
              <a:ln>
                <a:noFill/>
              </a:ln>
              <a:solidFill>
                <a:srgbClr val="000000"/>
              </a:solidFill>
              <a:effectLst/>
              <a:latin typeface="Arial" pitchFamily="34" charset="0"/>
              <a:ea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0" i="0" u="none" strike="noStrike" cap="none" normalizeH="0" baseline="0" dirty="0" err="1" smtClean="0">
                <a:ln>
                  <a:noFill/>
                </a:ln>
                <a:solidFill>
                  <a:srgbClr val="000000"/>
                </a:solidFill>
                <a:effectLst/>
                <a:latin typeface="Arial" pitchFamily="34" charset="0"/>
                <a:ea typeface="Times New Roman" pitchFamily="18" charset="0"/>
              </a:rPr>
              <a:t>int</a:t>
            </a:r>
            <a:r>
              <a:rPr kumimoji="0" lang="en-US" sz="1400" b="0" i="0" u="none" strike="noStrike" cap="none" normalizeH="0" baseline="0" dirty="0" smtClean="0">
                <a:ln>
                  <a:noFill/>
                </a:ln>
                <a:solidFill>
                  <a:srgbClr val="000000"/>
                </a:solidFill>
                <a:effectLst/>
                <a:latin typeface="Arial" pitchFamily="34" charset="0"/>
                <a:ea typeface="Times New Roman" pitchFamily="18" charset="0"/>
              </a:rPr>
              <a:t> </a:t>
            </a:r>
            <a:r>
              <a:rPr kumimoji="0" lang="en-US" sz="1400" b="0" i="0" u="none" strike="noStrike" cap="none" normalizeH="0" baseline="0" dirty="0" err="1" smtClean="0">
                <a:ln>
                  <a:noFill/>
                </a:ln>
                <a:solidFill>
                  <a:srgbClr val="000000"/>
                </a:solidFill>
                <a:effectLst/>
                <a:latin typeface="Arial" pitchFamily="34" charset="0"/>
                <a:ea typeface="Times New Roman" pitchFamily="18" charset="0"/>
              </a:rPr>
              <a:t>nblocks</a:t>
            </a:r>
            <a:r>
              <a:rPr kumimoji="0" lang="ru-RU" sz="1400" b="0" i="0" u="none" strike="noStrike" cap="none" normalizeH="0" baseline="0" dirty="0" smtClean="0">
                <a:ln>
                  <a:noFill/>
                </a:ln>
                <a:solidFill>
                  <a:srgbClr val="000000"/>
                </a:solidFill>
                <a:effectLst/>
                <a:latin typeface="Arial" pitchFamily="34" charset="0"/>
                <a:ea typeface="Times New Roman" pitchFamily="18" charset="0"/>
              </a:rPr>
              <a:t>;  /*число блоков  на участке*/</a:t>
            </a:r>
            <a:endParaRPr kumimoji="0" lang="ru-RU" sz="14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int</a:t>
            </a:r>
            <a:r>
              <a:rPr kumimoji="0" lang="en-US" sz="14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a:t>
            </a:r>
            <a:r>
              <a:rPr kumimoji="0" lang="en-US" sz="14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nmallocs</a:t>
            </a:r>
            <a:r>
              <a:rPr kumimoji="0" lang="ru-RU" sz="14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/*число занятых блоков */</a:t>
            </a:r>
            <a:endParaRPr kumimoji="0" lang="ru-RU" sz="14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int</a:t>
            </a:r>
            <a:r>
              <a:rPr kumimoji="0" lang="en-US" sz="14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a:t>
            </a:r>
            <a:r>
              <a:rPr kumimoji="0" lang="en-US" sz="14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nfrees</a:t>
            </a:r>
            <a:r>
              <a:rPr kumimoji="0" lang="ru-RU" sz="14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/*число свободных блоков */</a:t>
            </a:r>
            <a:endParaRPr kumimoji="0" lang="ru-RU" sz="14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int</a:t>
            </a:r>
            <a:r>
              <a:rPr kumimoji="0" lang="en-US" sz="14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a:t>
            </a:r>
            <a:r>
              <a:rPr kumimoji="0" lang="en-US" sz="14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nbytesmalloced</a:t>
            </a:r>
            <a:r>
              <a:rPr kumimoji="0" lang="ru-RU" sz="14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/*объем занятой памяти */</a:t>
            </a:r>
            <a:endParaRPr kumimoji="0" lang="ru-RU" sz="14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int</a:t>
            </a:r>
            <a:r>
              <a:rPr kumimoji="0" lang="en-US" sz="14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a:t>
            </a:r>
            <a:r>
              <a:rPr kumimoji="0" lang="en-US" sz="14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npages</a:t>
            </a:r>
            <a:r>
              <a:rPr kumimoji="0" lang="ru-RU" sz="14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/*число выделенных страниц */</a:t>
            </a:r>
            <a:endParaRPr kumimoji="0" lang="ru-RU" sz="1400" b="0" i="0" u="none" strike="noStrike" cap="none" normalizeH="0" baseline="0" dirty="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unsigned long </a:t>
            </a:r>
            <a:r>
              <a:rPr kumimoji="0" lang="en-US" sz="1400" b="0" i="0" u="none" strike="noStrike" cap="none" normalizeH="0" baseline="0" dirty="0" err="1" smtClean="0">
                <a:ln>
                  <a:noFill/>
                </a:ln>
                <a:solidFill>
                  <a:srgbClr val="000000"/>
                </a:solidFill>
                <a:effectLst/>
                <a:latin typeface="Arial" pitchFamily="34" charset="0"/>
                <a:ea typeface="Times New Roman" pitchFamily="18" charset="0"/>
                <a:cs typeface="Times New Roman" pitchFamily="18" charset="0"/>
              </a:rPr>
              <a:t>gfporder</a:t>
            </a:r>
            <a:r>
              <a:rPr kumimoji="0" lang="en-US" sz="1400" b="0" i="0" u="none" strike="noStrike" cap="none" normalizeH="0" baseline="0" dirty="0" smtClean="0">
                <a:ln>
                  <a:noFill/>
                </a:ln>
                <a:solidFill>
                  <a:srgbClr val="000000"/>
                </a:solidFill>
                <a:effectLst/>
                <a:latin typeface="Arial" pitchFamily="34" charset="0"/>
                <a:ea typeface="Times New Roman" pitchFamily="18" charset="0"/>
                <a:cs typeface="Times New Roman" pitchFamily="18" charset="0"/>
              </a:rPr>
              <a:t>; </a:t>
            </a:r>
            <a:r>
              <a:rPr kumimoji="0" lang="en-US" sz="1400" b="0" i="1"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r>
              <a:rPr kumimoji="0" lang="ru-RU" sz="1400" b="0" i="1"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номер</a:t>
            </a:r>
            <a:r>
              <a:rPr kumimoji="0" lang="en-US" sz="1400" b="0" i="1"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r>
              <a:rPr kumimoji="0" lang="ru-RU" sz="1400" b="0" i="1"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типа</a:t>
            </a:r>
            <a:r>
              <a:rPr kumimoji="0" lang="en-US" sz="1400" b="0" i="1"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r>
              <a:rPr kumimoji="0" lang="ru-RU" sz="1400" b="0" i="1"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участка</a:t>
            </a:r>
            <a:r>
              <a:rPr kumimoji="0" lang="en-US" sz="1400" b="0" i="1" u="none" strike="noStrike" cap="none" normalizeH="0" baseline="0" dirty="0" smtClean="0">
                <a:ln>
                  <a:noFill/>
                </a:ln>
                <a:solidFill>
                  <a:schemeClr val="tx1"/>
                </a:solidFill>
                <a:effectLst/>
                <a:latin typeface="Arial" pitchFamily="34" charset="0"/>
                <a:ea typeface="Times New Roman" pitchFamily="18" charset="0"/>
                <a:cs typeface="Times New Roman" pitchFamily="18" charset="0"/>
              </a:rPr>
              <a:t> */</a:t>
            </a:r>
            <a:endParaRPr kumimoji="0" lang="en-US" sz="1400" b="0" i="0" u="none" strike="noStrike" cap="none" normalizeH="0" baseline="0" dirty="0" smtClean="0">
              <a:ln>
                <a:noFill/>
              </a:ln>
              <a:solidFill>
                <a:schemeClr val="tx1"/>
              </a:solidFill>
              <a:effectLst/>
              <a:latin typeface="Arial" pitchFamily="34" charset="0"/>
            </a:endParaRPr>
          </a:p>
        </p:txBody>
      </p:sp>
      <p:sp>
        <p:nvSpPr>
          <p:cNvPr id="5" name="Text Box 2"/>
          <p:cNvSpPr txBox="1">
            <a:spLocks noChangeArrowheads="1"/>
          </p:cNvSpPr>
          <p:nvPr/>
        </p:nvSpPr>
        <p:spPr bwMode="auto">
          <a:xfrm>
            <a:off x="4644008" y="1412776"/>
            <a:ext cx="4143404" cy="437994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static </a:t>
            </a:r>
            <a:r>
              <a:rPr kumimoji="0" lang="en-US" sz="1600" b="0" i="0" u="none" strike="noStrike" cap="none" normalizeH="0" baseline="0" dirty="0" err="1" smtClean="0">
                <a:ln>
                  <a:noFill/>
                </a:ln>
                <a:solidFill>
                  <a:srgbClr val="000000"/>
                </a:solidFill>
                <a:effectLst/>
                <a:latin typeface="Times New Roman" pitchFamily="18" charset="0"/>
              </a:rPr>
              <a:t>struct</a:t>
            </a:r>
            <a:r>
              <a:rPr kumimoji="0" lang="en-US" sz="1600" b="0" i="0" u="none" strike="noStrike" cap="none" normalizeH="0" baseline="0" dirty="0" smtClean="0">
                <a:ln>
                  <a:noFill/>
                </a:ln>
                <a:solidFill>
                  <a:srgbClr val="000000"/>
                </a:solidFill>
                <a:effectLst/>
                <a:latin typeface="Times New Roman" pitchFamily="18" charset="0"/>
              </a:rPr>
              <a:t> </a:t>
            </a:r>
            <a:r>
              <a:rPr kumimoji="0" lang="en-US" sz="1600" b="0" i="0" u="none" strike="noStrike" cap="none" normalizeH="0" baseline="0" dirty="0" err="1" smtClean="0">
                <a:ln>
                  <a:noFill/>
                </a:ln>
                <a:solidFill>
                  <a:srgbClr val="000000"/>
                </a:solidFill>
                <a:effectLst/>
                <a:latin typeface="Times New Roman" pitchFamily="18" charset="0"/>
              </a:rPr>
              <a:t>size_descriptor</a:t>
            </a:r>
            <a:r>
              <a:rPr kumimoji="0" lang="en-US" sz="1600" b="0" i="0" u="none" strike="noStrike" cap="none" normalizeH="0" baseline="0" dirty="0" smtClean="0">
                <a:ln>
                  <a:noFill/>
                </a:ln>
                <a:solidFill>
                  <a:srgbClr val="000000"/>
                </a:solidFill>
                <a:effectLst/>
                <a:latin typeface="Times New Roman" pitchFamily="18" charset="0"/>
              </a:rPr>
              <a:t> sizes[]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127, 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63, 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31, 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16, 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8, 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4, 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2, 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1, 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1, 0, 0, 0, 0,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1, 0, 0, 0, 0, 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1, 0, 0, 0, 0, 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{NULL, NULL, 1, 0, 0, 0, 0, 4},</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imes New Roman" pitchFamily="18" charset="0"/>
              </a:rPr>
              <a:t>	</a:t>
            </a:r>
            <a:r>
              <a:rPr kumimoji="0" lang="ru-RU" sz="1600" b="0" i="0" u="none" strike="noStrike" cap="none" normalizeH="0" baseline="0" dirty="0" smtClean="0">
                <a:ln>
                  <a:noFill/>
                </a:ln>
                <a:solidFill>
                  <a:srgbClr val="000000"/>
                </a:solidFill>
                <a:effectLst/>
                <a:latin typeface="Times New Roman" pitchFamily="18" charset="0"/>
              </a:rPr>
              <a:t>{NULL, NULL, 1, 0, 0, 0, 0, 5},</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Times New Roman" pitchFamily="18" charset="0"/>
              </a:rPr>
              <a:t>	{NULL, NULL, 0, 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271245650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sz="4000" dirty="0" smtClean="0"/>
              <a:t/>
            </a:r>
            <a:br>
              <a:rPr lang="ru-RU" sz="4000" dirty="0" smtClean="0"/>
            </a:br>
            <a:r>
              <a:rPr lang="ru-RU" sz="3600" dirty="0" smtClean="0"/>
              <a:t>Структуры данных для блочной организации памяти</a:t>
            </a:r>
            <a:br>
              <a:rPr lang="ru-RU" sz="3600" dirty="0" smtClean="0"/>
            </a:br>
            <a:endParaRPr lang="ru-RU" sz="3600" dirty="0"/>
          </a:p>
        </p:txBody>
      </p:sp>
      <p:sp>
        <p:nvSpPr>
          <p:cNvPr id="3" name="Содержимое 2"/>
          <p:cNvSpPr>
            <a:spLocks noGrp="1"/>
          </p:cNvSpPr>
          <p:nvPr>
            <p:ph idx="1"/>
          </p:nvPr>
        </p:nvSpPr>
        <p:spPr>
          <a:xfrm>
            <a:off x="1115616" y="1628800"/>
            <a:ext cx="7056784" cy="4525963"/>
          </a:xfrm>
        </p:spPr>
        <p:txBody>
          <a:bodyPr>
            <a:normAutofit fontScale="25000" lnSpcReduction="20000"/>
          </a:bodyPr>
          <a:lstStyle/>
          <a:p>
            <a:endParaRPr lang="ru-RU" dirty="0" smtClean="0"/>
          </a:p>
          <a:p>
            <a:pPr>
              <a:buNone/>
            </a:pPr>
            <a:r>
              <a:rPr lang="en-US" dirty="0" smtClean="0"/>
              <a:t> </a:t>
            </a:r>
            <a:r>
              <a:rPr lang="ru-RU" sz="5600" b="1" dirty="0" smtClean="0">
                <a:latin typeface="Arial" pitchFamily="34" charset="0"/>
                <a:cs typeface="Arial" pitchFamily="34" charset="0"/>
              </a:rPr>
              <a:t>Дескриптор участка</a:t>
            </a:r>
          </a:p>
          <a:p>
            <a:pPr>
              <a:buNone/>
            </a:pPr>
            <a:r>
              <a:rPr lang="en-US" sz="5600" dirty="0" err="1" smtClean="0">
                <a:latin typeface="Arial" pitchFamily="34" charset="0"/>
                <a:cs typeface="Arial" pitchFamily="34" charset="0"/>
              </a:rPr>
              <a:t>struct</a:t>
            </a:r>
            <a:r>
              <a:rPr lang="en-US" sz="5600" dirty="0" smtClean="0">
                <a:latin typeface="Arial" pitchFamily="34" charset="0"/>
                <a:cs typeface="Arial" pitchFamily="34" charset="0"/>
              </a:rPr>
              <a:t> page</a:t>
            </a:r>
            <a:r>
              <a:rPr lang="ru-RU" sz="5600" dirty="0" smtClean="0">
                <a:latin typeface="Arial" pitchFamily="34" charset="0"/>
                <a:cs typeface="Arial" pitchFamily="34" charset="0"/>
              </a:rPr>
              <a:t>_</a:t>
            </a:r>
            <a:r>
              <a:rPr lang="en-US" sz="5600" dirty="0" smtClean="0">
                <a:latin typeface="Arial" pitchFamily="34" charset="0"/>
                <a:cs typeface="Arial" pitchFamily="34" charset="0"/>
              </a:rPr>
              <a:t>descriptor</a:t>
            </a:r>
            <a:r>
              <a:rPr lang="ru-RU" sz="5600" dirty="0" smtClean="0">
                <a:latin typeface="Arial" pitchFamily="34" charset="0"/>
                <a:cs typeface="Arial" pitchFamily="34" charset="0"/>
              </a:rPr>
              <a:t> { </a:t>
            </a:r>
            <a:r>
              <a:rPr lang="ru-RU" sz="5600" i="1" dirty="0" smtClean="0">
                <a:latin typeface="Arial" pitchFamily="34" charset="0"/>
                <a:cs typeface="Arial" pitchFamily="34" charset="0"/>
              </a:rPr>
              <a:t>/* указатель на следующую область */</a:t>
            </a:r>
            <a:endParaRPr lang="ru-RU" sz="5600" dirty="0" smtClean="0">
              <a:latin typeface="Arial" pitchFamily="34" charset="0"/>
              <a:cs typeface="Arial" pitchFamily="34" charset="0"/>
            </a:endParaRPr>
          </a:p>
          <a:p>
            <a:pPr>
              <a:buNone/>
            </a:pPr>
            <a:r>
              <a:rPr lang="ru-RU" sz="5600" dirty="0" smtClean="0">
                <a:latin typeface="Arial" pitchFamily="34" charset="0"/>
                <a:cs typeface="Arial" pitchFamily="34" charset="0"/>
              </a:rPr>
              <a:t>            </a:t>
            </a:r>
            <a:r>
              <a:rPr lang="en-US" sz="5600" dirty="0" err="1" smtClean="0">
                <a:latin typeface="Arial" pitchFamily="34" charset="0"/>
                <a:cs typeface="Arial" pitchFamily="34" charset="0"/>
              </a:rPr>
              <a:t>struct</a:t>
            </a:r>
            <a:r>
              <a:rPr lang="en-US" sz="5600" dirty="0" smtClean="0">
                <a:latin typeface="Arial" pitchFamily="34" charset="0"/>
                <a:cs typeface="Arial" pitchFamily="34" charset="0"/>
              </a:rPr>
              <a:t> page</a:t>
            </a:r>
            <a:r>
              <a:rPr lang="ru-RU" sz="5600" dirty="0" smtClean="0">
                <a:latin typeface="Arial" pitchFamily="34" charset="0"/>
                <a:cs typeface="Arial" pitchFamily="34" charset="0"/>
              </a:rPr>
              <a:t>_</a:t>
            </a:r>
            <a:r>
              <a:rPr lang="en-US" sz="5600" dirty="0" smtClean="0">
                <a:latin typeface="Arial" pitchFamily="34" charset="0"/>
                <a:cs typeface="Arial" pitchFamily="34" charset="0"/>
              </a:rPr>
              <a:t>descriptor</a:t>
            </a:r>
            <a:r>
              <a:rPr lang="ru-RU" sz="5600" dirty="0" smtClean="0">
                <a:latin typeface="Arial" pitchFamily="34" charset="0"/>
                <a:cs typeface="Arial" pitchFamily="34" charset="0"/>
              </a:rPr>
              <a:t> *</a:t>
            </a:r>
            <a:r>
              <a:rPr lang="en-US" sz="5600" dirty="0" smtClean="0">
                <a:latin typeface="Arial" pitchFamily="34" charset="0"/>
                <a:cs typeface="Arial" pitchFamily="34" charset="0"/>
              </a:rPr>
              <a:t>next</a:t>
            </a:r>
            <a:r>
              <a:rPr lang="ru-RU" sz="5600" dirty="0" smtClean="0">
                <a:latin typeface="Arial" pitchFamily="34" charset="0"/>
                <a:cs typeface="Arial" pitchFamily="34" charset="0"/>
              </a:rPr>
              <a:t>;</a:t>
            </a:r>
          </a:p>
          <a:p>
            <a:pPr>
              <a:buNone/>
            </a:pPr>
            <a:r>
              <a:rPr lang="ru-RU" sz="5600" i="1" dirty="0" smtClean="0">
                <a:latin typeface="Arial" pitchFamily="34" charset="0"/>
                <a:cs typeface="Arial" pitchFamily="34" charset="0"/>
              </a:rPr>
              <a:t>/* указатель на первый свободный блок */</a:t>
            </a:r>
            <a:endParaRPr lang="ru-RU" sz="5600" dirty="0" smtClean="0">
              <a:latin typeface="Arial" pitchFamily="34" charset="0"/>
              <a:cs typeface="Arial" pitchFamily="34" charset="0"/>
            </a:endParaRPr>
          </a:p>
          <a:p>
            <a:pPr>
              <a:buNone/>
            </a:pPr>
            <a:r>
              <a:rPr lang="ru-RU" sz="5600" dirty="0" smtClean="0">
                <a:latin typeface="Arial" pitchFamily="34" charset="0"/>
                <a:cs typeface="Arial" pitchFamily="34" charset="0"/>
              </a:rPr>
              <a:t>	</a:t>
            </a:r>
            <a:r>
              <a:rPr lang="en-US" sz="5600" dirty="0" err="1" smtClean="0">
                <a:latin typeface="Arial" pitchFamily="34" charset="0"/>
                <a:cs typeface="Arial" pitchFamily="34" charset="0"/>
              </a:rPr>
              <a:t>struct</a:t>
            </a:r>
            <a:r>
              <a:rPr lang="en-US" sz="5600" dirty="0" smtClean="0">
                <a:latin typeface="Arial" pitchFamily="34" charset="0"/>
                <a:cs typeface="Arial" pitchFamily="34" charset="0"/>
              </a:rPr>
              <a:t> block</a:t>
            </a:r>
            <a:r>
              <a:rPr lang="ru-RU" sz="5600" dirty="0" smtClean="0">
                <a:latin typeface="Arial" pitchFamily="34" charset="0"/>
                <a:cs typeface="Arial" pitchFamily="34" charset="0"/>
              </a:rPr>
              <a:t>_</a:t>
            </a:r>
            <a:r>
              <a:rPr lang="en-US" sz="5600" dirty="0" smtClean="0">
                <a:latin typeface="Arial" pitchFamily="34" charset="0"/>
                <a:cs typeface="Arial" pitchFamily="34" charset="0"/>
              </a:rPr>
              <a:t>header</a:t>
            </a:r>
            <a:r>
              <a:rPr lang="ru-RU" sz="5600" dirty="0" smtClean="0">
                <a:latin typeface="Arial" pitchFamily="34" charset="0"/>
                <a:cs typeface="Arial" pitchFamily="34" charset="0"/>
              </a:rPr>
              <a:t> *</a:t>
            </a:r>
            <a:r>
              <a:rPr lang="en-US" sz="5600" dirty="0" err="1" smtClean="0">
                <a:latin typeface="Arial" pitchFamily="34" charset="0"/>
                <a:cs typeface="Arial" pitchFamily="34" charset="0"/>
              </a:rPr>
              <a:t>firstfree</a:t>
            </a:r>
            <a:r>
              <a:rPr lang="ru-RU" sz="5600" dirty="0" smtClean="0">
                <a:latin typeface="Arial" pitchFamily="34" charset="0"/>
                <a:cs typeface="Arial" pitchFamily="34" charset="0"/>
              </a:rPr>
              <a:t>;</a:t>
            </a:r>
          </a:p>
          <a:p>
            <a:pPr>
              <a:buNone/>
            </a:pPr>
            <a:r>
              <a:rPr lang="ru-RU" sz="5600" dirty="0" smtClean="0">
                <a:latin typeface="Arial" pitchFamily="34" charset="0"/>
                <a:cs typeface="Arial" pitchFamily="34" charset="0"/>
              </a:rPr>
              <a:t>	</a:t>
            </a:r>
            <a:r>
              <a:rPr lang="en-US" sz="5600" dirty="0" err="1" smtClean="0">
                <a:latin typeface="Arial" pitchFamily="34" charset="0"/>
                <a:cs typeface="Arial" pitchFamily="34" charset="0"/>
              </a:rPr>
              <a:t>int</a:t>
            </a:r>
            <a:r>
              <a:rPr lang="en-US" sz="5600" dirty="0" smtClean="0">
                <a:latin typeface="Arial" pitchFamily="34" charset="0"/>
                <a:cs typeface="Arial" pitchFamily="34" charset="0"/>
              </a:rPr>
              <a:t> order</a:t>
            </a:r>
            <a:r>
              <a:rPr lang="ru-RU" sz="5600" dirty="0" smtClean="0">
                <a:latin typeface="Arial" pitchFamily="34" charset="0"/>
                <a:cs typeface="Arial" pitchFamily="34" charset="0"/>
              </a:rPr>
              <a:t>; </a:t>
            </a:r>
            <a:r>
              <a:rPr lang="ru-RU" sz="5600" i="1" dirty="0" smtClean="0">
                <a:latin typeface="Arial" pitchFamily="34" charset="0"/>
                <a:cs typeface="Arial" pitchFamily="34" charset="0"/>
              </a:rPr>
              <a:t>/* номер типа участка */</a:t>
            </a:r>
            <a:endParaRPr lang="ru-RU" sz="5600" dirty="0" smtClean="0">
              <a:latin typeface="Arial" pitchFamily="34" charset="0"/>
              <a:cs typeface="Arial" pitchFamily="34" charset="0"/>
            </a:endParaRPr>
          </a:p>
          <a:p>
            <a:pPr>
              <a:buNone/>
            </a:pPr>
            <a:r>
              <a:rPr lang="ru-RU" sz="5600" dirty="0" smtClean="0">
                <a:latin typeface="Arial" pitchFamily="34" charset="0"/>
                <a:cs typeface="Arial" pitchFamily="34" charset="0"/>
              </a:rPr>
              <a:t>	</a:t>
            </a:r>
            <a:r>
              <a:rPr lang="en-US" sz="5600" dirty="0" err="1" smtClean="0">
                <a:latin typeface="Arial" pitchFamily="34" charset="0"/>
                <a:cs typeface="Arial" pitchFamily="34" charset="0"/>
              </a:rPr>
              <a:t>int</a:t>
            </a:r>
            <a:r>
              <a:rPr lang="en-US" sz="5600" dirty="0" smtClean="0">
                <a:latin typeface="Arial" pitchFamily="34" charset="0"/>
                <a:cs typeface="Arial" pitchFamily="34" charset="0"/>
              </a:rPr>
              <a:t> </a:t>
            </a:r>
            <a:r>
              <a:rPr lang="en-US" sz="5600" dirty="0" err="1" smtClean="0">
                <a:latin typeface="Arial" pitchFamily="34" charset="0"/>
                <a:cs typeface="Arial" pitchFamily="34" charset="0"/>
              </a:rPr>
              <a:t>nfree</a:t>
            </a:r>
            <a:r>
              <a:rPr lang="ru-RU" sz="5600" dirty="0" smtClean="0">
                <a:latin typeface="Arial" pitchFamily="34" charset="0"/>
                <a:cs typeface="Arial" pitchFamily="34" charset="0"/>
              </a:rPr>
              <a:t>; </a:t>
            </a:r>
            <a:r>
              <a:rPr lang="ru-RU" sz="5600" i="1" dirty="0" smtClean="0">
                <a:latin typeface="Arial" pitchFamily="34" charset="0"/>
                <a:cs typeface="Arial" pitchFamily="34" charset="0"/>
              </a:rPr>
              <a:t>/* число свободных блоков */</a:t>
            </a:r>
            <a:endParaRPr lang="ru-RU" sz="5600" dirty="0" smtClean="0">
              <a:latin typeface="Arial" pitchFamily="34" charset="0"/>
              <a:cs typeface="Arial" pitchFamily="34" charset="0"/>
            </a:endParaRPr>
          </a:p>
          <a:p>
            <a:pPr>
              <a:buNone/>
            </a:pPr>
            <a:r>
              <a:rPr lang="en-US" sz="5600" dirty="0" smtClean="0">
                <a:latin typeface="Arial" pitchFamily="34" charset="0"/>
                <a:cs typeface="Arial" pitchFamily="34" charset="0"/>
              </a:rPr>
              <a:t>};</a:t>
            </a:r>
            <a:endParaRPr lang="ru-RU" sz="5600" dirty="0" smtClean="0">
              <a:latin typeface="Arial" pitchFamily="34" charset="0"/>
              <a:cs typeface="Arial" pitchFamily="34" charset="0"/>
            </a:endParaRPr>
          </a:p>
          <a:p>
            <a:pPr>
              <a:buNone/>
            </a:pPr>
            <a:endParaRPr lang="ru-RU" sz="5600" dirty="0" smtClean="0">
              <a:latin typeface="Arial" pitchFamily="34" charset="0"/>
              <a:cs typeface="Arial" pitchFamily="34" charset="0"/>
            </a:endParaRPr>
          </a:p>
          <a:p>
            <a:pPr>
              <a:buNone/>
            </a:pPr>
            <a:r>
              <a:rPr lang="ru-RU" sz="5600" b="1" dirty="0" smtClean="0">
                <a:latin typeface="Arial" pitchFamily="34" charset="0"/>
                <a:cs typeface="Arial" pitchFamily="34" charset="0"/>
              </a:rPr>
              <a:t>Заголовок блока</a:t>
            </a:r>
          </a:p>
          <a:p>
            <a:pPr>
              <a:buNone/>
            </a:pPr>
            <a:r>
              <a:rPr lang="en-US" sz="5600" dirty="0" err="1" smtClean="0">
                <a:latin typeface="Arial" pitchFamily="34" charset="0"/>
                <a:cs typeface="Arial" pitchFamily="34" charset="0"/>
              </a:rPr>
              <a:t>struct</a:t>
            </a:r>
            <a:r>
              <a:rPr lang="en-US" sz="5600" dirty="0" smtClean="0">
                <a:latin typeface="Arial" pitchFamily="34" charset="0"/>
                <a:cs typeface="Arial" pitchFamily="34" charset="0"/>
              </a:rPr>
              <a:t> </a:t>
            </a:r>
            <a:r>
              <a:rPr lang="en-US" sz="5600" dirty="0" err="1" smtClean="0">
                <a:latin typeface="Arial" pitchFamily="34" charset="0"/>
                <a:cs typeface="Arial" pitchFamily="34" charset="0"/>
              </a:rPr>
              <a:t>block_header</a:t>
            </a:r>
            <a:r>
              <a:rPr lang="en-US" sz="5600" dirty="0" smtClean="0">
                <a:latin typeface="Arial" pitchFamily="34" charset="0"/>
                <a:cs typeface="Arial" pitchFamily="34" charset="0"/>
              </a:rPr>
              <a:t> {</a:t>
            </a:r>
            <a:endParaRPr lang="ru-RU" sz="5600" dirty="0" smtClean="0">
              <a:latin typeface="Arial" pitchFamily="34" charset="0"/>
              <a:cs typeface="Arial" pitchFamily="34" charset="0"/>
            </a:endParaRPr>
          </a:p>
          <a:p>
            <a:pPr>
              <a:buNone/>
            </a:pPr>
            <a:r>
              <a:rPr lang="en-US" sz="5600" dirty="0" smtClean="0">
                <a:latin typeface="Arial" pitchFamily="34" charset="0"/>
                <a:cs typeface="Arial" pitchFamily="34" charset="0"/>
              </a:rPr>
              <a:t>	unsigned long </a:t>
            </a:r>
            <a:r>
              <a:rPr lang="en-US" sz="5600" dirty="0" err="1" smtClean="0">
                <a:latin typeface="Arial" pitchFamily="34" charset="0"/>
                <a:cs typeface="Arial" pitchFamily="34" charset="0"/>
              </a:rPr>
              <a:t>bh_flags</a:t>
            </a:r>
            <a:r>
              <a:rPr lang="en-US" sz="5600" dirty="0" smtClean="0">
                <a:latin typeface="Arial" pitchFamily="34" charset="0"/>
                <a:cs typeface="Arial" pitchFamily="34" charset="0"/>
              </a:rPr>
              <a:t>; </a:t>
            </a:r>
            <a:r>
              <a:rPr lang="en-US" sz="5600" i="1" dirty="0" smtClean="0">
                <a:latin typeface="Arial" pitchFamily="34" charset="0"/>
                <a:cs typeface="Arial" pitchFamily="34" charset="0"/>
              </a:rPr>
              <a:t>/*</a:t>
            </a:r>
            <a:r>
              <a:rPr lang="ru-RU" sz="5600" i="1" dirty="0" smtClean="0">
                <a:latin typeface="Arial" pitchFamily="34" charset="0"/>
                <a:cs typeface="Arial" pitchFamily="34" charset="0"/>
              </a:rPr>
              <a:t>флаги блока</a:t>
            </a:r>
            <a:r>
              <a:rPr lang="en-US" sz="5600" i="1" dirty="0" smtClean="0">
                <a:latin typeface="Arial" pitchFamily="34" charset="0"/>
                <a:cs typeface="Arial" pitchFamily="34" charset="0"/>
              </a:rPr>
              <a:t> */</a:t>
            </a:r>
            <a:endParaRPr lang="ru-RU" sz="5600" dirty="0" smtClean="0">
              <a:latin typeface="Arial" pitchFamily="34" charset="0"/>
              <a:cs typeface="Arial" pitchFamily="34" charset="0"/>
            </a:endParaRPr>
          </a:p>
          <a:p>
            <a:pPr>
              <a:buNone/>
            </a:pPr>
            <a:r>
              <a:rPr lang="en-US" sz="5600" dirty="0" smtClean="0">
                <a:latin typeface="Arial" pitchFamily="34" charset="0"/>
                <a:cs typeface="Arial" pitchFamily="34" charset="0"/>
              </a:rPr>
              <a:t>	union {</a:t>
            </a:r>
            <a:endParaRPr lang="ru-RU" sz="5600" dirty="0" smtClean="0">
              <a:latin typeface="Arial" pitchFamily="34" charset="0"/>
              <a:cs typeface="Arial" pitchFamily="34" charset="0"/>
            </a:endParaRPr>
          </a:p>
          <a:p>
            <a:pPr>
              <a:buNone/>
            </a:pPr>
            <a:r>
              <a:rPr lang="ru-RU" sz="5600" i="1" dirty="0" smtClean="0">
                <a:latin typeface="Arial" pitchFamily="34" charset="0"/>
                <a:cs typeface="Arial" pitchFamily="34" charset="0"/>
              </a:rPr>
              <a:t>                     </a:t>
            </a:r>
            <a:r>
              <a:rPr lang="en-US" sz="5600" i="1" dirty="0" smtClean="0">
                <a:latin typeface="Arial" pitchFamily="34" charset="0"/>
                <a:cs typeface="Arial" pitchFamily="34" charset="0"/>
              </a:rPr>
              <a:t>/*</a:t>
            </a:r>
            <a:r>
              <a:rPr lang="ru-RU" sz="5600" i="1" dirty="0" smtClean="0">
                <a:latin typeface="Arial" pitchFamily="34" charset="0"/>
                <a:cs typeface="Arial" pitchFamily="34" charset="0"/>
              </a:rPr>
              <a:t>число занятых байтов</a:t>
            </a:r>
            <a:r>
              <a:rPr lang="en-US" sz="5600" i="1" dirty="0" smtClean="0">
                <a:latin typeface="Arial" pitchFamily="34" charset="0"/>
                <a:cs typeface="Arial" pitchFamily="34" charset="0"/>
              </a:rPr>
              <a:t> */</a:t>
            </a:r>
            <a:endParaRPr lang="ru-RU" sz="5600" dirty="0" smtClean="0">
              <a:latin typeface="Arial" pitchFamily="34" charset="0"/>
              <a:cs typeface="Arial" pitchFamily="34" charset="0"/>
            </a:endParaRPr>
          </a:p>
          <a:p>
            <a:pPr>
              <a:buNone/>
            </a:pPr>
            <a:r>
              <a:rPr lang="en-US" sz="5600" dirty="0" smtClean="0">
                <a:latin typeface="Arial" pitchFamily="34" charset="0"/>
                <a:cs typeface="Arial" pitchFamily="34" charset="0"/>
              </a:rPr>
              <a:t>		unsigned long </a:t>
            </a:r>
            <a:r>
              <a:rPr lang="en-US" sz="5600" dirty="0" err="1" smtClean="0">
                <a:latin typeface="Arial" pitchFamily="34" charset="0"/>
                <a:cs typeface="Arial" pitchFamily="34" charset="0"/>
              </a:rPr>
              <a:t>ubh_length</a:t>
            </a:r>
            <a:r>
              <a:rPr lang="en-US" sz="5600" dirty="0" smtClean="0">
                <a:latin typeface="Arial" pitchFamily="34" charset="0"/>
                <a:cs typeface="Arial" pitchFamily="34" charset="0"/>
              </a:rPr>
              <a:t>;</a:t>
            </a:r>
            <a:endParaRPr lang="ru-RU" sz="5600" dirty="0" smtClean="0">
              <a:latin typeface="Arial" pitchFamily="34" charset="0"/>
              <a:cs typeface="Arial" pitchFamily="34" charset="0"/>
            </a:endParaRPr>
          </a:p>
          <a:p>
            <a:pPr>
              <a:buNone/>
            </a:pPr>
            <a:r>
              <a:rPr lang="ru-RU" sz="5600" i="1" dirty="0" smtClean="0">
                <a:latin typeface="Arial" pitchFamily="34" charset="0"/>
                <a:cs typeface="Arial" pitchFamily="34" charset="0"/>
              </a:rPr>
              <a:t>/* указатель на следующий свободный блок */</a:t>
            </a:r>
            <a:endParaRPr lang="ru-RU" sz="5600" dirty="0" smtClean="0">
              <a:latin typeface="Arial" pitchFamily="34" charset="0"/>
              <a:cs typeface="Arial" pitchFamily="34" charset="0"/>
            </a:endParaRPr>
          </a:p>
          <a:p>
            <a:pPr>
              <a:buNone/>
            </a:pPr>
            <a:r>
              <a:rPr lang="ru-RU" sz="5600" dirty="0" smtClean="0">
                <a:latin typeface="Arial" pitchFamily="34" charset="0"/>
                <a:cs typeface="Arial" pitchFamily="34" charset="0"/>
              </a:rPr>
              <a:t>		</a:t>
            </a:r>
            <a:r>
              <a:rPr lang="en-US" sz="5600" dirty="0" err="1" smtClean="0">
                <a:latin typeface="Arial" pitchFamily="34" charset="0"/>
                <a:cs typeface="Arial" pitchFamily="34" charset="0"/>
              </a:rPr>
              <a:t>struct</a:t>
            </a:r>
            <a:r>
              <a:rPr lang="en-US" sz="5600" dirty="0" smtClean="0">
                <a:latin typeface="Arial" pitchFamily="34" charset="0"/>
                <a:cs typeface="Arial" pitchFamily="34" charset="0"/>
              </a:rPr>
              <a:t> block</a:t>
            </a:r>
            <a:r>
              <a:rPr lang="ru-RU" sz="5600" dirty="0" smtClean="0">
                <a:latin typeface="Arial" pitchFamily="34" charset="0"/>
                <a:cs typeface="Arial" pitchFamily="34" charset="0"/>
              </a:rPr>
              <a:t>_</a:t>
            </a:r>
            <a:r>
              <a:rPr lang="en-US" sz="5600" dirty="0" smtClean="0">
                <a:latin typeface="Arial" pitchFamily="34" charset="0"/>
                <a:cs typeface="Arial" pitchFamily="34" charset="0"/>
              </a:rPr>
              <a:t>header</a:t>
            </a:r>
            <a:r>
              <a:rPr lang="ru-RU" sz="5600" dirty="0" smtClean="0">
                <a:latin typeface="Arial" pitchFamily="34" charset="0"/>
                <a:cs typeface="Arial" pitchFamily="34" charset="0"/>
              </a:rPr>
              <a:t> *</a:t>
            </a:r>
            <a:r>
              <a:rPr lang="en-US" sz="5600" dirty="0" err="1" smtClean="0">
                <a:latin typeface="Arial" pitchFamily="34" charset="0"/>
                <a:cs typeface="Arial" pitchFamily="34" charset="0"/>
              </a:rPr>
              <a:t>fbh</a:t>
            </a:r>
            <a:r>
              <a:rPr lang="ru-RU" sz="5600" dirty="0" smtClean="0">
                <a:latin typeface="Arial" pitchFamily="34" charset="0"/>
                <a:cs typeface="Arial" pitchFamily="34" charset="0"/>
              </a:rPr>
              <a:t>_</a:t>
            </a:r>
            <a:r>
              <a:rPr lang="en-US" sz="5600" dirty="0" smtClean="0">
                <a:latin typeface="Arial" pitchFamily="34" charset="0"/>
                <a:cs typeface="Arial" pitchFamily="34" charset="0"/>
              </a:rPr>
              <a:t>next</a:t>
            </a:r>
            <a:r>
              <a:rPr lang="ru-RU" sz="5600" dirty="0" smtClean="0">
                <a:latin typeface="Arial" pitchFamily="34" charset="0"/>
                <a:cs typeface="Arial" pitchFamily="34" charset="0"/>
              </a:rPr>
              <a:t>;</a:t>
            </a:r>
            <a:r>
              <a:rPr lang="ru-RU" sz="5600" i="1" dirty="0" smtClean="0">
                <a:latin typeface="Arial" pitchFamily="34" charset="0"/>
                <a:cs typeface="Arial" pitchFamily="34" charset="0"/>
              </a:rPr>
              <a:t> </a:t>
            </a:r>
            <a:endParaRPr lang="ru-RU" sz="5600" dirty="0" smtClean="0">
              <a:latin typeface="Arial" pitchFamily="34" charset="0"/>
              <a:cs typeface="Arial" pitchFamily="34" charset="0"/>
            </a:endParaRPr>
          </a:p>
          <a:p>
            <a:pPr>
              <a:buNone/>
            </a:pPr>
            <a:r>
              <a:rPr lang="ru-RU" sz="5600" dirty="0" smtClean="0">
                <a:latin typeface="Arial" pitchFamily="34" charset="0"/>
                <a:cs typeface="Arial" pitchFamily="34" charset="0"/>
              </a:rPr>
              <a:t>	} </a:t>
            </a:r>
            <a:r>
              <a:rPr lang="ru-RU" sz="5600" dirty="0" err="1" smtClean="0">
                <a:latin typeface="Arial" pitchFamily="34" charset="0"/>
                <a:cs typeface="Arial" pitchFamily="34" charset="0"/>
              </a:rPr>
              <a:t>vp</a:t>
            </a:r>
            <a:r>
              <a:rPr lang="ru-RU" sz="5600" dirty="0" smtClean="0">
                <a:latin typeface="Arial" pitchFamily="34" charset="0"/>
                <a:cs typeface="Arial" pitchFamily="34" charset="0"/>
              </a:rPr>
              <a:t>;</a:t>
            </a:r>
          </a:p>
          <a:p>
            <a:pPr>
              <a:buNone/>
            </a:pPr>
            <a:r>
              <a:rPr lang="ru-RU" dirty="0" smtClean="0">
                <a:latin typeface="Arial" pitchFamily="34" charset="0"/>
                <a:cs typeface="Arial" pitchFamily="34" charset="0"/>
              </a:rPr>
              <a:t>};</a:t>
            </a:r>
          </a:p>
          <a:p>
            <a:pPr>
              <a:buNone/>
            </a:pPr>
            <a:r>
              <a:rPr lang="ru-RU" dirty="0" smtClean="0"/>
              <a:t> </a:t>
            </a:r>
          </a:p>
          <a:p>
            <a:pPr>
              <a:buNone/>
            </a:pPr>
            <a:endParaRPr lang="ru-RU" dirty="0"/>
          </a:p>
        </p:txBody>
      </p:sp>
    </p:spTree>
    <p:extLst>
      <p:ext uri="{BB962C8B-B14F-4D97-AF65-F5344CB8AC3E}">
        <p14:creationId xmlns:p14="http://schemas.microsoft.com/office/powerpoint/2010/main" val="618947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3600" dirty="0" smtClean="0"/>
              <a:t>Приложение «Пользователи и группы»</a:t>
            </a:r>
            <a:endParaRPr lang="ru-RU" sz="3600" dirty="0"/>
          </a:p>
        </p:txBody>
      </p:sp>
      <p:pic>
        <p:nvPicPr>
          <p:cNvPr id="39938" name="Picture 2"/>
          <p:cNvPicPr>
            <a:picLocks noChangeAspect="1" noChangeArrowheads="1"/>
          </p:cNvPicPr>
          <p:nvPr/>
        </p:nvPicPr>
        <p:blipFill>
          <a:blip r:embed="rId2" cstate="print"/>
          <a:srcRect/>
          <a:stretch>
            <a:fillRect/>
          </a:stretch>
        </p:blipFill>
        <p:spPr bwMode="auto">
          <a:xfrm>
            <a:off x="361950" y="1366838"/>
            <a:ext cx="8420100" cy="4919682"/>
          </a:xfrm>
          <a:prstGeom prst="rect">
            <a:avLst/>
          </a:prstGeom>
          <a:noFill/>
          <a:ln w="9525">
            <a:noFill/>
            <a:miter lim="800000"/>
            <a:headEnd/>
            <a:tailEnd/>
          </a:ln>
          <a:effectLst/>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68346"/>
          </a:xfrm>
        </p:spPr>
        <p:txBody>
          <a:bodyPr>
            <a:normAutofit/>
          </a:bodyPr>
          <a:lstStyle/>
          <a:p>
            <a:r>
              <a:rPr lang="ru-RU" sz="3600" dirty="0" smtClean="0"/>
              <a:t>Выделение и освобождение блока</a:t>
            </a:r>
            <a:endParaRPr lang="ru-RU" sz="3600" dirty="0"/>
          </a:p>
        </p:txBody>
      </p:sp>
      <p:sp>
        <p:nvSpPr>
          <p:cNvPr id="3" name="Содержимое 2"/>
          <p:cNvSpPr>
            <a:spLocks noGrp="1"/>
          </p:cNvSpPr>
          <p:nvPr>
            <p:ph idx="1"/>
          </p:nvPr>
        </p:nvSpPr>
        <p:spPr>
          <a:xfrm>
            <a:off x="457200" y="1285860"/>
            <a:ext cx="8229600" cy="4840303"/>
          </a:xfrm>
        </p:spPr>
        <p:txBody>
          <a:bodyPr>
            <a:normAutofit fontScale="77500" lnSpcReduction="20000"/>
          </a:bodyPr>
          <a:lstStyle/>
          <a:p>
            <a:pPr>
              <a:buNone/>
            </a:pPr>
            <a:r>
              <a:rPr lang="ru-RU" dirty="0" smtClean="0"/>
              <a:t>Выделение памяти</a:t>
            </a:r>
          </a:p>
          <a:p>
            <a:pPr>
              <a:buNone/>
            </a:pPr>
            <a:r>
              <a:rPr lang="en-US" dirty="0" smtClean="0"/>
              <a:t>void *</a:t>
            </a:r>
            <a:r>
              <a:rPr lang="en-US" dirty="0" err="1" smtClean="0"/>
              <a:t>kmalloc</a:t>
            </a:r>
            <a:r>
              <a:rPr lang="en-US" dirty="0" smtClean="0"/>
              <a:t>(</a:t>
            </a:r>
            <a:r>
              <a:rPr lang="en-US" dirty="0" err="1" smtClean="0"/>
              <a:t>size_t</a:t>
            </a:r>
            <a:r>
              <a:rPr lang="en-US" dirty="0" smtClean="0"/>
              <a:t> size, </a:t>
            </a:r>
            <a:r>
              <a:rPr lang="en-US" dirty="0" err="1" smtClean="0"/>
              <a:t>int</a:t>
            </a:r>
            <a:r>
              <a:rPr lang="en-US" dirty="0" smtClean="0"/>
              <a:t> flags);</a:t>
            </a:r>
          </a:p>
          <a:p>
            <a:pPr>
              <a:buNone/>
            </a:pPr>
            <a:r>
              <a:rPr lang="ru-RU" smtClean="0"/>
              <a:t>Флаги:</a:t>
            </a:r>
            <a:endParaRPr lang="ru-RU" dirty="0" smtClean="0"/>
          </a:p>
          <a:p>
            <a:r>
              <a:rPr lang="ru-RU" dirty="0" smtClean="0"/>
              <a:t>GFP_ATOMIC Используется для выделения памяти в обработчиках прерываний и другом коде вне контекста процесса. </a:t>
            </a:r>
          </a:p>
          <a:p>
            <a:r>
              <a:rPr lang="ru-RU" dirty="0" smtClean="0"/>
              <a:t>GFP_KERNEL Выделение производится от имени процесса, который выполняет системный запрос в пространстве ядра. </a:t>
            </a:r>
          </a:p>
          <a:p>
            <a:r>
              <a:rPr lang="ru-RU" dirty="0" smtClean="0"/>
              <a:t>GFP_USER Используется для выделения памяти для страниц пространства пользователя.</a:t>
            </a:r>
          </a:p>
          <a:p>
            <a:pPr>
              <a:buNone/>
            </a:pPr>
            <a:r>
              <a:rPr lang="ru-RU" dirty="0" smtClean="0"/>
              <a:t>Освобождение памяти</a:t>
            </a:r>
          </a:p>
          <a:p>
            <a:pPr>
              <a:buNone/>
            </a:pPr>
            <a:r>
              <a:rPr lang="en-US" dirty="0" smtClean="0"/>
              <a:t>void </a:t>
            </a:r>
            <a:r>
              <a:rPr lang="en-US" dirty="0" err="1" smtClean="0"/>
              <a:t>kfree</a:t>
            </a:r>
            <a:r>
              <a:rPr lang="en-US" dirty="0" smtClean="0"/>
              <a:t>( const void *</a:t>
            </a:r>
            <a:r>
              <a:rPr lang="en-US" dirty="0" err="1" smtClean="0"/>
              <a:t>ptr</a:t>
            </a:r>
            <a:r>
              <a:rPr lang="en-US" dirty="0" smtClean="0"/>
              <a:t> );</a:t>
            </a:r>
            <a:endParaRPr lang="ru-RU" dirty="0" smtClean="0"/>
          </a:p>
          <a:p>
            <a:pPr>
              <a:buNone/>
            </a:pPr>
            <a:endParaRPr lang="ru-RU" dirty="0"/>
          </a:p>
        </p:txBody>
      </p:sp>
    </p:spTree>
    <p:extLst>
      <p:ext uri="{BB962C8B-B14F-4D97-AF65-F5344CB8AC3E}">
        <p14:creationId xmlns:p14="http://schemas.microsoft.com/office/powerpoint/2010/main" val="35249999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fontScale="90000"/>
          </a:bodyPr>
          <a:lstStyle/>
          <a:p>
            <a:r>
              <a:rPr lang="ru-RU" dirty="0" smtClean="0"/>
              <a:t>Применение </a:t>
            </a:r>
            <a:r>
              <a:rPr lang="en-GB" dirty="0" smtClean="0"/>
              <a:t>UML</a:t>
            </a:r>
            <a:r>
              <a:rPr lang="ru-RU" dirty="0" smtClean="0"/>
              <a:t> при разработке программного обеспечения</a:t>
            </a:r>
            <a:endParaRPr lang="ru-RU" dirty="0"/>
          </a:p>
        </p:txBody>
      </p:sp>
    </p:spTree>
    <p:extLst>
      <p:ext uri="{BB962C8B-B14F-4D97-AF65-F5344CB8AC3E}">
        <p14:creationId xmlns:p14="http://schemas.microsoft.com/office/powerpoint/2010/main" val="423370686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3600" dirty="0" smtClean="0"/>
              <a:t>Цели разработки </a:t>
            </a:r>
            <a:r>
              <a:rPr lang="en-GB" sz="3600" dirty="0" smtClean="0"/>
              <a:t>UML</a:t>
            </a:r>
            <a:endParaRPr lang="ru-RU" sz="3600" dirty="0"/>
          </a:p>
        </p:txBody>
      </p:sp>
      <p:sp>
        <p:nvSpPr>
          <p:cNvPr id="3" name="Содержимое 2"/>
          <p:cNvSpPr>
            <a:spLocks noGrp="1"/>
          </p:cNvSpPr>
          <p:nvPr>
            <p:ph idx="1"/>
          </p:nvPr>
        </p:nvSpPr>
        <p:spPr>
          <a:xfrm>
            <a:off x="457200" y="1142984"/>
            <a:ext cx="8229600" cy="5429288"/>
          </a:xfrm>
        </p:spPr>
        <p:txBody>
          <a:bodyPr>
            <a:normAutofit fontScale="77500" lnSpcReduction="20000"/>
          </a:bodyPr>
          <a:lstStyle/>
          <a:p>
            <a:pPr>
              <a:buNone/>
            </a:pPr>
            <a:r>
              <a:rPr lang="ru-RU" dirty="0" smtClean="0"/>
              <a:t>– предоставить пользователям готовый к использованию выразительный язык визуального моделирования, позволяющий разрабатывать осмысленные модели и обмениваться ими;</a:t>
            </a:r>
          </a:p>
          <a:p>
            <a:pPr>
              <a:buNone/>
            </a:pPr>
            <a:r>
              <a:rPr lang="ru-RU" dirty="0" smtClean="0"/>
              <a:t>– предусмотреть механизмы расширяемости и специализации для расширения базовых концепций;</a:t>
            </a:r>
          </a:p>
          <a:p>
            <a:pPr>
              <a:buNone/>
            </a:pPr>
            <a:r>
              <a:rPr lang="ru-RU" dirty="0" smtClean="0"/>
              <a:t>– обеспечить независимость от конкретных языков программирования и процессов разработки;</a:t>
            </a:r>
          </a:p>
          <a:p>
            <a:pPr>
              <a:buNone/>
            </a:pPr>
            <a:r>
              <a:rPr lang="ru-RU" dirty="0" smtClean="0"/>
              <a:t>– обеспечить формальную основу для понимания этого языка моделирования (язык должен быть одновременно точным и доступным для понимания, без лишнего формализма);</a:t>
            </a:r>
          </a:p>
          <a:p>
            <a:pPr>
              <a:buNone/>
            </a:pPr>
            <a:r>
              <a:rPr lang="ru-RU" dirty="0" smtClean="0"/>
              <a:t>– стимулировать рост рынка объектно-ориентированных инструментальных средств;</a:t>
            </a:r>
          </a:p>
          <a:p>
            <a:pPr>
              <a:buNone/>
            </a:pPr>
            <a:r>
              <a:rPr lang="ru-RU" dirty="0" smtClean="0"/>
              <a:t>– интегрировать лучший практический опыт.</a:t>
            </a:r>
          </a:p>
          <a:p>
            <a:pPr>
              <a:buNone/>
            </a:pPr>
            <a:endParaRPr lang="ru-RU" dirty="0"/>
          </a:p>
        </p:txBody>
      </p:sp>
    </p:spTree>
    <p:extLst>
      <p:ext uri="{BB962C8B-B14F-4D97-AF65-F5344CB8AC3E}">
        <p14:creationId xmlns:p14="http://schemas.microsoft.com/office/powerpoint/2010/main" val="301482254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a:bodyPr>
          <a:lstStyle/>
          <a:p>
            <a:r>
              <a:rPr lang="ru-RU" sz="2800" b="1" dirty="0" smtClean="0"/>
              <a:t>Что такое </a:t>
            </a:r>
            <a:r>
              <a:rPr lang="en-GB" sz="2800" b="1" dirty="0" smtClean="0"/>
              <a:t>UML (</a:t>
            </a:r>
            <a:r>
              <a:rPr lang="en-US" sz="2800" b="1" dirty="0" smtClean="0"/>
              <a:t>Unified Modeling Language</a:t>
            </a:r>
            <a:r>
              <a:rPr lang="en-GB" sz="2800" b="1" dirty="0" smtClean="0"/>
              <a:t>)</a:t>
            </a:r>
            <a:endParaRPr lang="ru-RU" sz="2800" b="1"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642910" y="1000108"/>
            <a:ext cx="7728269" cy="5126038"/>
          </a:xfrm>
          <a:prstGeom prst="rect">
            <a:avLst/>
          </a:prstGeom>
          <a:noFill/>
          <a:ln w="9525">
            <a:noFill/>
            <a:miter lim="800000"/>
            <a:headEnd/>
            <a:tailEnd/>
          </a:ln>
          <a:effectLst/>
        </p:spPr>
      </p:pic>
      <p:sp>
        <p:nvSpPr>
          <p:cNvPr id="4" name="TextBox 3"/>
          <p:cNvSpPr txBox="1"/>
          <p:nvPr/>
        </p:nvSpPr>
        <p:spPr>
          <a:xfrm>
            <a:off x="6929454" y="5667720"/>
            <a:ext cx="500066" cy="261610"/>
          </a:xfrm>
          <a:prstGeom prst="rect">
            <a:avLst/>
          </a:prstGeom>
          <a:noFill/>
        </p:spPr>
        <p:txBody>
          <a:bodyPr wrap="square" rtlCol="0">
            <a:spAutoFit/>
          </a:bodyPr>
          <a:lstStyle/>
          <a:p>
            <a:r>
              <a:rPr lang="en-US" sz="1100" dirty="0" smtClean="0">
                <a:solidFill>
                  <a:schemeClr val="tx2">
                    <a:lumMod val="75000"/>
                  </a:schemeClr>
                </a:solidFill>
              </a:rPr>
              <a:t>2015</a:t>
            </a:r>
            <a:endParaRPr lang="ru-RU" sz="1100" dirty="0">
              <a:solidFill>
                <a:schemeClr val="tx2">
                  <a:lumMod val="75000"/>
                </a:schemeClr>
              </a:solidFill>
            </a:endParaRPr>
          </a:p>
        </p:txBody>
      </p:sp>
      <p:sp>
        <p:nvSpPr>
          <p:cNvPr id="5" name="TextBox 4"/>
          <p:cNvSpPr txBox="1"/>
          <p:nvPr/>
        </p:nvSpPr>
        <p:spPr>
          <a:xfrm>
            <a:off x="6858016" y="4929198"/>
            <a:ext cx="928694" cy="307777"/>
          </a:xfrm>
          <a:prstGeom prst="rect">
            <a:avLst/>
          </a:prstGeom>
          <a:noFill/>
          <a:scene3d>
            <a:camera prst="orthographicFront">
              <a:rot lat="0" lon="0" rev="3300000"/>
            </a:camera>
            <a:lightRig rig="threePt" dir="t"/>
          </a:scene3d>
        </p:spPr>
        <p:txBody>
          <a:bodyPr wrap="square" rtlCol="0">
            <a:spAutoFit/>
          </a:bodyPr>
          <a:lstStyle/>
          <a:p>
            <a:r>
              <a:rPr lang="en-US" sz="1400" dirty="0" smtClean="0">
                <a:solidFill>
                  <a:schemeClr val="accent6">
                    <a:lumMod val="75000"/>
                  </a:schemeClr>
                </a:solidFill>
              </a:rPr>
              <a:t>UML 2.5</a:t>
            </a:r>
            <a:endParaRPr lang="ru-RU" sz="1400" dirty="0">
              <a:solidFill>
                <a:schemeClr val="accent6">
                  <a:lumMod val="75000"/>
                </a:schemeClr>
              </a:solidFill>
            </a:endParaRPr>
          </a:p>
        </p:txBody>
      </p:sp>
      <p:sp>
        <p:nvSpPr>
          <p:cNvPr id="6" name="TextBox 5"/>
          <p:cNvSpPr txBox="1"/>
          <p:nvPr/>
        </p:nvSpPr>
        <p:spPr>
          <a:xfrm>
            <a:off x="7143768" y="4929198"/>
            <a:ext cx="928694" cy="307777"/>
          </a:xfrm>
          <a:prstGeom prst="rect">
            <a:avLst/>
          </a:prstGeom>
          <a:noFill/>
          <a:scene3d>
            <a:camera prst="orthographicFront">
              <a:rot lat="0" lon="0" rev="3300000"/>
            </a:camera>
            <a:lightRig rig="threePt" dir="t"/>
          </a:scene3d>
        </p:spPr>
        <p:txBody>
          <a:bodyPr wrap="square" rtlCol="0">
            <a:spAutoFit/>
          </a:bodyPr>
          <a:lstStyle/>
          <a:p>
            <a:r>
              <a:rPr lang="en-US" sz="1400" dirty="0" smtClean="0">
                <a:solidFill>
                  <a:schemeClr val="accent6">
                    <a:lumMod val="75000"/>
                  </a:schemeClr>
                </a:solidFill>
              </a:rPr>
              <a:t>UML 3.1.0</a:t>
            </a:r>
            <a:endParaRPr lang="ru-RU" sz="1400" dirty="0">
              <a:solidFill>
                <a:schemeClr val="accent6">
                  <a:lumMod val="75000"/>
                </a:schemeClr>
              </a:solidFill>
            </a:endParaRPr>
          </a:p>
        </p:txBody>
      </p:sp>
      <p:sp>
        <p:nvSpPr>
          <p:cNvPr id="7" name="TextBox 6"/>
          <p:cNvSpPr txBox="1"/>
          <p:nvPr/>
        </p:nvSpPr>
        <p:spPr>
          <a:xfrm>
            <a:off x="7215206" y="5643578"/>
            <a:ext cx="500066" cy="261610"/>
          </a:xfrm>
          <a:prstGeom prst="rect">
            <a:avLst/>
          </a:prstGeom>
          <a:noFill/>
        </p:spPr>
        <p:txBody>
          <a:bodyPr wrap="square" rtlCol="0">
            <a:spAutoFit/>
          </a:bodyPr>
          <a:lstStyle/>
          <a:p>
            <a:r>
              <a:rPr lang="en-US" sz="1100" dirty="0" smtClean="0">
                <a:solidFill>
                  <a:schemeClr val="tx2">
                    <a:lumMod val="75000"/>
                  </a:schemeClr>
                </a:solidFill>
              </a:rPr>
              <a:t>2019</a:t>
            </a:r>
            <a:endParaRPr lang="ru-RU" sz="1100" dirty="0">
              <a:solidFill>
                <a:schemeClr val="tx2">
                  <a:lumMod val="75000"/>
                </a:schemeClr>
              </a:solidFill>
            </a:endParaRPr>
          </a:p>
        </p:txBody>
      </p:sp>
    </p:spTree>
    <p:extLst>
      <p:ext uri="{BB962C8B-B14F-4D97-AF65-F5344CB8AC3E}">
        <p14:creationId xmlns:p14="http://schemas.microsoft.com/office/powerpoint/2010/main" val="274258188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7" name="Picture 7"/>
          <p:cNvPicPr>
            <a:picLocks noGrp="1" noChangeAspect="1" noChangeArrowheads="1"/>
          </p:cNvPicPr>
          <p:nvPr>
            <p:ph idx="1"/>
          </p:nvPr>
        </p:nvPicPr>
        <p:blipFill>
          <a:blip r:embed="rId3" cstate="print"/>
          <a:srcRect/>
          <a:stretch>
            <a:fillRect/>
          </a:stretch>
        </p:blipFill>
        <p:spPr bwMode="auto">
          <a:xfrm>
            <a:off x="1357290" y="0"/>
            <a:ext cx="5072066" cy="3214686"/>
          </a:xfrm>
          <a:prstGeom prst="rect">
            <a:avLst/>
          </a:prstGeom>
          <a:noFill/>
          <a:ln w="9525">
            <a:noFill/>
            <a:miter lim="800000"/>
            <a:headEnd/>
            <a:tailEnd/>
          </a:ln>
          <a:effectLst/>
        </p:spPr>
      </p:pic>
      <p:graphicFrame>
        <p:nvGraphicFramePr>
          <p:cNvPr id="11" name="Таблица 10"/>
          <p:cNvGraphicFramePr>
            <a:graphicFrameLocks noGrp="1"/>
          </p:cNvGraphicFramePr>
          <p:nvPr/>
        </p:nvGraphicFramePr>
        <p:xfrm>
          <a:off x="857224" y="3286124"/>
          <a:ext cx="7286676" cy="3467899"/>
        </p:xfrm>
        <a:graphic>
          <a:graphicData uri="http://schemas.openxmlformats.org/drawingml/2006/table">
            <a:tbl>
              <a:tblPr/>
              <a:tblGrid>
                <a:gridCol w="5072098">
                  <a:extLst>
                    <a:ext uri="{9D8B030D-6E8A-4147-A177-3AD203B41FA5}">
                      <a16:colId xmlns:a16="http://schemas.microsoft.com/office/drawing/2014/main" val="20000"/>
                    </a:ext>
                  </a:extLst>
                </a:gridCol>
                <a:gridCol w="2214578">
                  <a:extLst>
                    <a:ext uri="{9D8B030D-6E8A-4147-A177-3AD203B41FA5}">
                      <a16:colId xmlns:a16="http://schemas.microsoft.com/office/drawing/2014/main" val="20001"/>
                    </a:ext>
                  </a:extLst>
                </a:gridCol>
              </a:tblGrid>
              <a:tr h="280657">
                <a:tc>
                  <a:txBody>
                    <a:bodyPr/>
                    <a:lstStyle/>
                    <a:p>
                      <a:r>
                        <a:rPr lang="ru-RU" sz="1600" dirty="0"/>
                        <a:t>Документ и его содержание</a:t>
                      </a:r>
                    </a:p>
                  </a:txBody>
                  <a:tcPr marL="59765" marR="59765" marT="29882" marB="29882" anchor="ctr">
                    <a:lnL>
                      <a:noFill/>
                    </a:lnL>
                    <a:lnR>
                      <a:noFill/>
                    </a:lnR>
                    <a:lnT>
                      <a:noFill/>
                    </a:lnT>
                    <a:lnB>
                      <a:noFill/>
                    </a:lnB>
                  </a:tcPr>
                </a:tc>
                <a:tc>
                  <a:txBody>
                    <a:bodyPr/>
                    <a:lstStyle/>
                    <a:p>
                      <a:r>
                        <a:rPr lang="ru-RU" sz="1600"/>
                        <a:t>Количество страниц</a:t>
                      </a:r>
                    </a:p>
                  </a:txBody>
                  <a:tcPr marL="59765" marR="59765" marT="29882" marB="29882" anchor="ctr">
                    <a:lnL>
                      <a:noFill/>
                    </a:lnL>
                    <a:lnR>
                      <a:noFill/>
                    </a:lnR>
                    <a:lnT>
                      <a:noFill/>
                    </a:lnT>
                    <a:lnB>
                      <a:noFill/>
                    </a:lnB>
                  </a:tcPr>
                </a:tc>
                <a:extLst>
                  <a:ext uri="{0D108BD9-81ED-4DB2-BD59-A6C34878D82A}">
                    <a16:rowId xmlns:a16="http://schemas.microsoft.com/office/drawing/2014/main" val="10000"/>
                  </a:ext>
                </a:extLst>
              </a:tr>
              <a:tr h="680540">
                <a:tc>
                  <a:txBody>
                    <a:bodyPr/>
                    <a:lstStyle/>
                    <a:p>
                      <a:r>
                        <a:rPr lang="ru-RU" sz="1600" dirty="0"/>
                        <a:t>UML </a:t>
                      </a:r>
                      <a:r>
                        <a:rPr lang="ru-RU" sz="1600" dirty="0" err="1"/>
                        <a:t>Infrastructure</a:t>
                      </a:r>
                      <a:r>
                        <a:rPr lang="ru-RU" sz="1600" dirty="0"/>
                        <a:t> Описание базовых механизмов, а также архитектуры, профилей, стереотипов </a:t>
                      </a:r>
                    </a:p>
                  </a:txBody>
                  <a:tcPr marL="59765" marR="59765" marT="29882" marB="29882" anchor="ctr">
                    <a:lnL>
                      <a:noFill/>
                    </a:lnL>
                    <a:lnR>
                      <a:noFill/>
                    </a:lnR>
                    <a:lnT>
                      <a:noFill/>
                    </a:lnT>
                    <a:lnB>
                      <a:noFill/>
                    </a:lnB>
                  </a:tcPr>
                </a:tc>
                <a:tc>
                  <a:txBody>
                    <a:bodyPr/>
                    <a:lstStyle/>
                    <a:p>
                      <a:r>
                        <a:rPr lang="ru-RU" sz="1600" dirty="0"/>
                        <a:t>230</a:t>
                      </a:r>
                    </a:p>
                  </a:txBody>
                  <a:tcPr marL="59765" marR="59765" marT="29882" marB="29882" anchor="ctr">
                    <a:lnL>
                      <a:noFill/>
                    </a:lnL>
                    <a:lnR>
                      <a:noFill/>
                    </a:lnR>
                    <a:lnT>
                      <a:noFill/>
                    </a:lnT>
                    <a:lnB>
                      <a:noFill/>
                    </a:lnB>
                  </a:tcPr>
                </a:tc>
                <a:extLst>
                  <a:ext uri="{0D108BD9-81ED-4DB2-BD59-A6C34878D82A}">
                    <a16:rowId xmlns:a16="http://schemas.microsoft.com/office/drawing/2014/main" val="10001"/>
                  </a:ext>
                </a:extLst>
              </a:tr>
              <a:tr h="680540">
                <a:tc>
                  <a:txBody>
                    <a:bodyPr/>
                    <a:lstStyle/>
                    <a:p>
                      <a:r>
                        <a:rPr lang="ru-RU" sz="1600" dirty="0"/>
                        <a:t>UML </a:t>
                      </a:r>
                      <a:r>
                        <a:rPr lang="ru-RU" sz="1600" dirty="0" err="1"/>
                        <a:t>Superstructure</a:t>
                      </a:r>
                      <a:r>
                        <a:rPr lang="ru-RU" sz="1600" dirty="0"/>
                        <a:t> Описание статических и динамических элементов языка </a:t>
                      </a:r>
                    </a:p>
                  </a:txBody>
                  <a:tcPr marL="59765" marR="59765" marT="29882" marB="29882" anchor="ctr">
                    <a:lnL>
                      <a:noFill/>
                    </a:lnL>
                    <a:lnR>
                      <a:noFill/>
                    </a:lnR>
                    <a:lnT>
                      <a:noFill/>
                    </a:lnT>
                    <a:lnB>
                      <a:noFill/>
                    </a:lnB>
                  </a:tcPr>
                </a:tc>
                <a:tc>
                  <a:txBody>
                    <a:bodyPr/>
                    <a:lstStyle/>
                    <a:p>
                      <a:r>
                        <a:rPr lang="ru-RU" sz="1600" dirty="0"/>
                        <a:t>748</a:t>
                      </a:r>
                    </a:p>
                  </a:txBody>
                  <a:tcPr marL="59765" marR="59765" marT="29882" marB="29882" anchor="ctr">
                    <a:lnL>
                      <a:noFill/>
                    </a:lnL>
                    <a:lnR>
                      <a:noFill/>
                    </a:lnR>
                    <a:lnT>
                      <a:noFill/>
                    </a:lnT>
                    <a:lnB>
                      <a:noFill/>
                    </a:lnB>
                  </a:tcPr>
                </a:tc>
                <a:extLst>
                  <a:ext uri="{0D108BD9-81ED-4DB2-BD59-A6C34878D82A}">
                    <a16:rowId xmlns:a16="http://schemas.microsoft.com/office/drawing/2014/main" val="10002"/>
                  </a:ext>
                </a:extLst>
              </a:tr>
              <a:tr h="1122675">
                <a:tc>
                  <a:txBody>
                    <a:bodyPr/>
                    <a:lstStyle/>
                    <a:p>
                      <a:r>
                        <a:rPr lang="ru-RU" sz="1600" dirty="0"/>
                        <a:t>UML </a:t>
                      </a:r>
                      <a:r>
                        <a:rPr lang="ru-RU" sz="1600" dirty="0" err="1"/>
                        <a:t>Diagram</a:t>
                      </a:r>
                      <a:r>
                        <a:rPr lang="ru-RU" sz="1600" dirty="0"/>
                        <a:t> </a:t>
                      </a:r>
                      <a:r>
                        <a:rPr lang="ru-RU" sz="1600" dirty="0" err="1"/>
                        <a:t>interchange</a:t>
                      </a:r>
                      <a:r>
                        <a:rPr lang="ru-RU" sz="1600" dirty="0"/>
                        <a:t> Описание формата обмена дополнительными данными о диаграммах (форматирование, расположение элементов и т.д.) между различными инструментами </a:t>
                      </a:r>
                    </a:p>
                  </a:txBody>
                  <a:tcPr marL="59765" marR="59765" marT="29882" marB="29882" anchor="ctr">
                    <a:lnL>
                      <a:noFill/>
                    </a:lnL>
                    <a:lnR>
                      <a:noFill/>
                    </a:lnR>
                    <a:lnT>
                      <a:noFill/>
                    </a:lnT>
                    <a:lnB>
                      <a:noFill/>
                    </a:lnB>
                  </a:tcPr>
                </a:tc>
                <a:tc>
                  <a:txBody>
                    <a:bodyPr/>
                    <a:lstStyle/>
                    <a:p>
                      <a:r>
                        <a:rPr lang="ru-RU" sz="1600" dirty="0"/>
                        <a:t>86</a:t>
                      </a:r>
                    </a:p>
                  </a:txBody>
                  <a:tcPr marL="59765" marR="59765" marT="29882" marB="29882" anchor="ctr">
                    <a:lnL>
                      <a:noFill/>
                    </a:lnL>
                    <a:lnR>
                      <a:noFill/>
                    </a:lnR>
                    <a:lnT>
                      <a:noFill/>
                    </a:lnT>
                    <a:lnB>
                      <a:noFill/>
                    </a:lnB>
                  </a:tcPr>
                </a:tc>
                <a:extLst>
                  <a:ext uri="{0D108BD9-81ED-4DB2-BD59-A6C34878D82A}">
                    <a16:rowId xmlns:a16="http://schemas.microsoft.com/office/drawing/2014/main" val="10003"/>
                  </a:ext>
                </a:extLst>
              </a:tr>
              <a:tr h="680540">
                <a:tc>
                  <a:txBody>
                    <a:bodyPr/>
                    <a:lstStyle/>
                    <a:p>
                      <a:r>
                        <a:rPr lang="en-US" sz="1600" dirty="0"/>
                        <a:t>OCL Specifications </a:t>
                      </a:r>
                      <a:r>
                        <a:rPr lang="ru-RU" sz="1600" dirty="0"/>
                        <a:t>Описание объектного языка ограничений </a:t>
                      </a:r>
                      <a:r>
                        <a:rPr lang="en-US" sz="1600" dirty="0"/>
                        <a:t>OCL (Object Constraint Language) </a:t>
                      </a:r>
                    </a:p>
                  </a:txBody>
                  <a:tcPr marL="59765" marR="59765" marT="29882" marB="29882" anchor="ctr">
                    <a:lnL>
                      <a:noFill/>
                    </a:lnL>
                    <a:lnR>
                      <a:noFill/>
                    </a:lnR>
                    <a:lnT>
                      <a:noFill/>
                    </a:lnT>
                    <a:lnB>
                      <a:noFill/>
                    </a:lnB>
                  </a:tcPr>
                </a:tc>
                <a:tc>
                  <a:txBody>
                    <a:bodyPr/>
                    <a:lstStyle/>
                    <a:p>
                      <a:r>
                        <a:rPr lang="ru-RU" sz="1600" dirty="0"/>
                        <a:t>244</a:t>
                      </a:r>
                    </a:p>
                  </a:txBody>
                  <a:tcPr marL="59765" marR="59765" marT="29882" marB="29882" anchor="ctr">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4" name="TextBox 3"/>
          <p:cNvSpPr txBox="1"/>
          <p:nvPr/>
        </p:nvSpPr>
        <p:spPr>
          <a:xfrm>
            <a:off x="4857752" y="1571612"/>
            <a:ext cx="642942" cy="338554"/>
          </a:xfrm>
          <a:prstGeom prst="rect">
            <a:avLst/>
          </a:prstGeom>
          <a:solidFill>
            <a:schemeClr val="bg1"/>
          </a:solidFill>
        </p:spPr>
        <p:txBody>
          <a:bodyPr wrap="square" rtlCol="0">
            <a:spAutoFit/>
          </a:bodyPr>
          <a:lstStyle/>
          <a:p>
            <a:r>
              <a:rPr lang="en-US" sz="1600" dirty="0" smtClean="0"/>
              <a:t>3.1</a:t>
            </a:r>
            <a:endParaRPr lang="ru-RU" sz="1600" dirty="0"/>
          </a:p>
        </p:txBody>
      </p:sp>
    </p:spTree>
    <p:extLst>
      <p:ext uri="{BB962C8B-B14F-4D97-AF65-F5344CB8AC3E}">
        <p14:creationId xmlns:p14="http://schemas.microsoft.com/office/powerpoint/2010/main" val="240728533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fontScale="90000"/>
          </a:bodyPr>
          <a:lstStyle/>
          <a:p>
            <a:r>
              <a:rPr lang="ru-RU" sz="4000" dirty="0" smtClean="0"/>
              <a:t/>
            </a:r>
            <a:br>
              <a:rPr lang="ru-RU" sz="4000" dirty="0" smtClean="0"/>
            </a:br>
            <a:r>
              <a:rPr lang="ru-RU" sz="4000" dirty="0" smtClean="0"/>
              <a:t>Преимущества </a:t>
            </a:r>
            <a:r>
              <a:rPr lang="en-US" sz="4000" dirty="0" smtClean="0"/>
              <a:t>UML</a:t>
            </a:r>
            <a:r>
              <a:rPr lang="en-US" b="1" dirty="0" smtClean="0"/>
              <a:t/>
            </a:r>
            <a:br>
              <a:rPr lang="en-US" b="1" dirty="0" smtClean="0"/>
            </a:br>
            <a:endParaRPr lang="ru-RU" dirty="0"/>
          </a:p>
        </p:txBody>
      </p:sp>
      <p:sp>
        <p:nvSpPr>
          <p:cNvPr id="3" name="Содержимое 2"/>
          <p:cNvSpPr>
            <a:spLocks noGrp="1"/>
          </p:cNvSpPr>
          <p:nvPr>
            <p:ph idx="1"/>
          </p:nvPr>
        </p:nvSpPr>
        <p:spPr>
          <a:xfrm>
            <a:off x="457200" y="1142984"/>
            <a:ext cx="8229600" cy="5357850"/>
          </a:xfrm>
        </p:spPr>
        <p:txBody>
          <a:bodyPr>
            <a:normAutofit fontScale="77500" lnSpcReduction="20000"/>
          </a:bodyPr>
          <a:lstStyle/>
          <a:p>
            <a:r>
              <a:rPr lang="ru-RU" dirty="0" smtClean="0"/>
              <a:t>UML объектно-ориентирован, в результате чего методы описания результатов анализа и проектирования семантически близки к методам программирования на современных объектно-ориентированных языках;</a:t>
            </a:r>
          </a:p>
          <a:p>
            <a:r>
              <a:rPr lang="ru-RU" dirty="0" smtClean="0"/>
              <a:t>UML позволяет описать систему практически со всех возможных точек зрения и разные аспекты поведения системы;</a:t>
            </a:r>
          </a:p>
          <a:p>
            <a:r>
              <a:rPr lang="ru-RU" dirty="0" smtClean="0"/>
              <a:t>Диаграммы UML сравнительно просты для чтения после достаточно быстрого ознакомления с его синтаксисом;</a:t>
            </a:r>
          </a:p>
          <a:p>
            <a:r>
              <a:rPr lang="ru-RU" dirty="0" smtClean="0"/>
              <a:t>UML расширяет и позволяет вводить собственные текстовые и графические стереотипы, что способствует его применению не только в сфере программной инженерии;</a:t>
            </a:r>
          </a:p>
          <a:p>
            <a:r>
              <a:rPr lang="ru-RU" dirty="0" smtClean="0"/>
              <a:t>UML получил широкое распространение и динамично развивается.</a:t>
            </a:r>
          </a:p>
          <a:p>
            <a:pPr>
              <a:buNone/>
            </a:pPr>
            <a:endParaRPr lang="ru-RU" dirty="0"/>
          </a:p>
        </p:txBody>
      </p:sp>
    </p:spTree>
    <p:extLst>
      <p:ext uri="{BB962C8B-B14F-4D97-AF65-F5344CB8AC3E}">
        <p14:creationId xmlns:p14="http://schemas.microsoft.com/office/powerpoint/2010/main" val="4283432670"/>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a:bodyPr>
          <a:lstStyle/>
          <a:p>
            <a:r>
              <a:rPr lang="ru-RU" sz="2800" b="1" dirty="0" smtClean="0"/>
              <a:t>Сущность </a:t>
            </a:r>
            <a:r>
              <a:rPr lang="en-GB" sz="2800" b="1" dirty="0" smtClean="0"/>
              <a:t>UML</a:t>
            </a:r>
            <a:endParaRPr lang="ru-RU" sz="2800" b="1"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785786" y="928670"/>
            <a:ext cx="7929618" cy="5572164"/>
          </a:xfrm>
          <a:prstGeom prst="rect">
            <a:avLst/>
          </a:prstGeom>
          <a:noFill/>
          <a:ln w="9525">
            <a:noFill/>
            <a:miter lim="800000"/>
            <a:headEnd/>
            <a:tailEnd/>
          </a:ln>
          <a:effectLst/>
        </p:spPr>
      </p:pic>
      <p:sp>
        <p:nvSpPr>
          <p:cNvPr id="4" name="TextBox 3"/>
          <p:cNvSpPr txBox="1"/>
          <p:nvPr/>
        </p:nvSpPr>
        <p:spPr>
          <a:xfrm>
            <a:off x="3000364" y="4643446"/>
            <a:ext cx="3357586" cy="369332"/>
          </a:xfrm>
          <a:prstGeom prst="rect">
            <a:avLst/>
          </a:prstGeom>
          <a:noFill/>
        </p:spPr>
        <p:txBody>
          <a:bodyPr wrap="square" rtlCol="0">
            <a:spAutoFit/>
          </a:bodyPr>
          <a:lstStyle/>
          <a:p>
            <a:r>
              <a:rPr lang="ru-RU" dirty="0" smtClean="0"/>
              <a:t>Правила использование  </a:t>
            </a:r>
            <a:endParaRPr lang="ru-RU" dirty="0"/>
          </a:p>
        </p:txBody>
      </p:sp>
      <p:sp>
        <p:nvSpPr>
          <p:cNvPr id="5" name="TextBox 4"/>
          <p:cNvSpPr txBox="1"/>
          <p:nvPr/>
        </p:nvSpPr>
        <p:spPr>
          <a:xfrm>
            <a:off x="3500430" y="3143248"/>
            <a:ext cx="1643074" cy="923330"/>
          </a:xfrm>
          <a:prstGeom prst="rect">
            <a:avLst/>
          </a:prstGeom>
          <a:noFill/>
        </p:spPr>
        <p:txBody>
          <a:bodyPr wrap="square" rtlCol="0">
            <a:spAutoFit/>
          </a:bodyPr>
          <a:lstStyle/>
          <a:p>
            <a:r>
              <a:rPr lang="ru-RU" dirty="0" smtClean="0"/>
              <a:t>Правила приписывания смысла</a:t>
            </a:r>
            <a:endParaRPr lang="ru-RU" dirty="0"/>
          </a:p>
        </p:txBody>
      </p:sp>
      <p:sp>
        <p:nvSpPr>
          <p:cNvPr id="6" name="TextBox 5"/>
          <p:cNvSpPr txBox="1"/>
          <p:nvPr/>
        </p:nvSpPr>
        <p:spPr>
          <a:xfrm>
            <a:off x="1214414" y="1500174"/>
            <a:ext cx="214314" cy="1954381"/>
          </a:xfrm>
          <a:prstGeom prst="rect">
            <a:avLst/>
          </a:prstGeom>
          <a:noFill/>
        </p:spPr>
        <p:txBody>
          <a:bodyPr wrap="square" rtlCol="0">
            <a:spAutoFit/>
          </a:bodyPr>
          <a:lstStyle/>
          <a:p>
            <a:r>
              <a:rPr lang="ru-RU" sz="1100" dirty="0" smtClean="0"/>
              <a:t>Конструкции</a:t>
            </a:r>
            <a:endParaRPr lang="ru-RU" sz="1100" dirty="0"/>
          </a:p>
        </p:txBody>
      </p:sp>
      <p:sp>
        <p:nvSpPr>
          <p:cNvPr id="7" name="TextBox 6"/>
          <p:cNvSpPr txBox="1"/>
          <p:nvPr/>
        </p:nvSpPr>
        <p:spPr>
          <a:xfrm>
            <a:off x="1857356" y="2143116"/>
            <a:ext cx="1643074" cy="923330"/>
          </a:xfrm>
          <a:prstGeom prst="rect">
            <a:avLst/>
          </a:prstGeom>
          <a:noFill/>
        </p:spPr>
        <p:txBody>
          <a:bodyPr wrap="square" rtlCol="0">
            <a:spAutoFit/>
          </a:bodyPr>
          <a:lstStyle/>
          <a:p>
            <a:r>
              <a:rPr lang="ru-RU" dirty="0" smtClean="0"/>
              <a:t>Правила описания конструкций</a:t>
            </a:r>
            <a:endParaRPr lang="ru-RU" dirty="0"/>
          </a:p>
        </p:txBody>
      </p:sp>
    </p:spTree>
    <p:extLst>
      <p:ext uri="{BB962C8B-B14F-4D97-AF65-F5344CB8AC3E}">
        <p14:creationId xmlns:p14="http://schemas.microsoft.com/office/powerpoint/2010/main" val="3070643432"/>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200" dirty="0" smtClean="0"/>
              <a:t>Назначение - спецификация, визуализация, конструирование, документирование</a:t>
            </a:r>
            <a:endParaRPr lang="ru-RU" sz="3200"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642911" y="1600200"/>
            <a:ext cx="7300280" cy="4525963"/>
          </a:xfrm>
          <a:prstGeom prst="rect">
            <a:avLst/>
          </a:prstGeom>
          <a:noFill/>
          <a:ln w="9525">
            <a:noFill/>
            <a:miter lim="800000"/>
            <a:headEnd/>
            <a:tailEnd/>
          </a:ln>
          <a:effectLst/>
        </p:spPr>
      </p:pic>
      <p:sp>
        <p:nvSpPr>
          <p:cNvPr id="4" name="TextBox 3"/>
          <p:cNvSpPr txBox="1"/>
          <p:nvPr/>
        </p:nvSpPr>
        <p:spPr>
          <a:xfrm>
            <a:off x="6143636" y="1571612"/>
            <a:ext cx="2857520" cy="646331"/>
          </a:xfrm>
          <a:prstGeom prst="rect">
            <a:avLst/>
          </a:prstGeom>
          <a:noFill/>
        </p:spPr>
        <p:txBody>
          <a:bodyPr wrap="square" rtlCol="0">
            <a:spAutoFit/>
          </a:bodyPr>
          <a:lstStyle/>
          <a:p>
            <a:r>
              <a:rPr lang="ru-RU" dirty="0" smtClean="0"/>
              <a:t>Средство описания -Как устроена и работает</a:t>
            </a:r>
            <a:endParaRPr lang="ru-RU" dirty="0"/>
          </a:p>
        </p:txBody>
      </p:sp>
      <p:sp>
        <p:nvSpPr>
          <p:cNvPr id="5" name="TextBox 4"/>
          <p:cNvSpPr txBox="1"/>
          <p:nvPr/>
        </p:nvSpPr>
        <p:spPr>
          <a:xfrm>
            <a:off x="2928926" y="2643182"/>
            <a:ext cx="4429156" cy="369332"/>
          </a:xfrm>
          <a:prstGeom prst="rect">
            <a:avLst/>
          </a:prstGeom>
          <a:noFill/>
        </p:spPr>
        <p:txBody>
          <a:bodyPr wrap="square" rtlCol="0">
            <a:spAutoFit/>
          </a:bodyPr>
          <a:lstStyle/>
          <a:p>
            <a:r>
              <a:rPr lang="ru-RU" dirty="0" smtClean="0"/>
              <a:t>Средство коммуникации (наглядность)</a:t>
            </a:r>
            <a:endParaRPr lang="ru-RU" dirty="0"/>
          </a:p>
        </p:txBody>
      </p:sp>
      <p:sp>
        <p:nvSpPr>
          <p:cNvPr id="6" name="TextBox 5"/>
          <p:cNvSpPr txBox="1"/>
          <p:nvPr/>
        </p:nvSpPr>
        <p:spPr>
          <a:xfrm>
            <a:off x="6286512" y="4429132"/>
            <a:ext cx="2500330" cy="646331"/>
          </a:xfrm>
          <a:prstGeom prst="rect">
            <a:avLst/>
          </a:prstGeom>
          <a:noFill/>
        </p:spPr>
        <p:txBody>
          <a:bodyPr wrap="square" rtlCol="0">
            <a:spAutoFit/>
          </a:bodyPr>
          <a:lstStyle/>
          <a:p>
            <a:r>
              <a:rPr lang="ru-RU" dirty="0" smtClean="0"/>
              <a:t>(документ, </a:t>
            </a:r>
          </a:p>
          <a:p>
            <a:r>
              <a:rPr lang="ru-RU" dirty="0" smtClean="0"/>
              <a:t>элемент информации)</a:t>
            </a:r>
            <a:endParaRPr lang="ru-RU" dirty="0"/>
          </a:p>
        </p:txBody>
      </p:sp>
    </p:spTree>
    <p:extLst>
      <p:ext uri="{BB962C8B-B14F-4D97-AF65-F5344CB8AC3E}">
        <p14:creationId xmlns:p14="http://schemas.microsoft.com/office/powerpoint/2010/main" val="2316790414"/>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142852"/>
            <a:ext cx="8229600" cy="571504"/>
          </a:xfrm>
        </p:spPr>
        <p:txBody>
          <a:bodyPr>
            <a:normAutofit/>
          </a:bodyPr>
          <a:lstStyle/>
          <a:p>
            <a:r>
              <a:rPr lang="ru-RU" sz="2800" b="1" dirty="0" smtClean="0"/>
              <a:t>Использование </a:t>
            </a:r>
            <a:r>
              <a:rPr lang="en-GB" sz="2800" b="1" dirty="0" smtClean="0"/>
              <a:t>UML</a:t>
            </a:r>
            <a:endParaRPr lang="ru-RU" sz="2800" b="1"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642910" y="785794"/>
            <a:ext cx="7715303" cy="5340369"/>
          </a:xfrm>
          <a:prstGeom prst="rect">
            <a:avLst/>
          </a:prstGeom>
          <a:noFill/>
          <a:ln w="9525">
            <a:noFill/>
            <a:miter lim="800000"/>
            <a:headEnd/>
            <a:tailEnd/>
          </a:ln>
          <a:effectLst/>
        </p:spPr>
      </p:pic>
    </p:spTree>
    <p:extLst>
      <p:ext uri="{BB962C8B-B14F-4D97-AF65-F5344CB8AC3E}">
        <p14:creationId xmlns:p14="http://schemas.microsoft.com/office/powerpoint/2010/main" val="330417205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2800" b="1" dirty="0" smtClean="0"/>
              <a:t>Диаграмма процесса моделирования</a:t>
            </a:r>
            <a:endParaRPr lang="ru-RU" sz="2800" b="1" dirty="0"/>
          </a:p>
        </p:txBody>
      </p:sp>
      <p:pic>
        <p:nvPicPr>
          <p:cNvPr id="22530" name="Picture 2"/>
          <p:cNvPicPr>
            <a:picLocks noGrp="1" noChangeAspect="1" noChangeArrowheads="1"/>
          </p:cNvPicPr>
          <p:nvPr>
            <p:ph idx="1"/>
          </p:nvPr>
        </p:nvPicPr>
        <p:blipFill>
          <a:blip r:embed="rId2" cstate="print"/>
          <a:srcRect/>
          <a:stretch>
            <a:fillRect/>
          </a:stretch>
        </p:blipFill>
        <p:spPr bwMode="auto">
          <a:xfrm>
            <a:off x="500034" y="1071546"/>
            <a:ext cx="8001055" cy="5214974"/>
          </a:xfrm>
          <a:prstGeom prst="rect">
            <a:avLst/>
          </a:prstGeom>
          <a:noFill/>
          <a:ln w="9525">
            <a:noFill/>
            <a:miter lim="800000"/>
            <a:headEnd/>
            <a:tailEnd/>
          </a:ln>
          <a:effectLst/>
        </p:spPr>
      </p:pic>
    </p:spTree>
    <p:extLst>
      <p:ext uri="{BB962C8B-B14F-4D97-AF65-F5344CB8AC3E}">
        <p14:creationId xmlns:p14="http://schemas.microsoft.com/office/powerpoint/2010/main" val="479318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fontScale="90000"/>
          </a:bodyPr>
          <a:lstStyle/>
          <a:p>
            <a:r>
              <a:rPr lang="ru-RU" dirty="0" smtClean="0"/>
              <a:t/>
            </a:r>
            <a:br>
              <a:rPr lang="ru-RU" dirty="0" smtClean="0"/>
            </a:br>
            <a:r>
              <a:rPr lang="ru-RU" dirty="0" smtClean="0"/>
              <a:t>Создание общей папки </a:t>
            </a:r>
            <a:r>
              <a:rPr lang="en-US" b="1" dirty="0" smtClean="0"/>
              <a:t/>
            </a:r>
            <a:br>
              <a:rPr lang="en-US" b="1" dirty="0" smtClean="0"/>
            </a:br>
            <a:endParaRPr lang="ru-RU" dirty="0"/>
          </a:p>
        </p:txBody>
      </p:sp>
      <p:sp>
        <p:nvSpPr>
          <p:cNvPr id="3" name="Содержимое 2"/>
          <p:cNvSpPr>
            <a:spLocks noGrp="1"/>
          </p:cNvSpPr>
          <p:nvPr>
            <p:ph idx="1"/>
          </p:nvPr>
        </p:nvSpPr>
        <p:spPr/>
        <p:txBody>
          <a:bodyPr/>
          <a:lstStyle/>
          <a:p>
            <a:pPr>
              <a:buNone/>
            </a:pPr>
            <a:r>
              <a:rPr lang="ru-RU" dirty="0" smtClean="0"/>
              <a:t>1. Прописать общую папку </a:t>
            </a:r>
            <a:r>
              <a:rPr lang="en-GB" dirty="0" smtClean="0"/>
              <a:t>Windows </a:t>
            </a:r>
            <a:r>
              <a:rPr lang="ru-RU" dirty="0" smtClean="0"/>
              <a:t>в </a:t>
            </a:r>
            <a:r>
              <a:rPr lang="en-US" dirty="0" err="1" smtClean="0"/>
              <a:t>VirtualBox</a:t>
            </a:r>
            <a:r>
              <a:rPr lang="ru-RU" dirty="0" smtClean="0"/>
              <a:t>.</a:t>
            </a:r>
          </a:p>
          <a:p>
            <a:pPr>
              <a:buNone/>
            </a:pPr>
            <a:r>
              <a:rPr lang="ru-RU" dirty="0" smtClean="0"/>
              <a:t>2. Установить дополнение гостевой ОС (</a:t>
            </a:r>
            <a:r>
              <a:rPr lang="en-GB" dirty="0" err="1" smtClean="0"/>
              <a:t>Ubuntu</a:t>
            </a:r>
            <a:r>
              <a:rPr lang="en-GB" dirty="0" smtClean="0"/>
              <a:t>)</a:t>
            </a:r>
            <a:r>
              <a:rPr lang="ru-RU" dirty="0" smtClean="0"/>
              <a:t>.</a:t>
            </a:r>
          </a:p>
          <a:p>
            <a:pPr>
              <a:buNone/>
            </a:pPr>
            <a:r>
              <a:rPr lang="ru-RU" dirty="0" smtClean="0"/>
              <a:t>3. Создать ссылку на виртуальный диск.</a:t>
            </a:r>
          </a:p>
          <a:p>
            <a:pPr marL="514350" indent="-514350">
              <a:buNone/>
            </a:pPr>
            <a:r>
              <a:rPr lang="ru-RU" dirty="0" smtClean="0"/>
              <a:t>4. Создать общую папку в </a:t>
            </a:r>
            <a:r>
              <a:rPr lang="en-GB" dirty="0" err="1" smtClean="0"/>
              <a:t>Ubuntu</a:t>
            </a:r>
            <a:r>
              <a:rPr lang="ru-RU" dirty="0" smtClean="0"/>
              <a:t>.</a:t>
            </a:r>
          </a:p>
          <a:p>
            <a:pPr marL="514350" indent="-514350">
              <a:buNone/>
            </a:pPr>
            <a:r>
              <a:rPr lang="ru-RU" dirty="0" smtClean="0"/>
              <a:t>5. Смонтировать виртуальный диск.</a:t>
            </a:r>
          </a:p>
          <a:p>
            <a:pPr marL="514350" indent="-514350">
              <a:buAutoNum type="arabicPeriod" startAt="3"/>
            </a:pPr>
            <a:endParaRPr lang="ru-RU"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a:bodyPr>
          <a:lstStyle/>
          <a:p>
            <a:r>
              <a:rPr lang="ru-RU" sz="2800" b="1" dirty="0" smtClean="0"/>
              <a:t>Сущности представлений</a:t>
            </a:r>
            <a:endParaRPr lang="ru-RU" sz="2800" b="1" dirty="0"/>
          </a:p>
        </p:txBody>
      </p:sp>
      <p:pic>
        <p:nvPicPr>
          <p:cNvPr id="23554" name="Picture 2"/>
          <p:cNvPicPr>
            <a:picLocks noGrp="1" noChangeAspect="1" noChangeArrowheads="1"/>
          </p:cNvPicPr>
          <p:nvPr>
            <p:ph idx="1"/>
          </p:nvPr>
        </p:nvPicPr>
        <p:blipFill>
          <a:blip r:embed="rId2" cstate="print"/>
          <a:srcRect/>
          <a:stretch>
            <a:fillRect/>
          </a:stretch>
        </p:blipFill>
        <p:spPr bwMode="auto">
          <a:xfrm>
            <a:off x="714348" y="1000108"/>
            <a:ext cx="7715304" cy="5126055"/>
          </a:xfrm>
          <a:prstGeom prst="rect">
            <a:avLst/>
          </a:prstGeom>
          <a:noFill/>
          <a:ln w="9525">
            <a:noFill/>
            <a:miter lim="800000"/>
            <a:headEnd/>
            <a:tailEnd/>
          </a:ln>
          <a:effectLst/>
        </p:spPr>
      </p:pic>
    </p:spTree>
    <p:extLst>
      <p:ext uri="{BB962C8B-B14F-4D97-AF65-F5344CB8AC3E}">
        <p14:creationId xmlns:p14="http://schemas.microsoft.com/office/powerpoint/2010/main" val="173840080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fontScale="90000"/>
          </a:bodyPr>
          <a:lstStyle/>
          <a:p>
            <a:r>
              <a:rPr lang="ru-RU" dirty="0" smtClean="0"/>
              <a:t>Сущности </a:t>
            </a:r>
            <a:r>
              <a:rPr lang="en-GB" dirty="0" smtClean="0"/>
              <a:t>UML</a:t>
            </a:r>
            <a:endParaRPr lang="ru-RU"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642910" y="1071546"/>
            <a:ext cx="7715303" cy="5054617"/>
          </a:xfrm>
          <a:prstGeom prst="rect">
            <a:avLst/>
          </a:prstGeom>
          <a:noFill/>
          <a:ln w="9525">
            <a:noFill/>
            <a:miter lim="800000"/>
            <a:headEnd/>
            <a:tailEnd/>
          </a:ln>
          <a:effectLst/>
        </p:spPr>
      </p:pic>
    </p:spTree>
    <p:extLst>
      <p:ext uri="{BB962C8B-B14F-4D97-AF65-F5344CB8AC3E}">
        <p14:creationId xmlns:p14="http://schemas.microsoft.com/office/powerpoint/2010/main" val="760984560"/>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a:bodyPr>
          <a:lstStyle/>
          <a:p>
            <a:r>
              <a:rPr lang="ru-RU" sz="2800" b="1" dirty="0" smtClean="0"/>
              <a:t>Отношения </a:t>
            </a:r>
            <a:r>
              <a:rPr lang="en-GB" sz="2800" b="1" dirty="0" smtClean="0"/>
              <a:t>UML</a:t>
            </a:r>
            <a:endParaRPr lang="ru-RU" sz="2800" b="1"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214282" y="1000108"/>
            <a:ext cx="6072230" cy="5357850"/>
          </a:xfrm>
          <a:prstGeom prst="rect">
            <a:avLst/>
          </a:prstGeom>
          <a:noFill/>
          <a:ln w="9525">
            <a:noFill/>
            <a:miter lim="800000"/>
            <a:headEnd/>
            <a:tailEnd/>
          </a:ln>
          <a:effectLst/>
        </p:spPr>
      </p:pic>
      <p:sp>
        <p:nvSpPr>
          <p:cNvPr id="4" name="Прямоугольник 3"/>
          <p:cNvSpPr/>
          <p:nvPr/>
        </p:nvSpPr>
        <p:spPr>
          <a:xfrm>
            <a:off x="6286512" y="1000108"/>
            <a:ext cx="2643206" cy="830997"/>
          </a:xfrm>
          <a:prstGeom prst="rect">
            <a:avLst/>
          </a:prstGeom>
        </p:spPr>
        <p:txBody>
          <a:bodyPr wrap="square">
            <a:spAutoFit/>
          </a:bodyPr>
          <a:lstStyle/>
          <a:p>
            <a:r>
              <a:rPr lang="ru-RU" sz="1200" dirty="0" smtClean="0"/>
              <a:t>Отношение  зависимости  указывает  на  то,  что  изменение независимой  сущности  каким</a:t>
            </a:r>
            <a:r>
              <a:rPr lang="en-US" sz="1200" dirty="0" smtClean="0"/>
              <a:t>-</a:t>
            </a:r>
            <a:r>
              <a:rPr lang="ru-RU" sz="1200" dirty="0" smtClean="0"/>
              <a:t>то  образом  влияет  на  зависимую  сущность. </a:t>
            </a:r>
            <a:endParaRPr lang="ru-RU" sz="1200" dirty="0"/>
          </a:p>
        </p:txBody>
      </p:sp>
      <p:sp>
        <p:nvSpPr>
          <p:cNvPr id="5" name="Прямоугольник 4"/>
          <p:cNvSpPr/>
          <p:nvPr/>
        </p:nvSpPr>
        <p:spPr>
          <a:xfrm>
            <a:off x="6286512" y="3571876"/>
            <a:ext cx="2571768" cy="830997"/>
          </a:xfrm>
          <a:prstGeom prst="rect">
            <a:avLst/>
          </a:prstGeom>
        </p:spPr>
        <p:txBody>
          <a:bodyPr wrap="square">
            <a:spAutoFit/>
          </a:bodyPr>
          <a:lstStyle/>
          <a:p>
            <a:r>
              <a:rPr lang="ru-RU" sz="1200" dirty="0" smtClean="0"/>
              <a:t>Отношение  ассоциации  имеет  место,  если  одна  сущность непосредственно  связана  с  другой  (или  с  другими </a:t>
            </a:r>
            <a:r>
              <a:rPr lang="en-US" sz="1200" dirty="0" smtClean="0"/>
              <a:t>)</a:t>
            </a:r>
            <a:r>
              <a:rPr lang="ru-RU" sz="1200" dirty="0" smtClean="0"/>
              <a:t> </a:t>
            </a:r>
            <a:endParaRPr lang="ru-RU" sz="1200" dirty="0"/>
          </a:p>
        </p:txBody>
      </p:sp>
      <p:sp>
        <p:nvSpPr>
          <p:cNvPr id="6" name="Прямоугольник 5"/>
          <p:cNvSpPr/>
          <p:nvPr/>
        </p:nvSpPr>
        <p:spPr>
          <a:xfrm>
            <a:off x="6286512" y="2143116"/>
            <a:ext cx="2643206" cy="1015663"/>
          </a:xfrm>
          <a:prstGeom prst="rect">
            <a:avLst/>
          </a:prstGeom>
        </p:spPr>
        <p:txBody>
          <a:bodyPr wrap="square">
            <a:spAutoFit/>
          </a:bodyPr>
          <a:lstStyle/>
          <a:p>
            <a:r>
              <a:rPr lang="ru-RU" sz="1200" dirty="0" smtClean="0"/>
              <a:t>Обобщение — это отношение между двумя  сущностями, одна </a:t>
            </a:r>
          </a:p>
          <a:p>
            <a:r>
              <a:rPr lang="ru-RU" sz="1200" dirty="0" smtClean="0"/>
              <a:t>их которых является частным (специализированным) случаем другой. </a:t>
            </a:r>
            <a:endParaRPr lang="ru-RU" sz="1200" dirty="0"/>
          </a:p>
        </p:txBody>
      </p:sp>
      <p:sp>
        <p:nvSpPr>
          <p:cNvPr id="7" name="Прямоугольник 6"/>
          <p:cNvSpPr/>
          <p:nvPr/>
        </p:nvSpPr>
        <p:spPr>
          <a:xfrm>
            <a:off x="6357950" y="4929198"/>
            <a:ext cx="2643206" cy="646331"/>
          </a:xfrm>
          <a:prstGeom prst="rect">
            <a:avLst/>
          </a:prstGeom>
        </p:spPr>
        <p:txBody>
          <a:bodyPr wrap="square">
            <a:spAutoFit/>
          </a:bodyPr>
          <a:lstStyle/>
          <a:p>
            <a:r>
              <a:rPr lang="ru-RU" sz="1200" dirty="0" smtClean="0"/>
              <a:t>Отношение  реализации  указывает,  что  одна  сущность </a:t>
            </a:r>
          </a:p>
          <a:p>
            <a:r>
              <a:rPr lang="ru-RU" sz="1200" dirty="0" smtClean="0"/>
              <a:t>является реализацией другой. </a:t>
            </a:r>
            <a:endParaRPr lang="ru-RU" sz="1200" dirty="0"/>
          </a:p>
        </p:txBody>
      </p:sp>
    </p:spTree>
    <p:extLst>
      <p:ext uri="{BB962C8B-B14F-4D97-AF65-F5344CB8AC3E}">
        <p14:creationId xmlns:p14="http://schemas.microsoft.com/office/powerpoint/2010/main" val="295917719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2800" b="1" dirty="0" smtClean="0"/>
              <a:t>Диаграммы</a:t>
            </a:r>
            <a:endParaRPr lang="ru-RU" sz="2800" b="1"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714348" y="1000108"/>
            <a:ext cx="7572427" cy="5357850"/>
          </a:xfrm>
          <a:prstGeom prst="rect">
            <a:avLst/>
          </a:prstGeom>
          <a:noFill/>
          <a:ln w="9525">
            <a:noFill/>
            <a:miter lim="800000"/>
            <a:headEnd/>
            <a:tailEnd/>
          </a:ln>
          <a:effectLst/>
        </p:spPr>
      </p:pic>
      <p:sp>
        <p:nvSpPr>
          <p:cNvPr id="4" name="TextBox 3"/>
          <p:cNvSpPr txBox="1"/>
          <p:nvPr/>
        </p:nvSpPr>
        <p:spPr>
          <a:xfrm>
            <a:off x="5572132" y="1071546"/>
            <a:ext cx="2714644" cy="646331"/>
          </a:xfrm>
          <a:prstGeom prst="rect">
            <a:avLst/>
          </a:prstGeom>
          <a:noFill/>
        </p:spPr>
        <p:txBody>
          <a:bodyPr wrap="square" rtlCol="0">
            <a:spAutoFit/>
          </a:bodyPr>
          <a:lstStyle/>
          <a:p>
            <a:r>
              <a:rPr lang="en-GB" sz="1200" dirty="0" smtClean="0"/>
              <a:t>refine – </a:t>
            </a:r>
            <a:r>
              <a:rPr lang="ru-RU" sz="1200" dirty="0" smtClean="0"/>
              <a:t>уточнение</a:t>
            </a:r>
            <a:endParaRPr lang="en-GB" sz="1200" dirty="0" smtClean="0"/>
          </a:p>
          <a:p>
            <a:r>
              <a:rPr lang="en-GB" sz="1200" dirty="0" smtClean="0"/>
              <a:t>manifest – </a:t>
            </a:r>
            <a:r>
              <a:rPr lang="ru-RU" sz="1200" dirty="0" smtClean="0"/>
              <a:t>является реализацией</a:t>
            </a:r>
          </a:p>
          <a:p>
            <a:r>
              <a:rPr lang="en-GB" sz="1200" dirty="0" err="1" smtClean="0"/>
              <a:t>instanceOf</a:t>
            </a:r>
            <a:r>
              <a:rPr lang="en-GB" sz="1200" dirty="0" smtClean="0"/>
              <a:t> </a:t>
            </a:r>
            <a:r>
              <a:rPr lang="ru-RU" sz="1200" dirty="0" smtClean="0"/>
              <a:t> -  является экземпляром  </a:t>
            </a:r>
            <a:endParaRPr lang="ru-RU" sz="1200" dirty="0"/>
          </a:p>
        </p:txBody>
      </p:sp>
    </p:spTree>
    <p:extLst>
      <p:ext uri="{BB962C8B-B14F-4D97-AF65-F5344CB8AC3E}">
        <p14:creationId xmlns:p14="http://schemas.microsoft.com/office/powerpoint/2010/main" val="370334142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sz="2800" b="1" dirty="0" smtClean="0"/>
              <a:t>Назначение диаграмм</a:t>
            </a:r>
            <a:endParaRPr lang="ru-RU" sz="2800" b="1" dirty="0"/>
          </a:p>
        </p:txBody>
      </p:sp>
      <p:pic>
        <p:nvPicPr>
          <p:cNvPr id="10242" name="Picture 2"/>
          <p:cNvPicPr>
            <a:picLocks noGrp="1" noChangeAspect="1" noChangeArrowheads="1"/>
          </p:cNvPicPr>
          <p:nvPr>
            <p:ph idx="1"/>
          </p:nvPr>
        </p:nvPicPr>
        <p:blipFill>
          <a:blip r:embed="rId2" cstate="print"/>
          <a:srcRect/>
          <a:stretch>
            <a:fillRect/>
          </a:stretch>
        </p:blipFill>
        <p:spPr bwMode="auto">
          <a:xfrm>
            <a:off x="642910" y="857232"/>
            <a:ext cx="8143931" cy="5715040"/>
          </a:xfrm>
          <a:prstGeom prst="rect">
            <a:avLst/>
          </a:prstGeom>
          <a:noFill/>
          <a:ln w="9525">
            <a:noFill/>
            <a:miter lim="800000"/>
            <a:headEnd/>
            <a:tailEnd/>
          </a:ln>
          <a:effectLst/>
        </p:spPr>
      </p:pic>
    </p:spTree>
    <p:extLst>
      <p:ext uri="{BB962C8B-B14F-4D97-AF65-F5344CB8AC3E}">
        <p14:creationId xmlns:p14="http://schemas.microsoft.com/office/powerpoint/2010/main" val="10889690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fontScale="90000"/>
          </a:bodyPr>
          <a:lstStyle/>
          <a:p>
            <a:r>
              <a:rPr lang="ru-RU" sz="3600" dirty="0" smtClean="0"/>
              <a:t>Последовательность моделирования</a:t>
            </a:r>
            <a:endParaRPr lang="ru-RU" sz="3600" dirty="0"/>
          </a:p>
        </p:txBody>
      </p:sp>
      <p:pic>
        <p:nvPicPr>
          <p:cNvPr id="1026" name="Picture 2"/>
          <p:cNvPicPr>
            <a:picLocks noChangeAspect="1" noChangeArrowheads="1"/>
          </p:cNvPicPr>
          <p:nvPr/>
        </p:nvPicPr>
        <p:blipFill>
          <a:blip r:embed="rId2" cstate="print"/>
          <a:srcRect/>
          <a:stretch>
            <a:fillRect/>
          </a:stretch>
        </p:blipFill>
        <p:spPr bwMode="auto">
          <a:xfrm>
            <a:off x="242888" y="1000108"/>
            <a:ext cx="8658225" cy="5857892"/>
          </a:xfrm>
          <a:prstGeom prst="rect">
            <a:avLst/>
          </a:prstGeom>
          <a:noFill/>
          <a:ln w="9525">
            <a:noFill/>
            <a:miter lim="800000"/>
            <a:headEnd/>
            <a:tailEnd/>
          </a:ln>
          <a:effectLst/>
        </p:spPr>
      </p:pic>
      <p:sp>
        <p:nvSpPr>
          <p:cNvPr id="5" name="Прямоугольник 4"/>
          <p:cNvSpPr/>
          <p:nvPr/>
        </p:nvSpPr>
        <p:spPr>
          <a:xfrm>
            <a:off x="142844" y="928670"/>
            <a:ext cx="3000396" cy="646331"/>
          </a:xfrm>
          <a:prstGeom prst="rect">
            <a:avLst/>
          </a:prstGeom>
        </p:spPr>
        <p:txBody>
          <a:bodyPr wrap="square">
            <a:spAutoFit/>
          </a:bodyPr>
          <a:lstStyle/>
          <a:p>
            <a:r>
              <a:rPr lang="ru-RU" dirty="0" smtClean="0"/>
              <a:t>Моделирование  имеет  итеративный  характер</a:t>
            </a:r>
            <a:endParaRPr lang="ru-RU" dirty="0"/>
          </a:p>
        </p:txBody>
      </p:sp>
    </p:spTree>
    <p:extLst>
      <p:ext uri="{BB962C8B-B14F-4D97-AF65-F5344CB8AC3E}">
        <p14:creationId xmlns:p14="http://schemas.microsoft.com/office/powerpoint/2010/main" val="339827313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fontScale="90000"/>
          </a:bodyPr>
          <a:lstStyle/>
          <a:p>
            <a:r>
              <a:rPr lang="en-US" dirty="0" smtClean="0"/>
              <a:t>UML-</a:t>
            </a:r>
            <a:r>
              <a:rPr lang="ru-RU" dirty="0" smtClean="0"/>
              <a:t>редакторы</a:t>
            </a:r>
            <a:endParaRPr lang="ru-RU" dirty="0"/>
          </a:p>
        </p:txBody>
      </p:sp>
      <p:sp>
        <p:nvSpPr>
          <p:cNvPr id="3" name="Содержимое 2"/>
          <p:cNvSpPr>
            <a:spLocks noGrp="1"/>
          </p:cNvSpPr>
          <p:nvPr>
            <p:ph idx="1"/>
          </p:nvPr>
        </p:nvSpPr>
        <p:spPr>
          <a:xfrm>
            <a:off x="285720" y="1000108"/>
            <a:ext cx="3071834" cy="2143139"/>
          </a:xfrm>
        </p:spPr>
        <p:txBody>
          <a:bodyPr>
            <a:normAutofit fontScale="47500" lnSpcReduction="20000"/>
          </a:bodyPr>
          <a:lstStyle/>
          <a:p>
            <a:pPr>
              <a:buNone/>
            </a:pPr>
            <a:r>
              <a:rPr lang="en-US" dirty="0" smtClean="0">
                <a:hlinkClick r:id="rId2"/>
              </a:rPr>
              <a:t>https://habr.com/ru/post/46648/</a:t>
            </a:r>
            <a:endParaRPr lang="ru-RU" dirty="0" smtClean="0"/>
          </a:p>
          <a:p>
            <a:pPr>
              <a:buNone/>
            </a:pPr>
            <a:r>
              <a:rPr lang="ru-RU" dirty="0" smtClean="0"/>
              <a:t>       </a:t>
            </a:r>
            <a:r>
              <a:rPr lang="en-US" dirty="0" smtClean="0"/>
              <a:t>1. </a:t>
            </a:r>
            <a:r>
              <a:rPr lang="en-US" dirty="0" err="1" smtClean="0"/>
              <a:t>NClass</a:t>
            </a:r>
            <a:r>
              <a:rPr lang="en-US" dirty="0" smtClean="0"/>
              <a:t/>
            </a:r>
            <a:br>
              <a:rPr lang="en-US" dirty="0" smtClean="0"/>
            </a:br>
            <a:r>
              <a:rPr lang="en-US" dirty="0" smtClean="0"/>
              <a:t>2. MS Visio Professional.</a:t>
            </a:r>
            <a:br>
              <a:rPr lang="en-US" dirty="0" smtClean="0"/>
            </a:br>
            <a:r>
              <a:rPr lang="en-US" dirty="0" smtClean="0"/>
              <a:t>3. </a:t>
            </a:r>
            <a:r>
              <a:rPr lang="en-US" dirty="0" err="1" smtClean="0"/>
              <a:t>Altova</a:t>
            </a:r>
            <a:r>
              <a:rPr lang="en-US" dirty="0" smtClean="0"/>
              <a:t> </a:t>
            </a:r>
            <a:r>
              <a:rPr lang="en-US" dirty="0" err="1" smtClean="0"/>
              <a:t>UModel</a:t>
            </a:r>
            <a:r>
              <a:rPr lang="en-US" dirty="0" smtClean="0"/>
              <a:t>.</a:t>
            </a:r>
            <a:br>
              <a:rPr lang="en-US" dirty="0" smtClean="0"/>
            </a:br>
            <a:r>
              <a:rPr lang="en-US" dirty="0" smtClean="0"/>
              <a:t>4. Magic Draw.</a:t>
            </a:r>
            <a:br>
              <a:rPr lang="en-US" dirty="0" smtClean="0"/>
            </a:br>
            <a:r>
              <a:rPr lang="en-US" dirty="0" smtClean="0"/>
              <a:t>5. </a:t>
            </a:r>
            <a:r>
              <a:rPr lang="en-US" dirty="0" err="1" smtClean="0"/>
              <a:t>Sparx</a:t>
            </a:r>
            <a:r>
              <a:rPr lang="en-US" dirty="0" smtClean="0"/>
              <a:t> Enterprise Architect.</a:t>
            </a:r>
            <a:br>
              <a:rPr lang="en-US" dirty="0" smtClean="0"/>
            </a:br>
            <a:r>
              <a:rPr lang="en-US" dirty="0" smtClean="0"/>
              <a:t>6. Visual Paradigm.</a:t>
            </a:r>
            <a:br>
              <a:rPr lang="en-US" dirty="0" smtClean="0"/>
            </a:br>
            <a:r>
              <a:rPr lang="en-US" dirty="0" smtClean="0"/>
              <a:t>7. Sybase Power Designer</a:t>
            </a:r>
            <a:br>
              <a:rPr lang="en-US" dirty="0" smtClean="0"/>
            </a:br>
            <a:r>
              <a:rPr lang="en-US" dirty="0" smtClean="0"/>
              <a:t>8. Rational (family).</a:t>
            </a:r>
            <a:endParaRPr lang="ru-RU" dirty="0" smtClean="0"/>
          </a:p>
          <a:p>
            <a:pPr>
              <a:buNone/>
            </a:pPr>
            <a:r>
              <a:rPr lang="ru-RU" dirty="0" smtClean="0"/>
              <a:t>        9.</a:t>
            </a:r>
            <a:r>
              <a:rPr lang="en-US" dirty="0" err="1" smtClean="0"/>
              <a:t>Flexberry</a:t>
            </a:r>
            <a:r>
              <a:rPr lang="en-US" dirty="0" smtClean="0"/>
              <a:t> Designer</a:t>
            </a:r>
            <a:endParaRPr lang="ru-RU" dirty="0" smtClean="0"/>
          </a:p>
          <a:p>
            <a:pPr>
              <a:buNone/>
            </a:pPr>
            <a:endParaRPr lang="ru-RU" dirty="0"/>
          </a:p>
        </p:txBody>
      </p:sp>
      <p:pic>
        <p:nvPicPr>
          <p:cNvPr id="1027" name="Picture 3"/>
          <p:cNvPicPr>
            <a:picLocks noChangeAspect="1" noChangeArrowheads="1"/>
          </p:cNvPicPr>
          <p:nvPr/>
        </p:nvPicPr>
        <p:blipFill>
          <a:blip r:embed="rId3" cstate="print"/>
          <a:srcRect/>
          <a:stretch>
            <a:fillRect/>
          </a:stretch>
        </p:blipFill>
        <p:spPr bwMode="auto">
          <a:xfrm>
            <a:off x="642910" y="3143248"/>
            <a:ext cx="5572163" cy="3357586"/>
          </a:xfrm>
          <a:prstGeom prst="rect">
            <a:avLst/>
          </a:prstGeom>
          <a:noFill/>
          <a:ln w="9525">
            <a:noFill/>
            <a:miter lim="800000"/>
            <a:headEnd/>
            <a:tailEnd/>
          </a:ln>
          <a:effectLst/>
        </p:spPr>
      </p:pic>
      <p:sp>
        <p:nvSpPr>
          <p:cNvPr id="12" name="Прямоугольник 11"/>
          <p:cNvSpPr/>
          <p:nvPr/>
        </p:nvSpPr>
        <p:spPr>
          <a:xfrm>
            <a:off x="4500562" y="1000108"/>
            <a:ext cx="3929090" cy="923330"/>
          </a:xfrm>
          <a:prstGeom prst="rect">
            <a:avLst/>
          </a:prstGeom>
        </p:spPr>
        <p:txBody>
          <a:bodyPr wrap="square">
            <a:spAutoFit/>
          </a:bodyPr>
          <a:lstStyle/>
          <a:p>
            <a:r>
              <a:rPr lang="en-US" dirty="0" smtClean="0">
                <a:hlinkClick r:id="rId4"/>
              </a:rPr>
              <a:t>https://creately.com/ru</a:t>
            </a:r>
            <a:r>
              <a:rPr lang="ru-RU" dirty="0" smtClean="0"/>
              <a:t> инструмент -</a:t>
            </a:r>
            <a:r>
              <a:rPr lang="ru-RU" dirty="0" err="1" smtClean="0"/>
              <a:t>создания-диаграмм</a:t>
            </a:r>
            <a:r>
              <a:rPr lang="ru-RU" dirty="0" smtClean="0"/>
              <a:t>-</a:t>
            </a:r>
            <a:r>
              <a:rPr lang="en-US" dirty="0" smtClean="0"/>
              <a:t>UML-</a:t>
            </a:r>
            <a:r>
              <a:rPr lang="ru-RU" dirty="0" err="1" smtClean="0"/>
              <a:t>онлайн</a:t>
            </a:r>
            <a:endParaRPr lang="ru-RU" dirty="0" smtClean="0"/>
          </a:p>
          <a:p>
            <a:endParaRPr lang="ru-RU" dirty="0"/>
          </a:p>
        </p:txBody>
      </p:sp>
    </p:spTree>
    <p:extLst>
      <p:ext uri="{BB962C8B-B14F-4D97-AF65-F5344CB8AC3E}">
        <p14:creationId xmlns:p14="http://schemas.microsoft.com/office/powerpoint/2010/main" val="32262761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sz="2800" b="1" dirty="0" smtClean="0"/>
              <a:t>Диаграммы использования (</a:t>
            </a:r>
            <a:r>
              <a:rPr lang="en-GB" sz="2800" b="1" dirty="0" smtClean="0"/>
              <a:t>Use Case</a:t>
            </a:r>
            <a:r>
              <a:rPr lang="ru-RU" sz="2800" b="1" dirty="0" smtClean="0"/>
              <a:t>)</a:t>
            </a:r>
            <a:endParaRPr lang="ru-RU" sz="2800" dirty="0"/>
          </a:p>
        </p:txBody>
      </p:sp>
      <p:sp>
        <p:nvSpPr>
          <p:cNvPr id="3" name="Содержимое 2"/>
          <p:cNvSpPr>
            <a:spLocks noGrp="1"/>
          </p:cNvSpPr>
          <p:nvPr>
            <p:ph idx="1"/>
          </p:nvPr>
        </p:nvSpPr>
        <p:spPr>
          <a:xfrm>
            <a:off x="179512" y="857232"/>
            <a:ext cx="8640960" cy="5786478"/>
          </a:xfrm>
        </p:spPr>
        <p:txBody>
          <a:bodyPr>
            <a:normAutofit fontScale="55000" lnSpcReduction="20000"/>
          </a:bodyPr>
          <a:lstStyle/>
          <a:p>
            <a:pPr>
              <a:buNone/>
            </a:pPr>
            <a:r>
              <a:rPr lang="ru-RU" dirty="0" smtClean="0"/>
              <a:t>Диаграммы вариантов использования описывают функциональное назначение системы или то, что система должна делать. Разработка диаграммы преследует следующие цели:</a:t>
            </a:r>
          </a:p>
          <a:p>
            <a:r>
              <a:rPr lang="ru-RU" dirty="0" smtClean="0"/>
              <a:t>определить общие границы и контекст моделируемой предметной области; </a:t>
            </a:r>
          </a:p>
          <a:p>
            <a:r>
              <a:rPr lang="ru-RU" dirty="0" smtClean="0"/>
              <a:t>сформулировать общие требования к функциональному поведению проектируемой системы; </a:t>
            </a:r>
          </a:p>
          <a:p>
            <a:r>
              <a:rPr lang="ru-RU" dirty="0" smtClean="0"/>
              <a:t>разработать исходную концептуальную модель системы для ее последующей детализации в форме логических и физических моделей; </a:t>
            </a:r>
          </a:p>
          <a:p>
            <a:r>
              <a:rPr lang="ru-RU" dirty="0" smtClean="0"/>
              <a:t>подготовить исходную документацию для взаимодействия разработчиков системы с ее заказчиками и пользователями. </a:t>
            </a:r>
          </a:p>
          <a:p>
            <a:pPr>
              <a:buNone/>
            </a:pPr>
            <a:endParaRPr lang="ru-RU" dirty="0" smtClean="0"/>
          </a:p>
          <a:p>
            <a:pPr>
              <a:buNone/>
            </a:pPr>
            <a:r>
              <a:rPr lang="ru-RU" dirty="0" smtClean="0"/>
              <a:t>Отдельный </a:t>
            </a:r>
            <a:r>
              <a:rPr lang="ru-RU" b="1" i="1" dirty="0" smtClean="0"/>
              <a:t>вариант использования</a:t>
            </a:r>
            <a:r>
              <a:rPr lang="ru-RU" dirty="0" smtClean="0"/>
              <a:t> </a:t>
            </a:r>
            <a:r>
              <a:rPr lang="en-US" dirty="0" smtClean="0"/>
              <a:t>(</a:t>
            </a:r>
            <a:r>
              <a:rPr lang="ru-RU" dirty="0" smtClean="0"/>
              <a:t>прецедент) сервис, который предоставляет система. Обозначается на диаграмме </a:t>
            </a:r>
            <a:r>
              <a:rPr lang="ru-RU" b="1" i="1" dirty="0" smtClean="0"/>
              <a:t>эллипсом</a:t>
            </a:r>
            <a:r>
              <a:rPr lang="ru-RU" dirty="0" smtClean="0"/>
              <a:t>, внутри которого содержится его краткое название. </a:t>
            </a:r>
          </a:p>
          <a:p>
            <a:pPr>
              <a:buNone/>
            </a:pPr>
            <a:endParaRPr lang="ru-RU" b="1" i="1" dirty="0" smtClean="0"/>
          </a:p>
          <a:p>
            <a:pPr>
              <a:buNone/>
            </a:pPr>
            <a:r>
              <a:rPr lang="ru-RU" b="1" i="1" dirty="0" smtClean="0"/>
              <a:t>Актер</a:t>
            </a:r>
            <a:r>
              <a:rPr lang="ru-RU" dirty="0" smtClean="0"/>
              <a:t> представляет собой любую внешнюю по отношению к моделируемой системе сущность, которая взаимодействует с системой и использует ее функциональные возможности для достижения определенных целей. Стандартным графическим обозначением актера на диаграммах является </a:t>
            </a:r>
            <a:r>
              <a:rPr lang="ru-RU" b="1" i="1" dirty="0" smtClean="0"/>
              <a:t>фигурка человечка</a:t>
            </a:r>
            <a:r>
              <a:rPr lang="ru-RU" dirty="0" smtClean="0"/>
              <a:t>, под которой записывается имя актера.</a:t>
            </a:r>
          </a:p>
          <a:p>
            <a:pPr>
              <a:buNone/>
            </a:pPr>
            <a:r>
              <a:rPr lang="ru-RU" b="1" dirty="0" smtClean="0"/>
              <a:t>Отношения </a:t>
            </a:r>
            <a:r>
              <a:rPr lang="ru-RU" dirty="0" smtClean="0"/>
              <a:t>описывают взаимодействие экземпляров одних актеров и вариантов использования с экземплярами других актеров и вариантов. </a:t>
            </a:r>
            <a:br>
              <a:rPr lang="ru-RU" dirty="0" smtClean="0"/>
            </a:br>
            <a:endParaRPr lang="ru-RU" dirty="0"/>
          </a:p>
        </p:txBody>
      </p:sp>
    </p:spTree>
    <p:extLst>
      <p:ext uri="{BB962C8B-B14F-4D97-AF65-F5344CB8AC3E}">
        <p14:creationId xmlns:p14="http://schemas.microsoft.com/office/powerpoint/2010/main" val="271033032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2800" b="1" dirty="0" smtClean="0"/>
              <a:t>Отношения в диаграммах использования</a:t>
            </a:r>
            <a:endParaRPr lang="ru-RU" sz="2800" b="1" dirty="0"/>
          </a:p>
        </p:txBody>
      </p:sp>
      <p:pic>
        <p:nvPicPr>
          <p:cNvPr id="4" name="Содержимое 3" descr="5.png"/>
          <p:cNvPicPr>
            <a:picLocks noGrp="1" noChangeAspect="1"/>
          </p:cNvPicPr>
          <p:nvPr>
            <p:ph idx="1"/>
          </p:nvPr>
        </p:nvPicPr>
        <p:blipFill>
          <a:blip r:embed="rId2" cstate="print"/>
          <a:stretch>
            <a:fillRect/>
          </a:stretch>
        </p:blipFill>
        <p:spPr>
          <a:xfrm>
            <a:off x="5786446" y="2285992"/>
            <a:ext cx="2837618" cy="533154"/>
          </a:xfrm>
        </p:spPr>
      </p:pic>
      <p:pic>
        <p:nvPicPr>
          <p:cNvPr id="5" name="Рисунок 4" descr="1.png"/>
          <p:cNvPicPr>
            <a:picLocks noChangeAspect="1"/>
          </p:cNvPicPr>
          <p:nvPr/>
        </p:nvPicPr>
        <p:blipFill>
          <a:blip r:embed="rId3" cstate="print"/>
          <a:stretch>
            <a:fillRect/>
          </a:stretch>
        </p:blipFill>
        <p:spPr>
          <a:xfrm>
            <a:off x="285720" y="2143116"/>
            <a:ext cx="2093660" cy="703741"/>
          </a:xfrm>
          <a:prstGeom prst="rect">
            <a:avLst/>
          </a:prstGeom>
        </p:spPr>
      </p:pic>
      <p:pic>
        <p:nvPicPr>
          <p:cNvPr id="6" name="Рисунок 5" descr="2.png"/>
          <p:cNvPicPr>
            <a:picLocks noChangeAspect="1"/>
          </p:cNvPicPr>
          <p:nvPr/>
        </p:nvPicPr>
        <p:blipFill>
          <a:blip r:embed="rId4" cstate="print"/>
          <a:stretch>
            <a:fillRect/>
          </a:stretch>
        </p:blipFill>
        <p:spPr>
          <a:xfrm>
            <a:off x="0" y="4286256"/>
            <a:ext cx="2617075" cy="1547208"/>
          </a:xfrm>
          <a:prstGeom prst="rect">
            <a:avLst/>
          </a:prstGeom>
        </p:spPr>
      </p:pic>
      <p:pic>
        <p:nvPicPr>
          <p:cNvPr id="7" name="Рисунок 6" descr="3.png"/>
          <p:cNvPicPr>
            <a:picLocks noChangeAspect="1"/>
          </p:cNvPicPr>
          <p:nvPr/>
        </p:nvPicPr>
        <p:blipFill>
          <a:blip r:embed="rId5" cstate="print"/>
          <a:stretch>
            <a:fillRect/>
          </a:stretch>
        </p:blipFill>
        <p:spPr>
          <a:xfrm>
            <a:off x="0" y="6072206"/>
            <a:ext cx="2514460" cy="457162"/>
          </a:xfrm>
          <a:prstGeom prst="rect">
            <a:avLst/>
          </a:prstGeom>
        </p:spPr>
      </p:pic>
      <p:pic>
        <p:nvPicPr>
          <p:cNvPr id="8" name="Рисунок 7" descr="4.png"/>
          <p:cNvPicPr>
            <a:picLocks noChangeAspect="1"/>
          </p:cNvPicPr>
          <p:nvPr/>
        </p:nvPicPr>
        <p:blipFill>
          <a:blip r:embed="rId6" cstate="print"/>
          <a:stretch>
            <a:fillRect/>
          </a:stretch>
        </p:blipFill>
        <p:spPr>
          <a:xfrm>
            <a:off x="2500298" y="2357430"/>
            <a:ext cx="3087280" cy="496802"/>
          </a:xfrm>
          <a:prstGeom prst="rect">
            <a:avLst/>
          </a:prstGeom>
        </p:spPr>
      </p:pic>
      <p:sp>
        <p:nvSpPr>
          <p:cNvPr id="9" name="TextBox 8"/>
          <p:cNvSpPr txBox="1"/>
          <p:nvPr/>
        </p:nvSpPr>
        <p:spPr>
          <a:xfrm>
            <a:off x="0" y="928670"/>
            <a:ext cx="2643174" cy="1231106"/>
          </a:xfrm>
          <a:prstGeom prst="rect">
            <a:avLst/>
          </a:prstGeom>
          <a:noFill/>
        </p:spPr>
        <p:txBody>
          <a:bodyPr wrap="square" rtlCol="0">
            <a:spAutoFit/>
          </a:bodyPr>
          <a:lstStyle/>
          <a:p>
            <a:r>
              <a:rPr lang="ru-RU" u="sng" dirty="0" smtClean="0"/>
              <a:t>Ассоциация</a:t>
            </a:r>
          </a:p>
          <a:p>
            <a:r>
              <a:rPr lang="ru-RU" sz="1400" dirty="0" smtClean="0"/>
              <a:t>показывает,  что  действующее  лицо  тем  или  иным способом  взаимодействует с вариантом использования.</a:t>
            </a:r>
            <a:endParaRPr lang="ru-RU" sz="1400" dirty="0"/>
          </a:p>
        </p:txBody>
      </p:sp>
      <p:sp>
        <p:nvSpPr>
          <p:cNvPr id="11" name="TextBox 10"/>
          <p:cNvSpPr txBox="1"/>
          <p:nvPr/>
        </p:nvSpPr>
        <p:spPr>
          <a:xfrm>
            <a:off x="428596" y="3143248"/>
            <a:ext cx="1928826" cy="1107996"/>
          </a:xfrm>
          <a:prstGeom prst="rect">
            <a:avLst/>
          </a:prstGeom>
          <a:noFill/>
        </p:spPr>
        <p:txBody>
          <a:bodyPr wrap="square" rtlCol="0">
            <a:spAutoFit/>
          </a:bodyPr>
          <a:lstStyle/>
          <a:p>
            <a:r>
              <a:rPr lang="ru-RU" u="sng" dirty="0" smtClean="0"/>
              <a:t>Обобщение</a:t>
            </a:r>
          </a:p>
          <a:p>
            <a:r>
              <a:rPr lang="ru-RU" sz="1200" dirty="0" smtClean="0"/>
              <a:t>показывает,  что   актер (прецедент)  наследует  все  свойства  другого актера (прецедента) </a:t>
            </a:r>
            <a:endParaRPr lang="ru-RU" sz="1200" u="sng" dirty="0" smtClean="0"/>
          </a:p>
        </p:txBody>
      </p:sp>
      <p:sp>
        <p:nvSpPr>
          <p:cNvPr id="12" name="TextBox 11"/>
          <p:cNvSpPr txBox="1"/>
          <p:nvPr/>
        </p:nvSpPr>
        <p:spPr>
          <a:xfrm>
            <a:off x="2643174" y="857232"/>
            <a:ext cx="2571768" cy="1015663"/>
          </a:xfrm>
          <a:prstGeom prst="rect">
            <a:avLst/>
          </a:prstGeom>
          <a:noFill/>
        </p:spPr>
        <p:txBody>
          <a:bodyPr wrap="square" rtlCol="0">
            <a:spAutoFit/>
          </a:bodyPr>
          <a:lstStyle/>
          <a:p>
            <a:r>
              <a:rPr lang="ru-RU" u="sng" dirty="0" smtClean="0"/>
              <a:t>Включение</a:t>
            </a:r>
          </a:p>
          <a:p>
            <a:r>
              <a:rPr lang="ru-RU" sz="1400" dirty="0" smtClean="0"/>
              <a:t>Включаемый элемент является составной частью  базового элемента</a:t>
            </a:r>
            <a:endParaRPr lang="ru-RU" sz="1400" dirty="0"/>
          </a:p>
        </p:txBody>
      </p:sp>
      <p:sp>
        <p:nvSpPr>
          <p:cNvPr id="13" name="TextBox 12"/>
          <p:cNvSpPr txBox="1"/>
          <p:nvPr/>
        </p:nvSpPr>
        <p:spPr>
          <a:xfrm>
            <a:off x="6357950" y="1357298"/>
            <a:ext cx="1500198" cy="800219"/>
          </a:xfrm>
          <a:prstGeom prst="rect">
            <a:avLst/>
          </a:prstGeom>
          <a:noFill/>
        </p:spPr>
        <p:txBody>
          <a:bodyPr wrap="square" rtlCol="0">
            <a:spAutoFit/>
          </a:bodyPr>
          <a:lstStyle/>
          <a:p>
            <a:r>
              <a:rPr lang="ru-RU" u="sng" dirty="0" smtClean="0"/>
              <a:t>Расширения</a:t>
            </a:r>
          </a:p>
          <a:p>
            <a:r>
              <a:rPr lang="ru-RU" sz="1400" dirty="0" smtClean="0"/>
              <a:t>Частный вариант использования</a:t>
            </a:r>
            <a:endParaRPr lang="ru-RU" sz="1400" dirty="0"/>
          </a:p>
        </p:txBody>
      </p:sp>
      <p:pic>
        <p:nvPicPr>
          <p:cNvPr id="14" name="Рисунок 13" descr="6.png"/>
          <p:cNvPicPr>
            <a:picLocks noChangeAspect="1"/>
          </p:cNvPicPr>
          <p:nvPr/>
        </p:nvPicPr>
        <p:blipFill>
          <a:blip r:embed="rId7" cstate="print"/>
          <a:stretch>
            <a:fillRect/>
          </a:stretch>
        </p:blipFill>
        <p:spPr>
          <a:xfrm>
            <a:off x="3929058" y="3357562"/>
            <a:ext cx="3811294" cy="2231678"/>
          </a:xfrm>
          <a:prstGeom prst="rect">
            <a:avLst/>
          </a:prstGeom>
        </p:spPr>
      </p:pic>
    </p:spTree>
    <p:extLst>
      <p:ext uri="{BB962C8B-B14F-4D97-AF65-F5344CB8AC3E}">
        <p14:creationId xmlns:p14="http://schemas.microsoft.com/office/powerpoint/2010/main" val="13784362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2800" b="1" dirty="0" smtClean="0"/>
              <a:t>Пример диаграммы использования</a:t>
            </a:r>
            <a:endParaRPr lang="ru-RU" sz="2800" b="1" dirty="0"/>
          </a:p>
        </p:txBody>
      </p:sp>
      <p:pic>
        <p:nvPicPr>
          <p:cNvPr id="11266" name="Picture 2"/>
          <p:cNvPicPr>
            <a:picLocks noGrp="1" noChangeAspect="1" noChangeArrowheads="1"/>
          </p:cNvPicPr>
          <p:nvPr>
            <p:ph idx="1"/>
          </p:nvPr>
        </p:nvPicPr>
        <p:blipFill>
          <a:blip r:embed="rId2" cstate="print"/>
          <a:srcRect/>
          <a:stretch>
            <a:fillRect/>
          </a:stretch>
        </p:blipFill>
        <p:spPr bwMode="auto">
          <a:xfrm>
            <a:off x="714348" y="1000108"/>
            <a:ext cx="7715304" cy="5357850"/>
          </a:xfrm>
          <a:prstGeom prst="rect">
            <a:avLst/>
          </a:prstGeom>
          <a:noFill/>
          <a:ln w="9525">
            <a:noFill/>
            <a:miter lim="800000"/>
            <a:headEnd/>
            <a:tailEnd/>
          </a:ln>
          <a:effectLst/>
        </p:spPr>
      </p:pic>
    </p:spTree>
    <p:extLst>
      <p:ext uri="{BB962C8B-B14F-4D97-AF65-F5344CB8AC3E}">
        <p14:creationId xmlns:p14="http://schemas.microsoft.com/office/powerpoint/2010/main" val="16118026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68346"/>
          </a:xfrm>
        </p:spPr>
        <p:txBody>
          <a:bodyPr>
            <a:normAutofit fontScale="90000"/>
          </a:bodyPr>
          <a:lstStyle/>
          <a:p>
            <a:r>
              <a:rPr lang="ru-RU" dirty="0" smtClean="0"/>
              <a:t>Настройка общей папки в </a:t>
            </a:r>
            <a:r>
              <a:rPr lang="en-US" dirty="0" err="1" smtClean="0"/>
              <a:t>VirtualBox</a:t>
            </a:r>
            <a:r>
              <a:rPr lang="ru-RU" dirty="0" smtClean="0"/>
              <a:t> </a:t>
            </a:r>
            <a:endParaRPr lang="ru-RU" dirty="0"/>
          </a:p>
        </p:txBody>
      </p:sp>
      <p:pic>
        <p:nvPicPr>
          <p:cNvPr id="1026" name="Picture 2"/>
          <p:cNvPicPr>
            <a:picLocks noChangeAspect="1" noChangeArrowheads="1"/>
          </p:cNvPicPr>
          <p:nvPr/>
        </p:nvPicPr>
        <p:blipFill>
          <a:blip r:embed="rId2" cstate="print"/>
          <a:srcRect/>
          <a:stretch>
            <a:fillRect/>
          </a:stretch>
        </p:blipFill>
        <p:spPr bwMode="auto">
          <a:xfrm>
            <a:off x="714348" y="1142984"/>
            <a:ext cx="7400925" cy="5495925"/>
          </a:xfrm>
          <a:prstGeom prst="rect">
            <a:avLst/>
          </a:prstGeom>
          <a:noFill/>
          <a:ln w="9525">
            <a:noFill/>
            <a:miter lim="800000"/>
            <a:headEnd/>
            <a:tailEnd/>
          </a:ln>
          <a:effectLst/>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2800" b="1" dirty="0" smtClean="0"/>
              <a:t>Диаграмма классов</a:t>
            </a:r>
            <a:endParaRPr lang="ru-RU" sz="2800" dirty="0"/>
          </a:p>
        </p:txBody>
      </p:sp>
      <p:sp>
        <p:nvSpPr>
          <p:cNvPr id="3" name="Содержимое 2"/>
          <p:cNvSpPr>
            <a:spLocks noGrp="1"/>
          </p:cNvSpPr>
          <p:nvPr>
            <p:ph idx="1"/>
          </p:nvPr>
        </p:nvSpPr>
        <p:spPr>
          <a:xfrm>
            <a:off x="0" y="1071546"/>
            <a:ext cx="8901082" cy="5054617"/>
          </a:xfrm>
        </p:spPr>
        <p:txBody>
          <a:bodyPr>
            <a:normAutofit/>
          </a:bodyPr>
          <a:lstStyle/>
          <a:p>
            <a:pPr>
              <a:buNone/>
            </a:pPr>
            <a:r>
              <a:rPr lang="ru-RU" sz="1800" dirty="0" smtClean="0"/>
              <a:t>Диаграмма классов представляет собой граф, вершинами которого являются элементы типа «классификатор», связанные различными типами структурных отношений. </a:t>
            </a:r>
          </a:p>
          <a:p>
            <a:pPr>
              <a:buNone/>
            </a:pPr>
            <a:endParaRPr lang="ru-RU" dirty="0" smtClean="0"/>
          </a:p>
          <a:p>
            <a:pPr>
              <a:buNone/>
            </a:pPr>
            <a:endParaRPr lang="ru-RU" dirty="0" smtClean="0"/>
          </a:p>
          <a:p>
            <a:pPr>
              <a:buNone/>
            </a:pPr>
            <a:endParaRPr lang="ru-RU" dirty="0"/>
          </a:p>
        </p:txBody>
      </p:sp>
      <p:sp>
        <p:nvSpPr>
          <p:cNvPr id="6" name="TextBox 5"/>
          <p:cNvSpPr txBox="1"/>
          <p:nvPr/>
        </p:nvSpPr>
        <p:spPr>
          <a:xfrm>
            <a:off x="928662" y="2000240"/>
            <a:ext cx="2643206" cy="584775"/>
          </a:xfrm>
          <a:prstGeom prst="rect">
            <a:avLst/>
          </a:prstGeom>
          <a:noFill/>
        </p:spPr>
        <p:txBody>
          <a:bodyPr wrap="square" rtlCol="0">
            <a:spAutoFit/>
          </a:bodyPr>
          <a:lstStyle/>
          <a:p>
            <a:r>
              <a:rPr lang="ru-RU" sz="1600" u="sng" dirty="0" smtClean="0"/>
              <a:t>Обобщение</a:t>
            </a:r>
          </a:p>
          <a:p>
            <a:r>
              <a:rPr lang="ru-RU" sz="1600" dirty="0" smtClean="0"/>
              <a:t>(наследование общего)</a:t>
            </a:r>
            <a:endParaRPr lang="ru-RU" sz="1600" dirty="0"/>
          </a:p>
        </p:txBody>
      </p:sp>
      <p:pic>
        <p:nvPicPr>
          <p:cNvPr id="7" name="Рисунок 6" descr="10.jpg"/>
          <p:cNvPicPr>
            <a:picLocks noChangeAspect="1"/>
          </p:cNvPicPr>
          <p:nvPr/>
        </p:nvPicPr>
        <p:blipFill>
          <a:blip r:embed="rId2" cstate="print"/>
          <a:stretch>
            <a:fillRect/>
          </a:stretch>
        </p:blipFill>
        <p:spPr>
          <a:xfrm>
            <a:off x="142844" y="2571744"/>
            <a:ext cx="3071834" cy="1152525"/>
          </a:xfrm>
          <a:prstGeom prst="rect">
            <a:avLst/>
          </a:prstGeom>
        </p:spPr>
      </p:pic>
      <p:sp>
        <p:nvSpPr>
          <p:cNvPr id="8" name="TextBox 7"/>
          <p:cNvSpPr txBox="1"/>
          <p:nvPr/>
        </p:nvSpPr>
        <p:spPr>
          <a:xfrm>
            <a:off x="5072066" y="1928802"/>
            <a:ext cx="1285884" cy="338554"/>
          </a:xfrm>
          <a:prstGeom prst="rect">
            <a:avLst/>
          </a:prstGeom>
          <a:noFill/>
        </p:spPr>
        <p:txBody>
          <a:bodyPr wrap="square" rtlCol="0">
            <a:spAutoFit/>
          </a:bodyPr>
          <a:lstStyle/>
          <a:p>
            <a:r>
              <a:rPr lang="ru-RU" sz="1600" u="sng" dirty="0" smtClean="0"/>
              <a:t>Композиции</a:t>
            </a:r>
            <a:endParaRPr lang="ru-RU" sz="1600" dirty="0"/>
          </a:p>
        </p:txBody>
      </p:sp>
      <p:pic>
        <p:nvPicPr>
          <p:cNvPr id="9" name="Рисунок 8" descr="11.jpg"/>
          <p:cNvPicPr>
            <a:picLocks noChangeAspect="1"/>
          </p:cNvPicPr>
          <p:nvPr/>
        </p:nvPicPr>
        <p:blipFill>
          <a:blip r:embed="rId3" cstate="print"/>
          <a:stretch>
            <a:fillRect/>
          </a:stretch>
        </p:blipFill>
        <p:spPr>
          <a:xfrm>
            <a:off x="3571868" y="2285992"/>
            <a:ext cx="4286250" cy="1447800"/>
          </a:xfrm>
          <a:prstGeom prst="rect">
            <a:avLst/>
          </a:prstGeom>
        </p:spPr>
      </p:pic>
      <p:sp>
        <p:nvSpPr>
          <p:cNvPr id="10" name="TextBox 9"/>
          <p:cNvSpPr txBox="1"/>
          <p:nvPr/>
        </p:nvSpPr>
        <p:spPr>
          <a:xfrm>
            <a:off x="1285852" y="3857628"/>
            <a:ext cx="1285884" cy="338554"/>
          </a:xfrm>
          <a:prstGeom prst="rect">
            <a:avLst/>
          </a:prstGeom>
          <a:noFill/>
        </p:spPr>
        <p:txBody>
          <a:bodyPr wrap="square" rtlCol="0">
            <a:spAutoFit/>
          </a:bodyPr>
          <a:lstStyle/>
          <a:p>
            <a:r>
              <a:rPr lang="ru-RU" sz="1600" u="sng" dirty="0" err="1" smtClean="0"/>
              <a:t>Агрегациии</a:t>
            </a:r>
            <a:endParaRPr lang="ru-RU" sz="1600" dirty="0"/>
          </a:p>
        </p:txBody>
      </p:sp>
      <p:pic>
        <p:nvPicPr>
          <p:cNvPr id="11" name="Рисунок 10" descr="12.jpg"/>
          <p:cNvPicPr>
            <a:picLocks noChangeAspect="1"/>
          </p:cNvPicPr>
          <p:nvPr/>
        </p:nvPicPr>
        <p:blipFill>
          <a:blip r:embed="rId4" cstate="print"/>
          <a:stretch>
            <a:fillRect/>
          </a:stretch>
        </p:blipFill>
        <p:spPr>
          <a:xfrm>
            <a:off x="142844" y="5143512"/>
            <a:ext cx="3981450" cy="1276350"/>
          </a:xfrm>
          <a:prstGeom prst="rect">
            <a:avLst/>
          </a:prstGeom>
        </p:spPr>
      </p:pic>
      <p:sp>
        <p:nvSpPr>
          <p:cNvPr id="12" name="TextBox 11"/>
          <p:cNvSpPr txBox="1"/>
          <p:nvPr/>
        </p:nvSpPr>
        <p:spPr>
          <a:xfrm>
            <a:off x="5429256" y="4143380"/>
            <a:ext cx="1285884" cy="338554"/>
          </a:xfrm>
          <a:prstGeom prst="rect">
            <a:avLst/>
          </a:prstGeom>
          <a:noFill/>
        </p:spPr>
        <p:txBody>
          <a:bodyPr wrap="square" rtlCol="0">
            <a:spAutoFit/>
          </a:bodyPr>
          <a:lstStyle/>
          <a:p>
            <a:r>
              <a:rPr lang="ru-RU" sz="1600" u="sng" dirty="0" smtClean="0"/>
              <a:t>Ассоциация</a:t>
            </a:r>
            <a:endParaRPr lang="ru-RU" sz="1600" dirty="0"/>
          </a:p>
        </p:txBody>
      </p:sp>
      <p:pic>
        <p:nvPicPr>
          <p:cNvPr id="13" name="Рисунок 12" descr="13.jpg"/>
          <p:cNvPicPr>
            <a:picLocks noChangeAspect="1"/>
          </p:cNvPicPr>
          <p:nvPr/>
        </p:nvPicPr>
        <p:blipFill>
          <a:blip r:embed="rId5" cstate="print"/>
          <a:stretch>
            <a:fillRect/>
          </a:stretch>
        </p:blipFill>
        <p:spPr>
          <a:xfrm>
            <a:off x="4500562" y="4929198"/>
            <a:ext cx="4152900" cy="1190625"/>
          </a:xfrm>
          <a:prstGeom prst="rect">
            <a:avLst/>
          </a:prstGeom>
        </p:spPr>
      </p:pic>
      <p:sp>
        <p:nvSpPr>
          <p:cNvPr id="14" name="TextBox 13"/>
          <p:cNvSpPr txBox="1"/>
          <p:nvPr/>
        </p:nvSpPr>
        <p:spPr>
          <a:xfrm>
            <a:off x="4929190" y="4429132"/>
            <a:ext cx="3143272" cy="461665"/>
          </a:xfrm>
          <a:prstGeom prst="rect">
            <a:avLst/>
          </a:prstGeom>
          <a:noFill/>
        </p:spPr>
        <p:txBody>
          <a:bodyPr wrap="square" rtlCol="0">
            <a:spAutoFit/>
          </a:bodyPr>
          <a:lstStyle/>
          <a:p>
            <a:r>
              <a:rPr lang="ru-RU" sz="1200" dirty="0" smtClean="0"/>
              <a:t>Экземпляры одного  класса  связаны  с  экземплярами  другого  класса</a:t>
            </a:r>
            <a:endParaRPr lang="ru-RU" sz="1200" dirty="0"/>
          </a:p>
        </p:txBody>
      </p:sp>
      <p:sp>
        <p:nvSpPr>
          <p:cNvPr id="15" name="TextBox 14"/>
          <p:cNvSpPr txBox="1"/>
          <p:nvPr/>
        </p:nvSpPr>
        <p:spPr>
          <a:xfrm>
            <a:off x="6357950" y="1928802"/>
            <a:ext cx="1857388" cy="1200329"/>
          </a:xfrm>
          <a:prstGeom prst="rect">
            <a:avLst/>
          </a:prstGeom>
          <a:noFill/>
        </p:spPr>
        <p:txBody>
          <a:bodyPr wrap="square" rtlCol="0">
            <a:spAutoFit/>
          </a:bodyPr>
          <a:lstStyle/>
          <a:p>
            <a:r>
              <a:rPr lang="ru-RU" sz="1200" dirty="0" smtClean="0"/>
              <a:t>Сильная агрегация, часть существует, только  пока  существует  целое  и  прекращает  свое  существование </a:t>
            </a:r>
          </a:p>
          <a:p>
            <a:r>
              <a:rPr lang="ru-RU" sz="1200" dirty="0" smtClean="0"/>
              <a:t>вместе с целым. </a:t>
            </a:r>
            <a:endParaRPr lang="ru-RU" sz="1200" dirty="0"/>
          </a:p>
        </p:txBody>
      </p:sp>
      <p:sp>
        <p:nvSpPr>
          <p:cNvPr id="16" name="Прямоугольник 15"/>
          <p:cNvSpPr/>
          <p:nvPr/>
        </p:nvSpPr>
        <p:spPr>
          <a:xfrm>
            <a:off x="214282" y="4214818"/>
            <a:ext cx="3429024" cy="830997"/>
          </a:xfrm>
          <a:prstGeom prst="rect">
            <a:avLst/>
          </a:prstGeom>
        </p:spPr>
        <p:txBody>
          <a:bodyPr wrap="square">
            <a:spAutoFit/>
          </a:bodyPr>
          <a:lstStyle/>
          <a:p>
            <a:r>
              <a:rPr lang="ru-RU" sz="1200" dirty="0" smtClean="0"/>
              <a:t>экземпляры  класса  (часть) входят в состав экземпляра другого класса (целого), они могут создаваться  и  уничтожаться  независимо  от </a:t>
            </a:r>
          </a:p>
          <a:p>
            <a:r>
              <a:rPr lang="ru-RU" sz="1200" dirty="0" smtClean="0"/>
              <a:t>экземпляров класса</a:t>
            </a:r>
            <a:endParaRPr lang="ru-RU" sz="1200" dirty="0"/>
          </a:p>
        </p:txBody>
      </p:sp>
    </p:spTree>
    <p:extLst>
      <p:ext uri="{BB962C8B-B14F-4D97-AF65-F5344CB8AC3E}">
        <p14:creationId xmlns:p14="http://schemas.microsoft.com/office/powerpoint/2010/main" val="243795574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sz="2800" dirty="0" smtClean="0"/>
              <a:t>Классификатор класса</a:t>
            </a:r>
            <a:endParaRPr lang="ru-RU" sz="2800" dirty="0"/>
          </a:p>
        </p:txBody>
      </p:sp>
      <p:pic>
        <p:nvPicPr>
          <p:cNvPr id="24578" name="Picture 2" descr="&amp;Ocy;&amp;pcy;&amp;icy;&amp;scy;&amp;acy;&amp;ncy;&amp;icy;&amp;iecy;: &amp;Icy;&amp;zcy;&amp;ocy;&amp;bcy;&amp;rcy;&amp;acy;&amp;zhcy;&amp;iecy;&amp;ncy;&amp;icy;&amp;iecy; &amp;kcy;&amp;lcy;&amp;acy;&amp;scy;&amp;scy;&amp;acy; &amp;vcy; UML"/>
          <p:cNvPicPr>
            <a:picLocks noChangeAspect="1" noChangeArrowheads="1"/>
          </p:cNvPicPr>
          <p:nvPr/>
        </p:nvPicPr>
        <p:blipFill>
          <a:blip r:embed="rId2" cstate="print"/>
          <a:srcRect/>
          <a:stretch>
            <a:fillRect/>
          </a:stretch>
        </p:blipFill>
        <p:spPr bwMode="auto">
          <a:xfrm>
            <a:off x="428596" y="1357298"/>
            <a:ext cx="7715304" cy="4357718"/>
          </a:xfrm>
          <a:prstGeom prst="rect">
            <a:avLst/>
          </a:prstGeom>
          <a:noFill/>
        </p:spPr>
      </p:pic>
      <p:sp>
        <p:nvSpPr>
          <p:cNvPr id="4" name="Прямоугольник 3"/>
          <p:cNvSpPr/>
          <p:nvPr/>
        </p:nvSpPr>
        <p:spPr>
          <a:xfrm>
            <a:off x="0" y="785794"/>
            <a:ext cx="8786842" cy="369332"/>
          </a:xfrm>
          <a:prstGeom prst="rect">
            <a:avLst/>
          </a:prstGeom>
        </p:spPr>
        <p:txBody>
          <a:bodyPr wrap="square">
            <a:spAutoFit/>
          </a:bodyPr>
          <a:lstStyle/>
          <a:p>
            <a:r>
              <a:rPr lang="ru-RU" b="1" dirty="0" smtClean="0"/>
              <a:t>Классификатор</a:t>
            </a:r>
            <a:r>
              <a:rPr lang="ru-RU" dirty="0" smtClean="0"/>
              <a:t> – это элемент, описывающий структурные и поведенческие свойства.</a:t>
            </a:r>
            <a:endParaRPr lang="ru-RU" dirty="0"/>
          </a:p>
        </p:txBody>
      </p:sp>
    </p:spTree>
    <p:extLst>
      <p:ext uri="{BB962C8B-B14F-4D97-AF65-F5344CB8AC3E}">
        <p14:creationId xmlns:p14="http://schemas.microsoft.com/office/powerpoint/2010/main" val="71766431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142852"/>
            <a:ext cx="8229600" cy="582594"/>
          </a:xfrm>
        </p:spPr>
        <p:txBody>
          <a:bodyPr>
            <a:normAutofit/>
          </a:bodyPr>
          <a:lstStyle/>
          <a:p>
            <a:r>
              <a:rPr lang="ru-RU" sz="2800" b="1" dirty="0" smtClean="0"/>
              <a:t>Пример диаграммы классов</a:t>
            </a:r>
            <a:endParaRPr lang="ru-RU" sz="2800" dirty="0"/>
          </a:p>
        </p:txBody>
      </p:sp>
      <p:pic>
        <p:nvPicPr>
          <p:cNvPr id="22530" name="Picture 2" descr="http://imagesait.ru/photos/aHR0cDovL21yem0ubmFyb2QucnUva3Vycy9QSUMvM185LmpwZw==/uml-diagramma-klassov.jpg"/>
          <p:cNvPicPr>
            <a:picLocks noChangeAspect="1" noChangeArrowheads="1"/>
          </p:cNvPicPr>
          <p:nvPr/>
        </p:nvPicPr>
        <p:blipFill>
          <a:blip r:embed="rId2" cstate="print"/>
          <a:srcRect/>
          <a:stretch>
            <a:fillRect/>
          </a:stretch>
        </p:blipFill>
        <p:spPr bwMode="auto">
          <a:xfrm>
            <a:off x="428596" y="1000108"/>
            <a:ext cx="8143932" cy="5500726"/>
          </a:xfrm>
          <a:prstGeom prst="rect">
            <a:avLst/>
          </a:prstGeom>
          <a:noFill/>
        </p:spPr>
      </p:pic>
    </p:spTree>
    <p:extLst>
      <p:ext uri="{BB962C8B-B14F-4D97-AF65-F5344CB8AC3E}">
        <p14:creationId xmlns:p14="http://schemas.microsoft.com/office/powerpoint/2010/main" val="271406225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2800" b="1" dirty="0" smtClean="0"/>
              <a:t>Пример диаграммы классов</a:t>
            </a:r>
            <a:endParaRPr lang="ru-RU" sz="2800" b="1" dirty="0"/>
          </a:p>
        </p:txBody>
      </p:sp>
      <p:pic>
        <p:nvPicPr>
          <p:cNvPr id="12290" name="Picture 2"/>
          <p:cNvPicPr>
            <a:picLocks noGrp="1" noChangeAspect="1" noChangeArrowheads="1"/>
          </p:cNvPicPr>
          <p:nvPr>
            <p:ph idx="1"/>
          </p:nvPr>
        </p:nvPicPr>
        <p:blipFill>
          <a:blip r:embed="rId2" cstate="print"/>
          <a:srcRect/>
          <a:stretch>
            <a:fillRect/>
          </a:stretch>
        </p:blipFill>
        <p:spPr bwMode="auto">
          <a:xfrm>
            <a:off x="642910" y="928670"/>
            <a:ext cx="7858180" cy="5429288"/>
          </a:xfrm>
          <a:prstGeom prst="rect">
            <a:avLst/>
          </a:prstGeom>
          <a:noFill/>
          <a:ln w="9525">
            <a:noFill/>
            <a:miter lim="800000"/>
            <a:headEnd/>
            <a:tailEnd/>
          </a:ln>
          <a:effectLst/>
        </p:spPr>
      </p:pic>
    </p:spTree>
    <p:extLst>
      <p:ext uri="{BB962C8B-B14F-4D97-AF65-F5344CB8AC3E}">
        <p14:creationId xmlns:p14="http://schemas.microsoft.com/office/powerpoint/2010/main" val="2055459433"/>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fontScale="90000"/>
          </a:bodyPr>
          <a:lstStyle/>
          <a:p>
            <a:r>
              <a:rPr lang="ru-RU" sz="3600" dirty="0" smtClean="0"/>
              <a:t>Правила выделения классов в системе</a:t>
            </a:r>
            <a:endParaRPr lang="ru-RU" sz="3600" dirty="0"/>
          </a:p>
        </p:txBody>
      </p:sp>
      <p:sp>
        <p:nvSpPr>
          <p:cNvPr id="3" name="Содержимое 2"/>
          <p:cNvSpPr>
            <a:spLocks noGrp="1"/>
          </p:cNvSpPr>
          <p:nvPr>
            <p:ph idx="1"/>
          </p:nvPr>
        </p:nvSpPr>
        <p:spPr>
          <a:xfrm>
            <a:off x="457200" y="928670"/>
            <a:ext cx="8229600" cy="5643602"/>
          </a:xfrm>
        </p:spPr>
        <p:txBody>
          <a:bodyPr>
            <a:normAutofit fontScale="55000" lnSpcReduction="20000"/>
          </a:bodyPr>
          <a:lstStyle/>
          <a:p>
            <a:pPr>
              <a:buNone/>
            </a:pPr>
            <a:r>
              <a:rPr lang="ru-RU" dirty="0" smtClean="0"/>
              <a:t>1.  Идентифицируйте  совокупность  классов,  совместно  отвечающих  за  некоторое поведение. </a:t>
            </a:r>
          </a:p>
          <a:p>
            <a:pPr>
              <a:buNone/>
            </a:pPr>
            <a:r>
              <a:rPr lang="ru-RU" dirty="0" smtClean="0"/>
              <a:t>2.  Определите обязанности каждого класса. </a:t>
            </a:r>
          </a:p>
          <a:p>
            <a:pPr>
              <a:buNone/>
            </a:pPr>
            <a:r>
              <a:rPr lang="ru-RU" dirty="0" smtClean="0"/>
              <a:t>3.  Взгляните  на  полученные  классы  как  на  единое  целое  и  разбейте  те  из  них,  у которых  слишком  много  обязанностей,  на  меньшие  -  и  наоборот,  крошечные классы с элементарными обязанностями объедините в более крупные. </a:t>
            </a:r>
          </a:p>
          <a:p>
            <a:pPr>
              <a:buNone/>
            </a:pPr>
            <a:r>
              <a:rPr lang="ru-RU" dirty="0" smtClean="0"/>
              <a:t>4.  Перераспределите  обязанности  так,  чтобы  каждая  абстракция  стала  в  разумной степени автономной. </a:t>
            </a:r>
          </a:p>
          <a:p>
            <a:pPr marL="514350" indent="-514350">
              <a:buAutoNum type="arabicPeriod" startAt="5"/>
            </a:pPr>
            <a:r>
              <a:rPr lang="ru-RU" dirty="0" smtClean="0"/>
              <a:t>Рассмотрите,  как  классы  кооперируются  друг  с  другом,  и  перераспределите обязанности с таким расчетом, чтобы ни один класс в рамках кооперации не делал слишком много или слишком мало. </a:t>
            </a:r>
          </a:p>
          <a:p>
            <a:pPr marL="514350" indent="-514350">
              <a:buAutoNum type="arabicPeriod" startAt="5"/>
            </a:pPr>
            <a:r>
              <a:rPr lang="ru-RU" b="1" dirty="0" smtClean="0"/>
              <a:t>Каждому классу должна соответствовать некоторая реальная сущность или концептуальная абстракция из области.</a:t>
            </a:r>
          </a:p>
          <a:p>
            <a:pPr marL="514350" indent="-514350">
              <a:buAutoNum type="arabicPeriod" startAt="5"/>
            </a:pPr>
            <a:r>
              <a:rPr lang="ru-RU" dirty="0" smtClean="0"/>
              <a:t>Показывайте только те его свойства, которые важны для понимания абстракции в данном контексте. </a:t>
            </a:r>
          </a:p>
          <a:p>
            <a:pPr marL="514350" indent="-514350">
              <a:buAutoNum type="arabicPeriod" startAt="5"/>
            </a:pPr>
            <a:r>
              <a:rPr lang="ru-RU" dirty="0" smtClean="0"/>
              <a:t>Разделяйте длинные списки атрибутов и операций на группы в соответствии с их категориями.</a:t>
            </a:r>
          </a:p>
          <a:p>
            <a:pPr marL="514350" indent="-514350">
              <a:buAutoNum type="arabicPeriod" startAt="5"/>
            </a:pPr>
            <a:r>
              <a:rPr lang="ru-RU" dirty="0" smtClean="0"/>
              <a:t>Показывайте взаимосвязанные классы на одной и той же диаграмме. </a:t>
            </a:r>
            <a:endParaRPr lang="ru-RU" dirty="0"/>
          </a:p>
        </p:txBody>
      </p:sp>
    </p:spTree>
    <p:extLst>
      <p:ext uri="{BB962C8B-B14F-4D97-AF65-F5344CB8AC3E}">
        <p14:creationId xmlns:p14="http://schemas.microsoft.com/office/powerpoint/2010/main" val="1431700241"/>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Autofit/>
          </a:bodyPr>
          <a:lstStyle/>
          <a:p>
            <a:r>
              <a:rPr lang="ru-RU" sz="3200" dirty="0" smtClean="0"/>
              <a:t>Моделирование отношений наследования</a:t>
            </a:r>
            <a:endParaRPr lang="ru-RU" sz="3200" dirty="0"/>
          </a:p>
        </p:txBody>
      </p:sp>
      <p:sp>
        <p:nvSpPr>
          <p:cNvPr id="5" name="Прямоугольник 4"/>
          <p:cNvSpPr/>
          <p:nvPr/>
        </p:nvSpPr>
        <p:spPr>
          <a:xfrm>
            <a:off x="500034" y="1071546"/>
            <a:ext cx="8501122" cy="2031325"/>
          </a:xfrm>
          <a:prstGeom prst="rect">
            <a:avLst/>
          </a:prstGeom>
        </p:spPr>
        <p:txBody>
          <a:bodyPr wrap="square">
            <a:spAutoFit/>
          </a:bodyPr>
          <a:lstStyle/>
          <a:p>
            <a:r>
              <a:rPr lang="ru-RU" dirty="0" smtClean="0"/>
              <a:t>1.  Найдите атрибуты, операции и обязанности, общие для двух или более классов из данной совокупности. </a:t>
            </a:r>
          </a:p>
          <a:p>
            <a:r>
              <a:rPr lang="ru-RU" dirty="0" smtClean="0"/>
              <a:t>2.  Вынесите эти элементы в некоторый общий класс (если надо, создайте новый, но </a:t>
            </a:r>
          </a:p>
          <a:p>
            <a:r>
              <a:rPr lang="ru-RU" dirty="0" smtClean="0"/>
              <a:t>следите, чтобы уровней не оказалось слишком много). </a:t>
            </a:r>
          </a:p>
          <a:p>
            <a:r>
              <a:rPr lang="ru-RU" dirty="0" smtClean="0"/>
              <a:t>3.  Отметьте в модели, что более специализированные классы наследуют более </a:t>
            </a:r>
          </a:p>
          <a:p>
            <a:r>
              <a:rPr lang="ru-RU" dirty="0" smtClean="0"/>
              <a:t>общим, включив отношение обобщения, направленное от каждого потомка к его </a:t>
            </a:r>
          </a:p>
          <a:p>
            <a:r>
              <a:rPr lang="ru-RU" dirty="0" smtClean="0"/>
              <a:t>родителю. </a:t>
            </a:r>
            <a:endParaRPr lang="ru-RU" dirty="0"/>
          </a:p>
        </p:txBody>
      </p:sp>
      <p:pic>
        <p:nvPicPr>
          <p:cNvPr id="24583" name="Picture 7" descr="http://www.informicus.ru/Picture.aspx?id=57"/>
          <p:cNvPicPr>
            <a:picLocks noChangeAspect="1" noChangeArrowheads="1"/>
          </p:cNvPicPr>
          <p:nvPr/>
        </p:nvPicPr>
        <p:blipFill>
          <a:blip r:embed="rId2" cstate="print"/>
          <a:srcRect/>
          <a:stretch>
            <a:fillRect/>
          </a:stretch>
        </p:blipFill>
        <p:spPr bwMode="auto">
          <a:xfrm>
            <a:off x="1285852" y="3000372"/>
            <a:ext cx="5819775" cy="3657600"/>
          </a:xfrm>
          <a:prstGeom prst="rect">
            <a:avLst/>
          </a:prstGeom>
          <a:noFill/>
        </p:spPr>
      </p:pic>
    </p:spTree>
    <p:extLst>
      <p:ext uri="{BB962C8B-B14F-4D97-AF65-F5344CB8AC3E}">
        <p14:creationId xmlns:p14="http://schemas.microsoft.com/office/powerpoint/2010/main" val="80274135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96908"/>
          </a:xfrm>
        </p:spPr>
        <p:txBody>
          <a:bodyPr>
            <a:normAutofit/>
          </a:bodyPr>
          <a:lstStyle/>
          <a:p>
            <a:r>
              <a:rPr lang="ru-RU" sz="3600" dirty="0" smtClean="0"/>
              <a:t>Моделирование структурных отношений</a:t>
            </a:r>
            <a:endParaRPr lang="ru-RU" sz="3600" dirty="0"/>
          </a:p>
        </p:txBody>
      </p:sp>
      <p:sp>
        <p:nvSpPr>
          <p:cNvPr id="5" name="Прямоугольник 4"/>
          <p:cNvSpPr/>
          <p:nvPr/>
        </p:nvSpPr>
        <p:spPr>
          <a:xfrm>
            <a:off x="428596" y="1071546"/>
            <a:ext cx="8286808" cy="2031325"/>
          </a:xfrm>
          <a:prstGeom prst="rect">
            <a:avLst/>
          </a:prstGeom>
        </p:spPr>
        <p:txBody>
          <a:bodyPr wrap="square">
            <a:spAutoFit/>
          </a:bodyPr>
          <a:lstStyle/>
          <a:p>
            <a:pPr marL="342900" indent="-342900">
              <a:buAutoNum type="arabicPeriod"/>
            </a:pPr>
            <a:r>
              <a:rPr lang="ru-RU" dirty="0" smtClean="0"/>
              <a:t>Определите ассоциацию для каждой пары классов, между объектами которых </a:t>
            </a:r>
          </a:p>
          <a:p>
            <a:pPr marL="342900" indent="-342900"/>
            <a:r>
              <a:rPr lang="ru-RU" dirty="0" smtClean="0"/>
              <a:t>есть связь по данным. </a:t>
            </a:r>
          </a:p>
          <a:p>
            <a:pPr marL="342900" indent="-342900">
              <a:buAutoNum type="arabicPeriod" startAt="2"/>
            </a:pPr>
            <a:r>
              <a:rPr lang="ru-RU" dirty="0" smtClean="0"/>
              <a:t>Для каждой из определенных ассоциаций задайте кратность и имена ролей. </a:t>
            </a:r>
          </a:p>
          <a:p>
            <a:pPr marL="342900" indent="-342900">
              <a:buAutoNum type="arabicPeriod" startAt="2"/>
            </a:pPr>
            <a:r>
              <a:rPr lang="ru-RU" dirty="0" smtClean="0"/>
              <a:t>Если один из классов ассоциации структурно или организационно представляет собой целое в отношении классов на другом конце ассоциации, выглядящих как его части, пометьте такую ассоциацию как агрегирование или композиция. </a:t>
            </a:r>
            <a:endParaRPr lang="ru-RU" dirty="0"/>
          </a:p>
        </p:txBody>
      </p:sp>
      <p:pic>
        <p:nvPicPr>
          <p:cNvPr id="23557" name="Picture 5" descr="http://as08sbmpei.wdfiles.com/local--files/proektirovanie-asoiu/bEeD9e7VR9k.jpg"/>
          <p:cNvPicPr>
            <a:picLocks noChangeAspect="1" noChangeArrowheads="1"/>
          </p:cNvPicPr>
          <p:nvPr/>
        </p:nvPicPr>
        <p:blipFill>
          <a:blip r:embed="rId3" cstate="print"/>
          <a:srcRect/>
          <a:stretch>
            <a:fillRect/>
          </a:stretch>
        </p:blipFill>
        <p:spPr bwMode="auto">
          <a:xfrm>
            <a:off x="1571604" y="3071810"/>
            <a:ext cx="6572296" cy="3433767"/>
          </a:xfrm>
          <a:prstGeom prst="rect">
            <a:avLst/>
          </a:prstGeom>
          <a:noFill/>
        </p:spPr>
      </p:pic>
    </p:spTree>
    <p:extLst>
      <p:ext uri="{BB962C8B-B14F-4D97-AF65-F5344CB8AC3E}">
        <p14:creationId xmlns:p14="http://schemas.microsoft.com/office/powerpoint/2010/main" val="2713075097"/>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2800" b="1" dirty="0" smtClean="0"/>
              <a:t>Диаграмма объектов</a:t>
            </a:r>
            <a:endParaRPr lang="ru-RU" sz="2800" dirty="0"/>
          </a:p>
        </p:txBody>
      </p:sp>
      <p:sp>
        <p:nvSpPr>
          <p:cNvPr id="3" name="Содержимое 2"/>
          <p:cNvSpPr>
            <a:spLocks noGrp="1"/>
          </p:cNvSpPr>
          <p:nvPr>
            <p:ph idx="1"/>
          </p:nvPr>
        </p:nvSpPr>
        <p:spPr>
          <a:xfrm>
            <a:off x="457200" y="1000108"/>
            <a:ext cx="8229600" cy="5572164"/>
          </a:xfrm>
        </p:spPr>
        <p:txBody>
          <a:bodyPr>
            <a:normAutofit fontScale="77500" lnSpcReduction="20000"/>
          </a:bodyPr>
          <a:lstStyle/>
          <a:p>
            <a:pPr>
              <a:buNone/>
            </a:pPr>
            <a:r>
              <a:rPr lang="ru-RU" dirty="0" smtClean="0"/>
              <a:t>Диаграмма объектов представляет статический «моментальный снимок» с экземпляров предметов, которые находятся в диаграммах классов.</a:t>
            </a:r>
          </a:p>
          <a:p>
            <a:pPr>
              <a:buNone/>
            </a:pPr>
            <a:r>
              <a:rPr lang="ru-RU" dirty="0" smtClean="0"/>
              <a:t>Диаграмма объектов характеризуется следующими свойствами: </a:t>
            </a:r>
          </a:p>
          <a:p>
            <a:r>
              <a:rPr lang="ru-RU" dirty="0" smtClean="0"/>
              <a:t>акцентирует внимание на одном аспекте статического вида системы с точки зрения проектирования или процессов; </a:t>
            </a:r>
          </a:p>
          <a:p>
            <a:r>
              <a:rPr lang="ru-RU" dirty="0" smtClean="0"/>
              <a:t>представляет лишь один из кадров динамического сценария, показанного на диаграмме взаимодействия; </a:t>
            </a:r>
          </a:p>
          <a:p>
            <a:r>
              <a:rPr lang="ru-RU" dirty="0" smtClean="0"/>
              <a:t>содержит только существенные для понимания данного аспекта элементы; </a:t>
            </a:r>
          </a:p>
          <a:p>
            <a:r>
              <a:rPr lang="ru-RU" dirty="0" smtClean="0"/>
              <a:t>уровень ее детализации соответствует уровню абстракции системы. (Показывайте только те значения атрибутов и дополнения, которые существенны для понимания); </a:t>
            </a:r>
          </a:p>
          <a:p>
            <a:pPr>
              <a:buNone/>
            </a:pPr>
            <a:endParaRPr lang="ru-RU" dirty="0"/>
          </a:p>
        </p:txBody>
      </p:sp>
    </p:spTree>
    <p:extLst>
      <p:ext uri="{BB962C8B-B14F-4D97-AF65-F5344CB8AC3E}">
        <p14:creationId xmlns:p14="http://schemas.microsoft.com/office/powerpoint/2010/main" val="273564550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34082"/>
          </a:xfrm>
        </p:spPr>
        <p:txBody>
          <a:bodyPr>
            <a:normAutofit fontScale="90000"/>
          </a:bodyPr>
          <a:lstStyle/>
          <a:p>
            <a:r>
              <a:rPr lang="ru-RU" sz="3600" dirty="0" smtClean="0"/>
              <a:t>Пример диаграммы объектов</a:t>
            </a:r>
            <a:endParaRPr lang="ru-RU" sz="3600" dirty="0"/>
          </a:p>
        </p:txBody>
      </p:sp>
      <p:sp>
        <p:nvSpPr>
          <p:cNvPr id="7" name="TextBox 6"/>
          <p:cNvSpPr txBox="1"/>
          <p:nvPr/>
        </p:nvSpPr>
        <p:spPr>
          <a:xfrm>
            <a:off x="683568" y="5373216"/>
            <a:ext cx="2448272" cy="369332"/>
          </a:xfrm>
          <a:prstGeom prst="rect">
            <a:avLst/>
          </a:prstGeom>
          <a:noFill/>
        </p:spPr>
        <p:txBody>
          <a:bodyPr wrap="square" rtlCol="0">
            <a:spAutoFit/>
          </a:bodyPr>
          <a:lstStyle/>
          <a:p>
            <a:r>
              <a:rPr lang="ru-RU" dirty="0" smtClean="0"/>
              <a:t>Диаграмма классов</a:t>
            </a:r>
            <a:endParaRPr lang="ru-RU" dirty="0"/>
          </a:p>
        </p:txBody>
      </p:sp>
      <p:sp>
        <p:nvSpPr>
          <p:cNvPr id="8" name="TextBox 7"/>
          <p:cNvSpPr txBox="1"/>
          <p:nvPr/>
        </p:nvSpPr>
        <p:spPr>
          <a:xfrm>
            <a:off x="5000628" y="5286388"/>
            <a:ext cx="3096344" cy="369332"/>
          </a:xfrm>
          <a:prstGeom prst="rect">
            <a:avLst/>
          </a:prstGeom>
          <a:noFill/>
        </p:spPr>
        <p:txBody>
          <a:bodyPr wrap="square" rtlCol="0">
            <a:spAutoFit/>
          </a:bodyPr>
          <a:lstStyle/>
          <a:p>
            <a:r>
              <a:rPr lang="ru-RU" dirty="0" smtClean="0"/>
              <a:t>Диаграмма объектов</a:t>
            </a:r>
            <a:endParaRPr lang="ru-RU" dirty="0"/>
          </a:p>
        </p:txBody>
      </p:sp>
      <p:sp>
        <p:nvSpPr>
          <p:cNvPr id="21516" name="AutoShape 12" descr="&amp;Ncy;&amp;ocy;&amp;tcy;&amp;acy;&amp;tscy;&amp;icy;&amp;yacy; &amp;dcy;&amp;icy;&amp;acy;&amp;gcy;&amp;rcy;&amp;acy;&amp;mcy;&amp;mcy;&amp;ycy; &amp;ocy;&amp;bcy;&amp;hardcy;&amp;iecy;&amp;kcy;&amp;tcy;&amp;ocy;&amp;vc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1521" name="Picture 17" descr="enter image description here"/>
          <p:cNvPicPr>
            <a:picLocks noChangeAspect="1" noChangeArrowheads="1"/>
          </p:cNvPicPr>
          <p:nvPr/>
        </p:nvPicPr>
        <p:blipFill>
          <a:blip r:embed="rId2" cstate="print"/>
          <a:srcRect/>
          <a:stretch>
            <a:fillRect/>
          </a:stretch>
        </p:blipFill>
        <p:spPr bwMode="auto">
          <a:xfrm>
            <a:off x="4214810" y="1571612"/>
            <a:ext cx="4581525" cy="3143272"/>
          </a:xfrm>
          <a:prstGeom prst="rect">
            <a:avLst/>
          </a:prstGeom>
          <a:noFill/>
        </p:spPr>
      </p:pic>
      <p:pic>
        <p:nvPicPr>
          <p:cNvPr id="21523" name="Picture 19" descr="http://proft.me/static/img/uml/class.png"/>
          <p:cNvPicPr>
            <a:picLocks noChangeAspect="1" noChangeArrowheads="1"/>
          </p:cNvPicPr>
          <p:nvPr/>
        </p:nvPicPr>
        <p:blipFill>
          <a:blip r:embed="rId3" cstate="print"/>
          <a:srcRect/>
          <a:stretch>
            <a:fillRect/>
          </a:stretch>
        </p:blipFill>
        <p:spPr bwMode="auto">
          <a:xfrm>
            <a:off x="0" y="1142984"/>
            <a:ext cx="4071934" cy="4095750"/>
          </a:xfrm>
          <a:prstGeom prst="rect">
            <a:avLst/>
          </a:prstGeom>
          <a:noFill/>
        </p:spPr>
      </p:pic>
    </p:spTree>
    <p:extLst>
      <p:ext uri="{BB962C8B-B14F-4D97-AF65-F5344CB8AC3E}">
        <p14:creationId xmlns:p14="http://schemas.microsoft.com/office/powerpoint/2010/main" val="191620191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a:bodyPr>
          <a:lstStyle/>
          <a:p>
            <a:r>
              <a:rPr lang="ru-RU" sz="2800" b="1" dirty="0" smtClean="0"/>
              <a:t>Диаграмма последовательности</a:t>
            </a:r>
            <a:endParaRPr lang="ru-RU" sz="2800" dirty="0"/>
          </a:p>
        </p:txBody>
      </p:sp>
      <p:sp>
        <p:nvSpPr>
          <p:cNvPr id="3" name="Содержимое 2"/>
          <p:cNvSpPr>
            <a:spLocks noGrp="1"/>
          </p:cNvSpPr>
          <p:nvPr>
            <p:ph idx="1"/>
          </p:nvPr>
        </p:nvSpPr>
        <p:spPr>
          <a:xfrm>
            <a:off x="457200" y="1000109"/>
            <a:ext cx="8229600" cy="2572907"/>
          </a:xfrm>
        </p:spPr>
        <p:txBody>
          <a:bodyPr>
            <a:normAutofit fontScale="92500" lnSpcReduction="20000"/>
          </a:bodyPr>
          <a:lstStyle/>
          <a:p>
            <a:pPr>
              <a:buNone/>
            </a:pPr>
            <a:r>
              <a:rPr lang="ru-RU" sz="2400" dirty="0" smtClean="0"/>
              <a:t>Диаграмма последовательности демонстрирует взаимодействия между несколькими объектами, которые упорядочиваются в соответствии с временем их проявления. </a:t>
            </a:r>
          </a:p>
          <a:p>
            <a:pPr>
              <a:buNone/>
            </a:pPr>
            <a:r>
              <a:rPr lang="ru-RU" sz="2400" dirty="0" smtClean="0"/>
              <a:t>Данный вид диаграмм отражает следующие аспекты проектируемой Системы:</a:t>
            </a:r>
          </a:p>
          <a:p>
            <a:r>
              <a:rPr lang="ru-RU" sz="2400" dirty="0" smtClean="0"/>
              <a:t>обмен сообщениями между объектами;</a:t>
            </a:r>
          </a:p>
          <a:p>
            <a:r>
              <a:rPr lang="ru-RU" sz="2400" dirty="0" smtClean="0"/>
              <a:t>ограничения, накладываемые на взаимодействие объектов;</a:t>
            </a:r>
          </a:p>
          <a:p>
            <a:r>
              <a:rPr lang="ru-RU" sz="2400" dirty="0" smtClean="0"/>
              <a:t>события, инициирующие взаимодействия объектов.</a:t>
            </a:r>
          </a:p>
          <a:p>
            <a:pPr>
              <a:buNone/>
            </a:pPr>
            <a:endParaRPr lang="ru-RU" dirty="0" smtClean="0"/>
          </a:p>
          <a:p>
            <a:pPr>
              <a:buNone/>
            </a:pPr>
            <a:endParaRPr lang="ru-RU" dirty="0" smtClean="0"/>
          </a:p>
          <a:p>
            <a:pPr>
              <a:buNone/>
            </a:pPr>
            <a:endParaRPr lang="ru-RU" dirty="0"/>
          </a:p>
        </p:txBody>
      </p:sp>
      <p:pic>
        <p:nvPicPr>
          <p:cNvPr id="4" name="Рисунок 3" descr="19.jpeg"/>
          <p:cNvPicPr>
            <a:picLocks noChangeAspect="1"/>
          </p:cNvPicPr>
          <p:nvPr/>
        </p:nvPicPr>
        <p:blipFill>
          <a:blip r:embed="rId2" cstate="print"/>
          <a:stretch>
            <a:fillRect/>
          </a:stretch>
        </p:blipFill>
        <p:spPr>
          <a:xfrm>
            <a:off x="2071670" y="3643314"/>
            <a:ext cx="4286250" cy="2762250"/>
          </a:xfrm>
          <a:prstGeom prst="rect">
            <a:avLst/>
          </a:prstGeom>
        </p:spPr>
      </p:pic>
      <p:sp>
        <p:nvSpPr>
          <p:cNvPr id="5" name="Прямоугольник 4"/>
          <p:cNvSpPr/>
          <p:nvPr/>
        </p:nvSpPr>
        <p:spPr>
          <a:xfrm>
            <a:off x="928662" y="4714884"/>
            <a:ext cx="1500166" cy="1107996"/>
          </a:xfrm>
          <a:prstGeom prst="rect">
            <a:avLst/>
          </a:prstGeom>
        </p:spPr>
        <p:txBody>
          <a:bodyPr wrap="square">
            <a:spAutoFit/>
          </a:bodyPr>
          <a:lstStyle/>
          <a:p>
            <a:r>
              <a:rPr lang="ru-RU" sz="1100" dirty="0" smtClean="0"/>
              <a:t>период времени, в течение которого объект выполняет некоторое действие, находясь в активном состоянии</a:t>
            </a:r>
            <a:endParaRPr lang="ru-RU" sz="1100" dirty="0"/>
          </a:p>
        </p:txBody>
      </p:sp>
    </p:spTree>
    <p:extLst>
      <p:ext uri="{BB962C8B-B14F-4D97-AF65-F5344CB8AC3E}">
        <p14:creationId xmlns:p14="http://schemas.microsoft.com/office/powerpoint/2010/main" val="1739648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0"/>
            <a:ext cx="8229600" cy="785794"/>
          </a:xfrm>
        </p:spPr>
        <p:txBody>
          <a:bodyPr/>
          <a:lstStyle/>
          <a:p>
            <a:r>
              <a:rPr lang="ru-RU" dirty="0" smtClean="0"/>
              <a:t>Установка дополнений </a:t>
            </a:r>
            <a:endParaRPr lang="ru-RU" dirty="0"/>
          </a:p>
        </p:txBody>
      </p:sp>
      <p:pic>
        <p:nvPicPr>
          <p:cNvPr id="2050" name="Picture 2"/>
          <p:cNvPicPr>
            <a:picLocks noChangeAspect="1" noChangeArrowheads="1"/>
          </p:cNvPicPr>
          <p:nvPr/>
        </p:nvPicPr>
        <p:blipFill>
          <a:blip r:embed="rId2" cstate="print"/>
          <a:srcRect/>
          <a:stretch>
            <a:fillRect/>
          </a:stretch>
        </p:blipFill>
        <p:spPr bwMode="auto">
          <a:xfrm>
            <a:off x="0" y="785794"/>
            <a:ext cx="9144000" cy="6286544"/>
          </a:xfrm>
          <a:prstGeom prst="rect">
            <a:avLst/>
          </a:prstGeom>
          <a:noFill/>
          <a:ln w="9525">
            <a:noFill/>
            <a:miter lim="800000"/>
            <a:headEnd/>
            <a:tailEnd/>
          </a:ln>
          <a:effectLst/>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rmAutofit fontScale="90000"/>
          </a:bodyPr>
          <a:lstStyle/>
          <a:p>
            <a:r>
              <a:rPr lang="ru-RU" sz="4000" dirty="0" smtClean="0"/>
              <a:t/>
            </a:r>
            <a:br>
              <a:rPr lang="ru-RU" sz="4000" dirty="0" smtClean="0"/>
            </a:br>
            <a:r>
              <a:rPr lang="ru-RU" sz="4000" dirty="0" smtClean="0"/>
              <a:t>Стереотипы сообщений на диаграмме последовательности</a:t>
            </a:r>
            <a:r>
              <a:rPr lang="ru-RU" b="1" dirty="0" smtClean="0"/>
              <a:t/>
            </a:r>
            <a:br>
              <a:rPr lang="ru-RU" b="1" dirty="0" smtClean="0"/>
            </a:br>
            <a:endParaRPr lang="ru-RU" dirty="0"/>
          </a:p>
        </p:txBody>
      </p:sp>
      <p:sp>
        <p:nvSpPr>
          <p:cNvPr id="3" name="Содержимое 2"/>
          <p:cNvSpPr>
            <a:spLocks noGrp="1"/>
          </p:cNvSpPr>
          <p:nvPr>
            <p:ph idx="1"/>
          </p:nvPr>
        </p:nvSpPr>
        <p:spPr>
          <a:xfrm>
            <a:off x="467544" y="1340768"/>
            <a:ext cx="8229600" cy="5073427"/>
          </a:xfrm>
        </p:spPr>
        <p:txBody>
          <a:bodyPr>
            <a:normAutofit fontScale="85000" lnSpcReduction="20000"/>
          </a:bodyPr>
          <a:lstStyle/>
          <a:p>
            <a:r>
              <a:rPr lang="ru-RU" dirty="0" smtClean="0"/>
              <a:t>«</a:t>
            </a:r>
            <a:r>
              <a:rPr lang="ru-RU" dirty="0" err="1" smtClean="0"/>
              <a:t>call</a:t>
            </a:r>
            <a:r>
              <a:rPr lang="ru-RU" dirty="0" smtClean="0"/>
              <a:t>» (вызвать) – сообщение, требующее вызова операции или процедуры принимающего объекта. </a:t>
            </a:r>
          </a:p>
          <a:p>
            <a:r>
              <a:rPr lang="ru-RU" dirty="0" smtClean="0"/>
              <a:t>«</a:t>
            </a:r>
            <a:r>
              <a:rPr lang="ru-RU" dirty="0" err="1" smtClean="0"/>
              <a:t>return</a:t>
            </a:r>
            <a:r>
              <a:rPr lang="ru-RU" dirty="0" smtClean="0"/>
              <a:t>» (возвратить) – сообщение, возвращающее значение выполненной операции или процедуры вызвавшему ее объекту. </a:t>
            </a:r>
          </a:p>
          <a:p>
            <a:r>
              <a:rPr lang="ru-RU" dirty="0" smtClean="0"/>
              <a:t>«</a:t>
            </a:r>
            <a:r>
              <a:rPr lang="ru-RU" dirty="0" err="1" smtClean="0"/>
              <a:t>create</a:t>
            </a:r>
            <a:r>
              <a:rPr lang="ru-RU" dirty="0" smtClean="0"/>
              <a:t>» (создать) – сообщение, требующее создания другого объекта для выполнения определенных действий. </a:t>
            </a:r>
          </a:p>
          <a:p>
            <a:r>
              <a:rPr lang="ru-RU" dirty="0" smtClean="0"/>
              <a:t>«</a:t>
            </a:r>
            <a:r>
              <a:rPr lang="ru-RU" dirty="0" err="1" smtClean="0"/>
              <a:t>destroy</a:t>
            </a:r>
            <a:r>
              <a:rPr lang="ru-RU" dirty="0" smtClean="0"/>
              <a:t>» (уничтожить) – сообщение с явным требованием уничтожить соответствующий объект.</a:t>
            </a:r>
          </a:p>
          <a:p>
            <a:r>
              <a:rPr lang="ru-RU" dirty="0" smtClean="0"/>
              <a:t>«</a:t>
            </a:r>
            <a:r>
              <a:rPr lang="ru-RU" dirty="0" err="1" smtClean="0"/>
              <a:t>send</a:t>
            </a:r>
            <a:r>
              <a:rPr lang="ru-RU" dirty="0" smtClean="0"/>
              <a:t>» (послать) – обозначает посылку другому объекту некоторого сигнала, который асинхронно инициируется одним объектом и принимается (перехватывается) другим. </a:t>
            </a:r>
          </a:p>
          <a:p>
            <a:pPr>
              <a:buNone/>
            </a:pPr>
            <a:endParaRPr lang="ru-RU" dirty="0"/>
          </a:p>
        </p:txBody>
      </p:sp>
    </p:spTree>
    <p:extLst>
      <p:ext uri="{BB962C8B-B14F-4D97-AF65-F5344CB8AC3E}">
        <p14:creationId xmlns:p14="http://schemas.microsoft.com/office/powerpoint/2010/main" val="29413983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2800" b="1" dirty="0" smtClean="0"/>
              <a:t>Элементы диаграммы последовательности</a:t>
            </a:r>
            <a:endParaRPr lang="ru-RU" sz="2800" b="1" dirty="0"/>
          </a:p>
        </p:txBody>
      </p:sp>
      <p:pic>
        <p:nvPicPr>
          <p:cNvPr id="4" name="Содержимое 3" descr="20.gif"/>
          <p:cNvPicPr>
            <a:picLocks noGrp="1" noChangeAspect="1"/>
          </p:cNvPicPr>
          <p:nvPr>
            <p:ph idx="1"/>
          </p:nvPr>
        </p:nvPicPr>
        <p:blipFill>
          <a:blip r:embed="rId2" cstate="print"/>
          <a:stretch>
            <a:fillRect/>
          </a:stretch>
        </p:blipFill>
        <p:spPr>
          <a:xfrm>
            <a:off x="1500166" y="1142984"/>
            <a:ext cx="6357982" cy="5429288"/>
          </a:xfrm>
        </p:spPr>
      </p:pic>
    </p:spTree>
    <p:extLst>
      <p:ext uri="{BB962C8B-B14F-4D97-AF65-F5344CB8AC3E}">
        <p14:creationId xmlns:p14="http://schemas.microsoft.com/office/powerpoint/2010/main" val="105128879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a:bodyPr>
          <a:lstStyle/>
          <a:p>
            <a:r>
              <a:rPr lang="ru-RU" sz="2800" b="1" dirty="0" smtClean="0"/>
              <a:t>Пример диаграммы последовательности</a:t>
            </a:r>
            <a:endParaRPr lang="ru-RU" sz="2800" b="1" dirty="0"/>
          </a:p>
        </p:txBody>
      </p:sp>
      <p:pic>
        <p:nvPicPr>
          <p:cNvPr id="5" name="Содержимое 4" descr="17.png"/>
          <p:cNvPicPr>
            <a:picLocks noGrp="1" noChangeAspect="1"/>
          </p:cNvPicPr>
          <p:nvPr>
            <p:ph idx="1"/>
          </p:nvPr>
        </p:nvPicPr>
        <p:blipFill>
          <a:blip r:embed="rId2" cstate="print"/>
          <a:stretch>
            <a:fillRect/>
          </a:stretch>
        </p:blipFill>
        <p:spPr>
          <a:xfrm>
            <a:off x="714349" y="1142984"/>
            <a:ext cx="7265594" cy="5214974"/>
          </a:xfrm>
        </p:spPr>
      </p:pic>
    </p:spTree>
    <p:extLst>
      <p:ext uri="{BB962C8B-B14F-4D97-AF65-F5344CB8AC3E}">
        <p14:creationId xmlns:p14="http://schemas.microsoft.com/office/powerpoint/2010/main" val="909291143"/>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Диаграмма последовательности: Стандартные сообщения"/>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24157260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ttps://cf.ppt-online.org/files1/slide/i/ifuvdYCqXHTolBtp3LIsawzQPZN7DJRAyhjm1xSWn/slide-96.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25212147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39718"/>
          </a:xfrm>
        </p:spPr>
        <p:txBody>
          <a:bodyPr>
            <a:normAutofit fontScale="90000"/>
          </a:bodyPr>
          <a:lstStyle/>
          <a:p>
            <a:r>
              <a:rPr lang="ru-RU" sz="2800" b="1" dirty="0" smtClean="0"/>
              <a:t>Диаграмма коммуникаций</a:t>
            </a:r>
            <a:endParaRPr lang="ru-RU" sz="2800" b="1" dirty="0"/>
          </a:p>
        </p:txBody>
      </p:sp>
      <p:pic>
        <p:nvPicPr>
          <p:cNvPr id="16386" name="Picture 2"/>
          <p:cNvPicPr>
            <a:picLocks noGrp="1" noChangeAspect="1" noChangeArrowheads="1"/>
          </p:cNvPicPr>
          <p:nvPr>
            <p:ph idx="1"/>
          </p:nvPr>
        </p:nvPicPr>
        <p:blipFill>
          <a:blip r:embed="rId2" cstate="print"/>
          <a:srcRect/>
          <a:stretch>
            <a:fillRect/>
          </a:stretch>
        </p:blipFill>
        <p:spPr bwMode="auto">
          <a:xfrm>
            <a:off x="428596" y="857232"/>
            <a:ext cx="8001056" cy="5429288"/>
          </a:xfrm>
          <a:prstGeom prst="rect">
            <a:avLst/>
          </a:prstGeom>
          <a:noFill/>
          <a:ln w="9525">
            <a:noFill/>
            <a:miter lim="800000"/>
            <a:headEnd/>
            <a:tailEnd/>
          </a:ln>
          <a:effectLst/>
        </p:spPr>
      </p:pic>
      <p:sp>
        <p:nvSpPr>
          <p:cNvPr id="4" name="Прямоугольник 3"/>
          <p:cNvSpPr/>
          <p:nvPr/>
        </p:nvSpPr>
        <p:spPr>
          <a:xfrm>
            <a:off x="755576" y="908720"/>
            <a:ext cx="7560840" cy="830997"/>
          </a:xfrm>
          <a:prstGeom prst="rect">
            <a:avLst/>
          </a:prstGeom>
        </p:spPr>
        <p:txBody>
          <a:bodyPr wrap="square">
            <a:spAutoFit/>
          </a:bodyPr>
          <a:lstStyle/>
          <a:p>
            <a:r>
              <a:rPr lang="ru-RU" sz="1600" dirty="0" smtClean="0"/>
              <a:t>Цель - описать процесс обмена данными между различными участниками взаимодействия. Изображается взаимодействие ролей классов, а не конкретные экземпляры.</a:t>
            </a:r>
            <a:endParaRPr lang="ru-RU" sz="1600" dirty="0"/>
          </a:p>
        </p:txBody>
      </p:sp>
      <p:sp>
        <p:nvSpPr>
          <p:cNvPr id="5" name="Прямоугольник 4"/>
          <p:cNvSpPr/>
          <p:nvPr/>
        </p:nvSpPr>
        <p:spPr>
          <a:xfrm>
            <a:off x="539552" y="5373216"/>
            <a:ext cx="7704856" cy="646331"/>
          </a:xfrm>
          <a:prstGeom prst="rect">
            <a:avLst/>
          </a:prstGeom>
        </p:spPr>
        <p:txBody>
          <a:bodyPr wrap="square">
            <a:spAutoFit/>
          </a:bodyPr>
          <a:lstStyle/>
          <a:p>
            <a:r>
              <a:rPr lang="ru-RU" dirty="0" smtClean="0"/>
              <a:t>Используется нумерация для представления последовательности сообщений. </a:t>
            </a:r>
            <a:endParaRPr lang="ru-RU" dirty="0"/>
          </a:p>
        </p:txBody>
      </p:sp>
    </p:spTree>
    <p:extLst>
      <p:ext uri="{BB962C8B-B14F-4D97-AF65-F5344CB8AC3E}">
        <p14:creationId xmlns:p14="http://schemas.microsoft.com/office/powerpoint/2010/main" val="2241840518"/>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Диаграмма коммуникации"/>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5" name="TextBox 4"/>
          <p:cNvSpPr txBox="1"/>
          <p:nvPr/>
        </p:nvSpPr>
        <p:spPr>
          <a:xfrm>
            <a:off x="395536" y="6211669"/>
            <a:ext cx="8748464" cy="646331"/>
          </a:xfrm>
          <a:prstGeom prst="rect">
            <a:avLst/>
          </a:prstGeom>
          <a:solidFill>
            <a:schemeClr val="bg1"/>
          </a:solidFill>
        </p:spPr>
        <p:txBody>
          <a:bodyPr wrap="square" rtlCol="0">
            <a:spAutoFit/>
          </a:bodyPr>
          <a:lstStyle/>
          <a:p>
            <a:r>
              <a:rPr lang="ru-RU" dirty="0" smtClean="0"/>
              <a:t>Любую диаграмму последовательности можно преобразовать в диаграмму коммуникации, и наоборот</a:t>
            </a:r>
            <a:endParaRPr lang="ru-RU" dirty="0"/>
          </a:p>
        </p:txBody>
      </p:sp>
    </p:spTree>
    <p:extLst>
      <p:ext uri="{BB962C8B-B14F-4D97-AF65-F5344CB8AC3E}">
        <p14:creationId xmlns:p14="http://schemas.microsoft.com/office/powerpoint/2010/main" val="3717188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34082"/>
          </a:xfrm>
        </p:spPr>
        <p:txBody>
          <a:bodyPr>
            <a:normAutofit/>
          </a:bodyPr>
          <a:lstStyle/>
          <a:p>
            <a:r>
              <a:rPr lang="ru-RU" sz="2800" b="1" dirty="0" smtClean="0"/>
              <a:t>Диаграмма состояний</a:t>
            </a:r>
            <a:endParaRPr lang="ru-RU" sz="2800" b="1" dirty="0"/>
          </a:p>
        </p:txBody>
      </p:sp>
      <p:pic>
        <p:nvPicPr>
          <p:cNvPr id="14338" name="Picture 2" descr="http://images.myshared.ru/5/493039/slide_26.jpg"/>
          <p:cNvPicPr>
            <a:picLocks noChangeAspect="1" noChangeArrowheads="1"/>
          </p:cNvPicPr>
          <p:nvPr/>
        </p:nvPicPr>
        <p:blipFill>
          <a:blip r:embed="rId2" cstate="print"/>
          <a:srcRect/>
          <a:stretch>
            <a:fillRect/>
          </a:stretch>
        </p:blipFill>
        <p:spPr bwMode="auto">
          <a:xfrm>
            <a:off x="611560" y="908720"/>
            <a:ext cx="8424936" cy="5760640"/>
          </a:xfrm>
          <a:prstGeom prst="rect">
            <a:avLst/>
          </a:prstGeom>
          <a:noFill/>
        </p:spPr>
      </p:pic>
      <p:sp>
        <p:nvSpPr>
          <p:cNvPr id="7" name="Прямоугольник 6"/>
          <p:cNvSpPr/>
          <p:nvPr/>
        </p:nvSpPr>
        <p:spPr>
          <a:xfrm>
            <a:off x="539552" y="764704"/>
            <a:ext cx="8424936" cy="646331"/>
          </a:xfrm>
          <a:prstGeom prst="rect">
            <a:avLst/>
          </a:prstGeom>
          <a:solidFill>
            <a:schemeClr val="bg1"/>
          </a:solidFill>
        </p:spPr>
        <p:txBody>
          <a:bodyPr wrap="square">
            <a:spAutoFit/>
          </a:bodyPr>
          <a:lstStyle/>
          <a:p>
            <a:r>
              <a:rPr lang="ru-RU" dirty="0" smtClean="0"/>
              <a:t>Диаграммы состояний показывают различные состояния одного объекта в течение его времени жизни.  Описывает реакцию объекта на внешние воздействия.</a:t>
            </a:r>
            <a:endParaRPr lang="ru-RU" dirty="0"/>
          </a:p>
        </p:txBody>
      </p:sp>
    </p:spTree>
    <p:extLst>
      <p:ext uri="{BB962C8B-B14F-4D97-AF65-F5344CB8AC3E}">
        <p14:creationId xmlns:p14="http://schemas.microsoft.com/office/powerpoint/2010/main" val="306195857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Autofit/>
          </a:bodyPr>
          <a:lstStyle/>
          <a:p>
            <a:r>
              <a:rPr lang="ru-RU" sz="3600" dirty="0" smtClean="0"/>
              <a:t>Правила работы автомата </a:t>
            </a:r>
            <a:endParaRPr lang="ru-RU" sz="3600" dirty="0"/>
          </a:p>
        </p:txBody>
      </p:sp>
      <p:sp>
        <p:nvSpPr>
          <p:cNvPr id="3" name="Содержимое 2"/>
          <p:cNvSpPr>
            <a:spLocks noGrp="1"/>
          </p:cNvSpPr>
          <p:nvPr>
            <p:ph idx="1"/>
          </p:nvPr>
        </p:nvSpPr>
        <p:spPr>
          <a:xfrm>
            <a:off x="457200" y="1071546"/>
            <a:ext cx="8229600" cy="5054617"/>
          </a:xfrm>
        </p:spPr>
        <p:txBody>
          <a:bodyPr>
            <a:normAutofit fontScale="70000" lnSpcReduction="20000"/>
          </a:bodyPr>
          <a:lstStyle/>
          <a:p>
            <a:pPr marL="514350" indent="-514350">
              <a:buAutoNum type="arabicPeriod"/>
            </a:pPr>
            <a:r>
              <a:rPr lang="ru-RU" dirty="0" smtClean="0"/>
              <a:t>Автомат не запоминает историю перемещения из состояния в состояние.</a:t>
            </a:r>
          </a:p>
          <a:p>
            <a:pPr marL="514350" indent="-514350">
              <a:buAutoNum type="arabicPeriod"/>
            </a:pPr>
            <a:r>
              <a:rPr lang="ru-RU" dirty="0" smtClean="0"/>
              <a:t>В каждый момент времени автомат может находиться в одном и только в одном из своих состояний. При этом автомат может находиться в отдельном состоянии как угодно долго, если не происходит никаких событий.</a:t>
            </a:r>
          </a:p>
          <a:p>
            <a:pPr marL="514350" indent="-514350">
              <a:buAutoNum type="arabicPeriod"/>
            </a:pPr>
            <a:r>
              <a:rPr lang="ru-RU" dirty="0" smtClean="0"/>
              <a:t>Хотя процесс изменения состояний автомата происходит во времени, явно концепция времени не входит в формализм автомата.</a:t>
            </a:r>
          </a:p>
          <a:p>
            <a:pPr marL="514350" indent="-514350">
              <a:buAutoNum type="arabicPeriod"/>
            </a:pPr>
            <a:r>
              <a:rPr lang="ru-RU" dirty="0" smtClean="0"/>
              <a:t>Количество состояний автомата должно быть обязательно конечным. Граф автомата не должен содержать изолированных состояний и переходов.</a:t>
            </a:r>
          </a:p>
          <a:p>
            <a:pPr marL="514350" indent="-514350">
              <a:buAutoNum type="arabicPeriod"/>
            </a:pPr>
            <a:r>
              <a:rPr lang="ru-RU" dirty="0" smtClean="0"/>
              <a:t>Автомат не должен содержать конфликтующих переходов, т. е. таких переходов из одного и того же состояния, когда объект одновременно может перейти в два и более последующих состояния (кроме случая параллельных подавтоматов)</a:t>
            </a:r>
            <a:endParaRPr lang="ru-RU" dirty="0"/>
          </a:p>
        </p:txBody>
      </p:sp>
    </p:spTree>
    <p:extLst>
      <p:ext uri="{BB962C8B-B14F-4D97-AF65-F5344CB8AC3E}">
        <p14:creationId xmlns:p14="http://schemas.microsoft.com/office/powerpoint/2010/main" val="4075111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fontScale="90000"/>
          </a:bodyPr>
          <a:lstStyle/>
          <a:p>
            <a:r>
              <a:rPr lang="ru-RU" dirty="0" smtClean="0"/>
              <a:t>Пример диаграммы состояний</a:t>
            </a:r>
            <a:endParaRPr lang="ru-RU" dirty="0"/>
          </a:p>
        </p:txBody>
      </p:sp>
      <p:pic>
        <p:nvPicPr>
          <p:cNvPr id="1026" name="Picture 2"/>
          <p:cNvPicPr>
            <a:picLocks noChangeAspect="1" noChangeArrowheads="1"/>
          </p:cNvPicPr>
          <p:nvPr/>
        </p:nvPicPr>
        <p:blipFill>
          <a:blip r:embed="rId2" cstate="print"/>
          <a:srcRect/>
          <a:stretch>
            <a:fillRect/>
          </a:stretch>
        </p:blipFill>
        <p:spPr bwMode="auto">
          <a:xfrm>
            <a:off x="142844" y="928670"/>
            <a:ext cx="9001156" cy="5929330"/>
          </a:xfrm>
          <a:prstGeom prst="rect">
            <a:avLst/>
          </a:prstGeom>
          <a:noFill/>
          <a:ln w="9525">
            <a:noFill/>
            <a:miter lim="800000"/>
            <a:headEnd/>
            <a:tailEnd/>
          </a:ln>
          <a:effectLst/>
        </p:spPr>
      </p:pic>
    </p:spTree>
    <p:extLst>
      <p:ext uri="{BB962C8B-B14F-4D97-AF65-F5344CB8AC3E}">
        <p14:creationId xmlns:p14="http://schemas.microsoft.com/office/powerpoint/2010/main" val="654667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Команды настройки общей папки</a:t>
            </a:r>
            <a:endParaRPr lang="ru-RU" dirty="0"/>
          </a:p>
        </p:txBody>
      </p:sp>
      <p:sp>
        <p:nvSpPr>
          <p:cNvPr id="3" name="Содержимое 2"/>
          <p:cNvSpPr>
            <a:spLocks noGrp="1"/>
          </p:cNvSpPr>
          <p:nvPr>
            <p:ph idx="1"/>
          </p:nvPr>
        </p:nvSpPr>
        <p:spPr>
          <a:xfrm>
            <a:off x="457200" y="1428736"/>
            <a:ext cx="8229600" cy="4697427"/>
          </a:xfrm>
        </p:spPr>
        <p:txBody>
          <a:bodyPr/>
          <a:lstStyle/>
          <a:p>
            <a:pPr>
              <a:buNone/>
            </a:pPr>
            <a:r>
              <a:rPr lang="ru-RU" dirty="0" smtClean="0"/>
              <a:t>Создание ссылки на виртуальный диск</a:t>
            </a:r>
            <a:endParaRPr lang="en-US" dirty="0" smtClean="0"/>
          </a:p>
          <a:p>
            <a:pPr>
              <a:buNone/>
            </a:pPr>
            <a:r>
              <a:rPr lang="en-US" dirty="0" err="1" smtClean="0"/>
              <a:t>sudo</a:t>
            </a:r>
            <a:r>
              <a:rPr lang="en-US" dirty="0" smtClean="0"/>
              <a:t> </a:t>
            </a:r>
            <a:r>
              <a:rPr lang="en-US" dirty="0" err="1" smtClean="0"/>
              <a:t>ln</a:t>
            </a:r>
            <a:r>
              <a:rPr lang="en-US" dirty="0" smtClean="0"/>
              <a:t> -s /opt/VBoxGuestAdditions-4.3.10/lib/</a:t>
            </a:r>
            <a:r>
              <a:rPr lang="en-US" dirty="0" err="1" smtClean="0"/>
              <a:t>VBoxGuestAdditions</a:t>
            </a:r>
            <a:r>
              <a:rPr lang="en-US" dirty="0" smtClean="0"/>
              <a:t> </a:t>
            </a:r>
            <a:br>
              <a:rPr lang="en-US" dirty="0" smtClean="0"/>
            </a:br>
            <a:r>
              <a:rPr lang="en-US" dirty="0" smtClean="0"/>
              <a:t>/</a:t>
            </a:r>
            <a:r>
              <a:rPr lang="en-US" dirty="0" err="1" smtClean="0"/>
              <a:t>usr</a:t>
            </a:r>
            <a:r>
              <a:rPr lang="en-US" dirty="0" smtClean="0"/>
              <a:t>/lib/</a:t>
            </a:r>
            <a:r>
              <a:rPr lang="en-US" dirty="0" err="1" smtClean="0"/>
              <a:t>VBoxGuestAdditions</a:t>
            </a:r>
            <a:endParaRPr lang="ru-RU" dirty="0" smtClean="0"/>
          </a:p>
          <a:p>
            <a:pPr>
              <a:buNone/>
            </a:pPr>
            <a:r>
              <a:rPr lang="ru-RU" dirty="0" smtClean="0"/>
              <a:t>Будет создан файл-ссылка </a:t>
            </a:r>
            <a:r>
              <a:rPr lang="en-US" dirty="0" smtClean="0"/>
              <a:t>/</a:t>
            </a:r>
            <a:r>
              <a:rPr lang="en-US" dirty="0" err="1" smtClean="0"/>
              <a:t>sbin</a:t>
            </a:r>
            <a:r>
              <a:rPr lang="en-US" dirty="0" smtClean="0"/>
              <a:t>/</a:t>
            </a:r>
            <a:r>
              <a:rPr lang="en-US" dirty="0" err="1" smtClean="0"/>
              <a:t>mount.vboxsf</a:t>
            </a:r>
            <a:r>
              <a:rPr lang="ru-RU" dirty="0" smtClean="0"/>
              <a:t> на </a:t>
            </a:r>
            <a:r>
              <a:rPr lang="en-US" dirty="0" smtClean="0"/>
              <a:t>/</a:t>
            </a:r>
            <a:r>
              <a:rPr lang="en-US" dirty="0" err="1" smtClean="0"/>
              <a:t>usr</a:t>
            </a:r>
            <a:r>
              <a:rPr lang="en-US" dirty="0" smtClean="0"/>
              <a:t>/lib/</a:t>
            </a:r>
            <a:r>
              <a:rPr lang="en-US" dirty="0" err="1" smtClean="0"/>
              <a:t>VBoxGuestAdditions</a:t>
            </a:r>
            <a:r>
              <a:rPr lang="en-US" dirty="0" smtClean="0"/>
              <a:t>/</a:t>
            </a:r>
            <a:r>
              <a:rPr lang="en-US" dirty="0" err="1" smtClean="0"/>
              <a:t>mount.vboxsf</a:t>
            </a:r>
            <a:endParaRPr lang="en-US" dirty="0" smtClean="0"/>
          </a:p>
          <a:p>
            <a:pPr>
              <a:buNone/>
            </a:pPr>
            <a:r>
              <a:rPr lang="ru-RU" dirty="0" smtClean="0"/>
              <a:t>Монтирование виртуального диска</a:t>
            </a:r>
          </a:p>
          <a:p>
            <a:pPr>
              <a:buNone/>
            </a:pPr>
            <a:r>
              <a:rPr lang="en-US" dirty="0" err="1" smtClean="0"/>
              <a:t>sudo</a:t>
            </a:r>
            <a:r>
              <a:rPr lang="en-US" dirty="0" smtClean="0"/>
              <a:t> mount -t </a:t>
            </a:r>
            <a:r>
              <a:rPr lang="en-US" dirty="0" err="1" smtClean="0"/>
              <a:t>vboxsf</a:t>
            </a:r>
            <a:r>
              <a:rPr lang="en-US" dirty="0" smtClean="0"/>
              <a:t> share /home/</a:t>
            </a:r>
            <a:r>
              <a:rPr lang="en-GB" dirty="0" err="1" smtClean="0"/>
              <a:t>gena</a:t>
            </a:r>
            <a:r>
              <a:rPr lang="en-US" dirty="0" smtClean="0"/>
              <a:t>/Win</a:t>
            </a:r>
          </a:p>
          <a:p>
            <a:pPr>
              <a:buNone/>
            </a:pPr>
            <a:endParaRPr lang="ru-RU"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normAutofit/>
          </a:bodyPr>
          <a:lstStyle/>
          <a:p>
            <a:r>
              <a:rPr lang="ru-RU" sz="3600" dirty="0" smtClean="0"/>
              <a:t>Диаграмма параллельных состояний</a:t>
            </a:r>
            <a:endParaRPr lang="ru-RU" sz="3600" dirty="0"/>
          </a:p>
        </p:txBody>
      </p:sp>
      <p:pic>
        <p:nvPicPr>
          <p:cNvPr id="59394" name="Picture 2" descr="http://vicards.ru/images/img-DrRsiE.png"/>
          <p:cNvPicPr>
            <a:picLocks noChangeAspect="1" noChangeArrowheads="1"/>
          </p:cNvPicPr>
          <p:nvPr/>
        </p:nvPicPr>
        <p:blipFill>
          <a:blip r:embed="rId2" cstate="print"/>
          <a:srcRect/>
          <a:stretch>
            <a:fillRect/>
          </a:stretch>
        </p:blipFill>
        <p:spPr bwMode="auto">
          <a:xfrm>
            <a:off x="827584" y="1412776"/>
            <a:ext cx="7488832" cy="4968552"/>
          </a:xfrm>
          <a:prstGeom prst="rect">
            <a:avLst/>
          </a:prstGeom>
          <a:noFill/>
        </p:spPr>
      </p:pic>
    </p:spTree>
    <p:extLst>
      <p:ext uri="{BB962C8B-B14F-4D97-AF65-F5344CB8AC3E}">
        <p14:creationId xmlns:p14="http://schemas.microsoft.com/office/powerpoint/2010/main" val="249330928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sz="2800" b="1" dirty="0" smtClean="0"/>
              <a:t>Синхронизирующие состояния  </a:t>
            </a:r>
            <a:endParaRPr lang="ru-RU" sz="2800" b="1" dirty="0"/>
          </a:p>
        </p:txBody>
      </p:sp>
      <p:pic>
        <p:nvPicPr>
          <p:cNvPr id="5" name="Содержимое 4" descr="21.jpeg"/>
          <p:cNvPicPr>
            <a:picLocks noGrp="1" noChangeAspect="1"/>
          </p:cNvPicPr>
          <p:nvPr>
            <p:ph idx="1"/>
          </p:nvPr>
        </p:nvPicPr>
        <p:blipFill>
          <a:blip r:embed="rId2" cstate="print"/>
          <a:stretch>
            <a:fillRect/>
          </a:stretch>
        </p:blipFill>
        <p:spPr>
          <a:xfrm>
            <a:off x="642910" y="1142984"/>
            <a:ext cx="8001056" cy="4357717"/>
          </a:xfrm>
        </p:spPr>
      </p:pic>
      <p:sp>
        <p:nvSpPr>
          <p:cNvPr id="4" name="TextBox 3"/>
          <p:cNvSpPr txBox="1"/>
          <p:nvPr/>
        </p:nvSpPr>
        <p:spPr>
          <a:xfrm>
            <a:off x="4788024" y="2636912"/>
            <a:ext cx="1728192" cy="461665"/>
          </a:xfrm>
          <a:prstGeom prst="rect">
            <a:avLst/>
          </a:prstGeom>
          <a:noFill/>
        </p:spPr>
        <p:txBody>
          <a:bodyPr wrap="square" rtlCol="0">
            <a:spAutoFit/>
          </a:bodyPr>
          <a:lstStyle/>
          <a:p>
            <a:r>
              <a:rPr lang="ru-RU" sz="1200" dirty="0" smtClean="0"/>
              <a:t>Синхронизирующие </a:t>
            </a:r>
            <a:r>
              <a:rPr lang="ru-RU" sz="1200" dirty="0" err="1" smtClean="0"/>
              <a:t>псевдосостояния</a:t>
            </a:r>
            <a:endParaRPr lang="ru-RU" sz="1200" dirty="0"/>
          </a:p>
        </p:txBody>
      </p:sp>
      <p:cxnSp>
        <p:nvCxnSpPr>
          <p:cNvPr id="7" name="Прямая соединительная линия 6"/>
          <p:cNvCxnSpPr/>
          <p:nvPr/>
        </p:nvCxnSpPr>
        <p:spPr>
          <a:xfrm flipH="1">
            <a:off x="4644008" y="3068960"/>
            <a:ext cx="144016"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6156176" y="3068960"/>
            <a:ext cx="216024" cy="7200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56176" y="5805264"/>
            <a:ext cx="1296144" cy="276999"/>
          </a:xfrm>
          <a:prstGeom prst="rect">
            <a:avLst/>
          </a:prstGeom>
          <a:noFill/>
        </p:spPr>
        <p:txBody>
          <a:bodyPr wrap="square" rtlCol="0">
            <a:spAutoFit/>
          </a:bodyPr>
          <a:lstStyle/>
          <a:p>
            <a:r>
              <a:rPr lang="ru-RU" sz="1200" dirty="0" smtClean="0"/>
              <a:t>ветвление</a:t>
            </a:r>
            <a:endParaRPr lang="ru-RU" sz="1200" dirty="0"/>
          </a:p>
        </p:txBody>
      </p:sp>
      <p:cxnSp>
        <p:nvCxnSpPr>
          <p:cNvPr id="12" name="Прямая соединительная линия 11"/>
          <p:cNvCxnSpPr/>
          <p:nvPr/>
        </p:nvCxnSpPr>
        <p:spPr>
          <a:xfrm>
            <a:off x="6660232" y="5013176"/>
            <a:ext cx="72008" cy="72008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23928" y="5733256"/>
            <a:ext cx="1224136" cy="276999"/>
          </a:xfrm>
          <a:prstGeom prst="rect">
            <a:avLst/>
          </a:prstGeom>
          <a:noFill/>
        </p:spPr>
        <p:txBody>
          <a:bodyPr wrap="square" rtlCol="0">
            <a:spAutoFit/>
          </a:bodyPr>
          <a:lstStyle/>
          <a:p>
            <a:r>
              <a:rPr lang="ru-RU" sz="1200" dirty="0" smtClean="0"/>
              <a:t>соединение</a:t>
            </a:r>
            <a:endParaRPr lang="ru-RU" sz="1200" dirty="0"/>
          </a:p>
        </p:txBody>
      </p:sp>
      <p:cxnSp>
        <p:nvCxnSpPr>
          <p:cNvPr id="15" name="Прямая соединительная линия 14"/>
          <p:cNvCxnSpPr/>
          <p:nvPr/>
        </p:nvCxnSpPr>
        <p:spPr>
          <a:xfrm flipV="1">
            <a:off x="4499992" y="5085184"/>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16" name="Прямоугольник 15"/>
          <p:cNvSpPr/>
          <p:nvPr/>
        </p:nvSpPr>
        <p:spPr>
          <a:xfrm>
            <a:off x="3563888" y="6021288"/>
            <a:ext cx="4572000" cy="307777"/>
          </a:xfrm>
          <a:prstGeom prst="rect">
            <a:avLst/>
          </a:prstGeom>
        </p:spPr>
        <p:txBody>
          <a:bodyPr>
            <a:spAutoFit/>
          </a:bodyPr>
          <a:lstStyle/>
          <a:p>
            <a:r>
              <a:rPr lang="ru-RU" sz="1400" dirty="0" smtClean="0"/>
              <a:t>Переходы между параллельными состояниями</a:t>
            </a:r>
            <a:endParaRPr lang="ru-RU" sz="1400" dirty="0"/>
          </a:p>
        </p:txBody>
      </p:sp>
      <p:sp>
        <p:nvSpPr>
          <p:cNvPr id="14" name="TextBox 13"/>
          <p:cNvSpPr txBox="1"/>
          <p:nvPr/>
        </p:nvSpPr>
        <p:spPr>
          <a:xfrm>
            <a:off x="2267744" y="5733256"/>
            <a:ext cx="1008112" cy="307777"/>
          </a:xfrm>
          <a:prstGeom prst="rect">
            <a:avLst/>
          </a:prstGeom>
          <a:noFill/>
        </p:spPr>
        <p:txBody>
          <a:bodyPr wrap="square" rtlCol="0">
            <a:spAutoFit/>
          </a:bodyPr>
          <a:lstStyle/>
          <a:p>
            <a:r>
              <a:rPr lang="ru-RU" sz="1400" dirty="0" smtClean="0"/>
              <a:t>Событие</a:t>
            </a:r>
            <a:endParaRPr lang="ru-RU" sz="1400" dirty="0"/>
          </a:p>
        </p:txBody>
      </p:sp>
      <p:cxnSp>
        <p:nvCxnSpPr>
          <p:cNvPr id="18" name="Прямая соединительная линия 17"/>
          <p:cNvCxnSpPr>
            <a:endCxn id="14" idx="0"/>
          </p:cNvCxnSpPr>
          <p:nvPr/>
        </p:nvCxnSpPr>
        <p:spPr>
          <a:xfrm flipH="1">
            <a:off x="2771800" y="5229200"/>
            <a:ext cx="432048" cy="5040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236285"/>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539552" y="692696"/>
            <a:ext cx="8136904" cy="923330"/>
          </a:xfrm>
          <a:prstGeom prst="rect">
            <a:avLst/>
          </a:prstGeom>
        </p:spPr>
        <p:txBody>
          <a:bodyPr wrap="square">
            <a:spAutoFit/>
          </a:bodyPr>
          <a:lstStyle/>
          <a:p>
            <a:r>
              <a:rPr lang="ru-RU" dirty="0" smtClean="0"/>
              <a:t>На диаграмме деятельности отображается логика или последовательность перехода от одной деятельности к другой, при этом внимание фиксируется на результате деятельности. Используется для моделирования бизнес-процессов</a:t>
            </a:r>
            <a:endParaRPr lang="ru-RU" dirty="0"/>
          </a:p>
        </p:txBody>
      </p:sp>
      <p:sp>
        <p:nvSpPr>
          <p:cNvPr id="2" name="Заголовок 1"/>
          <p:cNvSpPr>
            <a:spLocks noGrp="1"/>
          </p:cNvSpPr>
          <p:nvPr>
            <p:ph type="title"/>
          </p:nvPr>
        </p:nvSpPr>
        <p:spPr>
          <a:xfrm>
            <a:off x="395536" y="188640"/>
            <a:ext cx="8229600" cy="511156"/>
          </a:xfrm>
        </p:spPr>
        <p:txBody>
          <a:bodyPr>
            <a:normAutofit fontScale="90000"/>
          </a:bodyPr>
          <a:lstStyle/>
          <a:p>
            <a:r>
              <a:rPr lang="ru-RU" sz="2800" b="1" dirty="0" smtClean="0"/>
              <a:t>Диаграмма деятельности</a:t>
            </a:r>
            <a:endParaRPr lang="ru-RU" sz="2800" b="1" dirty="0"/>
          </a:p>
        </p:txBody>
      </p:sp>
      <p:pic>
        <p:nvPicPr>
          <p:cNvPr id="12290" name="Picture 2" descr="http://geum.ru/next/images/104438-nomer-6074a175.jpg"/>
          <p:cNvPicPr>
            <a:picLocks noChangeAspect="1" noChangeArrowheads="1"/>
          </p:cNvPicPr>
          <p:nvPr/>
        </p:nvPicPr>
        <p:blipFill>
          <a:blip r:embed="rId2" cstate="print"/>
          <a:srcRect/>
          <a:stretch>
            <a:fillRect/>
          </a:stretch>
        </p:blipFill>
        <p:spPr bwMode="auto">
          <a:xfrm>
            <a:off x="971600" y="1628800"/>
            <a:ext cx="6912768" cy="5040560"/>
          </a:xfrm>
          <a:prstGeom prst="rect">
            <a:avLst/>
          </a:prstGeom>
          <a:noFill/>
        </p:spPr>
      </p:pic>
    </p:spTree>
    <p:extLst>
      <p:ext uri="{BB962C8B-B14F-4D97-AF65-F5344CB8AC3E}">
        <p14:creationId xmlns:p14="http://schemas.microsoft.com/office/powerpoint/2010/main" val="24430103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285728"/>
            <a:ext cx="8229600" cy="582594"/>
          </a:xfrm>
        </p:spPr>
        <p:txBody>
          <a:bodyPr>
            <a:normAutofit/>
          </a:bodyPr>
          <a:lstStyle/>
          <a:p>
            <a:r>
              <a:rPr lang="ru-RU" sz="2800" b="1" dirty="0" smtClean="0"/>
              <a:t>Пример диаграммы деятельности</a:t>
            </a:r>
            <a:endParaRPr lang="ru-RU" sz="2800" b="1" dirty="0"/>
          </a:p>
        </p:txBody>
      </p:sp>
      <p:pic>
        <p:nvPicPr>
          <p:cNvPr id="14338" name="Picture 2"/>
          <p:cNvPicPr>
            <a:picLocks noGrp="1" noChangeAspect="1" noChangeArrowheads="1"/>
          </p:cNvPicPr>
          <p:nvPr>
            <p:ph idx="1"/>
          </p:nvPr>
        </p:nvPicPr>
        <p:blipFill>
          <a:blip r:embed="rId2" cstate="print"/>
          <a:srcRect/>
          <a:stretch>
            <a:fillRect/>
          </a:stretch>
        </p:blipFill>
        <p:spPr bwMode="auto">
          <a:xfrm>
            <a:off x="500034" y="1000108"/>
            <a:ext cx="7929618" cy="5429288"/>
          </a:xfrm>
          <a:prstGeom prst="rect">
            <a:avLst/>
          </a:prstGeom>
          <a:noFill/>
          <a:ln w="9525">
            <a:noFill/>
            <a:miter lim="800000"/>
            <a:headEnd/>
            <a:tailEnd/>
          </a:ln>
          <a:effectLst/>
        </p:spPr>
      </p:pic>
    </p:spTree>
    <p:extLst>
      <p:ext uri="{BB962C8B-B14F-4D97-AF65-F5344CB8AC3E}">
        <p14:creationId xmlns:p14="http://schemas.microsoft.com/office/powerpoint/2010/main" val="107679125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142853"/>
            <a:ext cx="9144000" cy="6572296"/>
          </a:xfrm>
          <a:prstGeom prst="rect">
            <a:avLst/>
          </a:prstGeom>
          <a:solidFill>
            <a:schemeClr val="bg1"/>
          </a:solidFill>
          <a:ln w="9525">
            <a:noFill/>
            <a:miter lim="800000"/>
            <a:headEnd/>
            <a:tailEnd/>
          </a:ln>
          <a:effectLst/>
        </p:spPr>
      </p:pic>
      <p:sp>
        <p:nvSpPr>
          <p:cNvPr id="5" name="TextBox 4"/>
          <p:cNvSpPr txBox="1"/>
          <p:nvPr/>
        </p:nvSpPr>
        <p:spPr>
          <a:xfrm>
            <a:off x="428596" y="6215082"/>
            <a:ext cx="8286808" cy="369332"/>
          </a:xfrm>
          <a:prstGeom prst="rect">
            <a:avLst/>
          </a:prstGeom>
          <a:solidFill>
            <a:schemeClr val="bg1"/>
          </a:solidFill>
        </p:spPr>
        <p:txBody>
          <a:bodyPr wrap="square" rtlCol="0">
            <a:spAutoFit/>
          </a:bodyPr>
          <a:lstStyle/>
          <a:p>
            <a:r>
              <a:rPr lang="ru-RU" dirty="0" smtClean="0"/>
              <a:t>Дорожка обозначает исполнителя действия</a:t>
            </a:r>
            <a:endParaRPr lang="ru-RU" dirty="0"/>
          </a:p>
        </p:txBody>
      </p:sp>
    </p:spTree>
    <p:extLst>
      <p:ext uri="{BB962C8B-B14F-4D97-AF65-F5344CB8AC3E}">
        <p14:creationId xmlns:p14="http://schemas.microsoft.com/office/powerpoint/2010/main" val="125886739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a:bodyPr>
          <a:lstStyle/>
          <a:p>
            <a:r>
              <a:rPr lang="ru-RU" sz="4000" dirty="0" smtClean="0"/>
              <a:t>Диаграмма компонентов</a:t>
            </a:r>
            <a:endParaRPr lang="ru-RU" sz="4000" dirty="0"/>
          </a:p>
        </p:txBody>
      </p:sp>
      <p:sp>
        <p:nvSpPr>
          <p:cNvPr id="3" name="Содержимое 2"/>
          <p:cNvSpPr>
            <a:spLocks noGrp="1"/>
          </p:cNvSpPr>
          <p:nvPr>
            <p:ph idx="1"/>
          </p:nvPr>
        </p:nvSpPr>
        <p:spPr>
          <a:xfrm>
            <a:off x="457200" y="1124744"/>
            <a:ext cx="8229600" cy="5472608"/>
          </a:xfrm>
        </p:spPr>
        <p:txBody>
          <a:bodyPr>
            <a:normAutofit fontScale="85000" lnSpcReduction="20000"/>
          </a:bodyPr>
          <a:lstStyle/>
          <a:p>
            <a:pPr>
              <a:buNone/>
            </a:pPr>
            <a:r>
              <a:rPr lang="ru-RU" dirty="0" smtClean="0"/>
              <a:t>Диаграмма компонентов позволяет определить архитектуру разрабатываемой системы, установив зависимости между программными компонентами, в роли которых может выступать исходный, бинарный и исполняемый код. </a:t>
            </a:r>
          </a:p>
          <a:p>
            <a:pPr>
              <a:buNone/>
            </a:pPr>
            <a:r>
              <a:rPr lang="ru-RU" dirty="0" smtClean="0"/>
              <a:t>Диаграмма компонентов разрабатывается для следующих целей: </a:t>
            </a:r>
          </a:p>
          <a:p>
            <a:r>
              <a:rPr lang="ru-RU" dirty="0" smtClean="0"/>
              <a:t>Визуализации общей структуры исходного кода программной системы. </a:t>
            </a:r>
          </a:p>
          <a:p>
            <a:r>
              <a:rPr lang="ru-RU" dirty="0" smtClean="0"/>
              <a:t>Спецификации исполнимого варианта программной системы. </a:t>
            </a:r>
          </a:p>
          <a:p>
            <a:r>
              <a:rPr lang="ru-RU" dirty="0" smtClean="0"/>
              <a:t>Обеспечения многократного использования отдельных фрагментов программного кода. </a:t>
            </a:r>
          </a:p>
          <a:p>
            <a:r>
              <a:rPr lang="ru-RU" dirty="0" smtClean="0"/>
              <a:t>Представления концептуальной и физической схем баз данных. </a:t>
            </a:r>
          </a:p>
          <a:p>
            <a:pPr>
              <a:buNone/>
            </a:pPr>
            <a:endParaRPr lang="ru-RU" dirty="0"/>
          </a:p>
        </p:txBody>
      </p:sp>
    </p:spTree>
    <p:extLst>
      <p:ext uri="{BB962C8B-B14F-4D97-AF65-F5344CB8AC3E}">
        <p14:creationId xmlns:p14="http://schemas.microsoft.com/office/powerpoint/2010/main" val="35834156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Диаграмма компонентов: реализация классов"/>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5" name="TextBox 4"/>
          <p:cNvSpPr txBox="1"/>
          <p:nvPr/>
        </p:nvSpPr>
        <p:spPr>
          <a:xfrm>
            <a:off x="1835696" y="1772816"/>
            <a:ext cx="1368152" cy="369332"/>
          </a:xfrm>
          <a:prstGeom prst="rect">
            <a:avLst/>
          </a:prstGeom>
          <a:solidFill>
            <a:schemeClr val="bg1"/>
          </a:solidFill>
        </p:spPr>
        <p:txBody>
          <a:bodyPr wrap="square" rtlCol="0">
            <a:spAutoFit/>
          </a:bodyPr>
          <a:lstStyle/>
          <a:p>
            <a:r>
              <a:rPr lang="en-US" b="1" dirty="0" smtClean="0"/>
              <a:t>main.java</a:t>
            </a:r>
            <a:endParaRPr lang="ru-RU" b="1" dirty="0"/>
          </a:p>
        </p:txBody>
      </p:sp>
    </p:spTree>
    <p:extLst>
      <p:ext uri="{BB962C8B-B14F-4D97-AF65-F5344CB8AC3E}">
        <p14:creationId xmlns:p14="http://schemas.microsoft.com/office/powerpoint/2010/main" val="39898333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a:bodyPr>
          <a:lstStyle/>
          <a:p>
            <a:r>
              <a:rPr lang="ru-RU" sz="2800" b="1" dirty="0" smtClean="0"/>
              <a:t>Диаграмма компонентов</a:t>
            </a:r>
            <a:endParaRPr lang="ru-RU" sz="2800" b="1"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539552" y="2408324"/>
            <a:ext cx="7929618" cy="4449676"/>
          </a:xfrm>
          <a:prstGeom prst="rect">
            <a:avLst/>
          </a:prstGeom>
          <a:noFill/>
          <a:ln w="9525">
            <a:noFill/>
            <a:miter lim="800000"/>
            <a:headEnd/>
            <a:tailEnd/>
          </a:ln>
          <a:effectLst/>
        </p:spPr>
      </p:pic>
      <p:sp>
        <p:nvSpPr>
          <p:cNvPr id="4" name="Прямоугольник 3"/>
          <p:cNvSpPr/>
          <p:nvPr/>
        </p:nvSpPr>
        <p:spPr>
          <a:xfrm>
            <a:off x="571472" y="857232"/>
            <a:ext cx="8072494" cy="646331"/>
          </a:xfrm>
          <a:prstGeom prst="rect">
            <a:avLst/>
          </a:prstGeom>
        </p:spPr>
        <p:txBody>
          <a:bodyPr wrap="square">
            <a:spAutoFit/>
          </a:bodyPr>
          <a:lstStyle/>
          <a:p>
            <a:r>
              <a:rPr lang="ru-RU" dirty="0" smtClean="0"/>
              <a:t>Показать разбиение программной системы на структурные компоненты и связи (зависимости) между компонентами посредством интерфейсов.</a:t>
            </a:r>
            <a:endParaRPr lang="ru-RU" dirty="0"/>
          </a:p>
        </p:txBody>
      </p:sp>
      <p:sp>
        <p:nvSpPr>
          <p:cNvPr id="5" name="TextBox 4"/>
          <p:cNvSpPr txBox="1"/>
          <p:nvPr/>
        </p:nvSpPr>
        <p:spPr>
          <a:xfrm>
            <a:off x="3923928" y="5805264"/>
            <a:ext cx="1800200" cy="369332"/>
          </a:xfrm>
          <a:prstGeom prst="rect">
            <a:avLst/>
          </a:prstGeom>
          <a:noFill/>
        </p:spPr>
        <p:txBody>
          <a:bodyPr wrap="square" rtlCol="0">
            <a:spAutoFit/>
          </a:bodyPr>
          <a:lstStyle/>
          <a:p>
            <a:r>
              <a:rPr lang="ru-RU" dirty="0" smtClean="0"/>
              <a:t>Интерфейсы</a:t>
            </a:r>
            <a:endParaRPr lang="ru-RU" dirty="0"/>
          </a:p>
        </p:txBody>
      </p:sp>
      <p:cxnSp>
        <p:nvCxnSpPr>
          <p:cNvPr id="7" name="Прямая соединительная линия 6"/>
          <p:cNvCxnSpPr/>
          <p:nvPr/>
        </p:nvCxnSpPr>
        <p:spPr>
          <a:xfrm flipH="1">
            <a:off x="4716016" y="4149080"/>
            <a:ext cx="864096" cy="1656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3347864" y="4365104"/>
            <a:ext cx="1152128" cy="151216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96136" y="5805264"/>
            <a:ext cx="1080120" cy="369332"/>
          </a:xfrm>
          <a:prstGeom prst="rect">
            <a:avLst/>
          </a:prstGeom>
          <a:noFill/>
        </p:spPr>
        <p:txBody>
          <a:bodyPr wrap="square" rtlCol="0">
            <a:spAutoFit/>
          </a:bodyPr>
          <a:lstStyle/>
          <a:p>
            <a:r>
              <a:rPr lang="ru-RU" dirty="0" smtClean="0"/>
              <a:t>Порты</a:t>
            </a:r>
            <a:endParaRPr lang="ru-RU" dirty="0"/>
          </a:p>
        </p:txBody>
      </p:sp>
      <p:cxnSp>
        <p:nvCxnSpPr>
          <p:cNvPr id="18" name="Прямая соединительная линия 17"/>
          <p:cNvCxnSpPr>
            <a:endCxn id="16" idx="0"/>
          </p:cNvCxnSpPr>
          <p:nvPr/>
        </p:nvCxnSpPr>
        <p:spPr>
          <a:xfrm>
            <a:off x="6084168" y="4149080"/>
            <a:ext cx="252028" cy="1656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a:off x="3275856" y="4005064"/>
            <a:ext cx="2736304" cy="18002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11560" y="1412776"/>
            <a:ext cx="7776864" cy="923330"/>
          </a:xfrm>
          <a:prstGeom prst="rect">
            <a:avLst/>
          </a:prstGeom>
          <a:noFill/>
        </p:spPr>
        <p:txBody>
          <a:bodyPr wrap="square" rtlCol="0">
            <a:spAutoFit/>
          </a:bodyPr>
          <a:lstStyle/>
          <a:p>
            <a:r>
              <a:rPr lang="ru-RU" b="1" dirty="0" smtClean="0"/>
              <a:t>Порт</a:t>
            </a:r>
            <a:r>
              <a:rPr lang="ru-RU" dirty="0" smtClean="0"/>
              <a:t>  - это точка, через которую происходит взаимодействие компонента с окружающей его средой. При отсутствии имени порта его тип ассоциируется с типом интерфейса, с которым связан порт. </a:t>
            </a:r>
            <a:endParaRPr lang="ru-RU" dirty="0"/>
          </a:p>
        </p:txBody>
      </p:sp>
    </p:spTree>
    <p:extLst>
      <p:ext uri="{BB962C8B-B14F-4D97-AF65-F5344CB8AC3E}">
        <p14:creationId xmlns:p14="http://schemas.microsoft.com/office/powerpoint/2010/main" val="227645695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amp;Ocy;&amp;tcy;&amp;ncy;&amp;ocy;&amp;shcy;&amp;iecy;&amp;ncy;&amp;icy;&amp;yacy; &amp;zcy;&amp;acy;&amp;vcy;&amp;icy;&amp;scy;&amp;icy;&amp;mcy;&amp;ocy;&amp;scy;&amp;tcy;&amp;icy; &amp;ncy;&amp;acy; &amp;dcy;&amp;icy;&amp;acy;&amp;gcy;&amp;rcy;&amp;acy;&amp;mcy;&amp;mcy;&amp;iecy; &amp;kcy;&amp;ocy;&amp;mcy;&amp;pcy;&amp;ocy;&amp;ncy;&amp;iecy;&amp;ncy;&amp;tcy;&amp;ocy;&amp;vcy; &amp;scy; &amp;icy;&amp;ncy;&amp;tcy;&amp;iecy;&amp;rcy;&amp;fcy;&amp;iecy;&amp;jcy;&amp;scy;&amp;acy;&amp;mcy;&amp;icy;"/>
          <p:cNvPicPr>
            <a:picLocks noChangeAspect="1" noChangeArrowheads="1"/>
          </p:cNvPicPr>
          <p:nvPr/>
        </p:nvPicPr>
        <p:blipFill>
          <a:blip r:embed="rId2" cstate="print"/>
          <a:srcRect/>
          <a:stretch>
            <a:fillRect/>
          </a:stretch>
        </p:blipFill>
        <p:spPr bwMode="auto">
          <a:xfrm>
            <a:off x="395536" y="571480"/>
            <a:ext cx="8496944" cy="5953864"/>
          </a:xfrm>
          <a:prstGeom prst="rect">
            <a:avLst/>
          </a:prstGeom>
          <a:noFill/>
        </p:spPr>
      </p:pic>
      <p:sp>
        <p:nvSpPr>
          <p:cNvPr id="5" name="TextBox 4"/>
          <p:cNvSpPr txBox="1"/>
          <p:nvPr/>
        </p:nvSpPr>
        <p:spPr>
          <a:xfrm>
            <a:off x="5292080" y="1916832"/>
            <a:ext cx="1008112" cy="461665"/>
          </a:xfrm>
          <a:prstGeom prst="rect">
            <a:avLst/>
          </a:prstGeom>
          <a:noFill/>
        </p:spPr>
        <p:txBody>
          <a:bodyPr wrap="square" rtlCol="0">
            <a:spAutoFit/>
          </a:bodyPr>
          <a:lstStyle/>
          <a:p>
            <a:r>
              <a:rPr lang="ru-RU" sz="1200" dirty="0" smtClean="0"/>
              <a:t>реализует интерфейс</a:t>
            </a:r>
            <a:endParaRPr lang="ru-RU" sz="1200" dirty="0"/>
          </a:p>
        </p:txBody>
      </p:sp>
      <p:sp>
        <p:nvSpPr>
          <p:cNvPr id="6" name="TextBox 5"/>
          <p:cNvSpPr txBox="1"/>
          <p:nvPr/>
        </p:nvSpPr>
        <p:spPr>
          <a:xfrm>
            <a:off x="3851920" y="1916832"/>
            <a:ext cx="1008112" cy="461665"/>
          </a:xfrm>
          <a:prstGeom prst="rect">
            <a:avLst/>
          </a:prstGeom>
          <a:noFill/>
        </p:spPr>
        <p:txBody>
          <a:bodyPr wrap="square" rtlCol="0">
            <a:spAutoFit/>
          </a:bodyPr>
          <a:lstStyle/>
          <a:p>
            <a:r>
              <a:rPr lang="ru-RU" sz="1200" dirty="0" smtClean="0"/>
              <a:t>использует интерфейс</a:t>
            </a:r>
            <a:endParaRPr lang="ru-RU" sz="1200" dirty="0"/>
          </a:p>
        </p:txBody>
      </p:sp>
      <p:cxnSp>
        <p:nvCxnSpPr>
          <p:cNvPr id="8" name="Прямая соединительная линия 7"/>
          <p:cNvCxnSpPr/>
          <p:nvPr/>
        </p:nvCxnSpPr>
        <p:spPr>
          <a:xfrm>
            <a:off x="4499992" y="2348880"/>
            <a:ext cx="1080120"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a:stCxn id="5" idx="2"/>
          </p:cNvCxnSpPr>
          <p:nvPr/>
        </p:nvCxnSpPr>
        <p:spPr>
          <a:xfrm>
            <a:off x="5796136" y="2378497"/>
            <a:ext cx="360040" cy="474439"/>
          </a:xfrm>
          <a:prstGeom prst="line">
            <a:avLst/>
          </a:prstGeom>
        </p:spPr>
        <p:style>
          <a:lnRef idx="1">
            <a:schemeClr val="accent1"/>
          </a:lnRef>
          <a:fillRef idx="0">
            <a:schemeClr val="accent1"/>
          </a:fillRef>
          <a:effectRef idx="0">
            <a:schemeClr val="accent1"/>
          </a:effectRef>
          <a:fontRef idx="minor">
            <a:schemeClr val="tx1"/>
          </a:fontRef>
        </p:style>
      </p:cxnSp>
      <p:sp>
        <p:nvSpPr>
          <p:cNvPr id="11" name="Прямоугольник 10"/>
          <p:cNvSpPr/>
          <p:nvPr/>
        </p:nvSpPr>
        <p:spPr>
          <a:xfrm>
            <a:off x="683568" y="620688"/>
            <a:ext cx="1152128" cy="5184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973199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sz="2800" b="1" dirty="0" smtClean="0"/>
              <a:t>Диаграмма размещения</a:t>
            </a:r>
            <a:endParaRPr lang="ru-RU" sz="2800" b="1" dirty="0"/>
          </a:p>
        </p:txBody>
      </p:sp>
      <p:pic>
        <p:nvPicPr>
          <p:cNvPr id="18434" name="Picture 2"/>
          <p:cNvPicPr>
            <a:picLocks noGrp="1" noChangeAspect="1" noChangeArrowheads="1"/>
          </p:cNvPicPr>
          <p:nvPr>
            <p:ph idx="1"/>
          </p:nvPr>
        </p:nvPicPr>
        <p:blipFill>
          <a:blip r:embed="rId2" cstate="print"/>
          <a:srcRect/>
          <a:stretch>
            <a:fillRect/>
          </a:stretch>
        </p:blipFill>
        <p:spPr bwMode="auto">
          <a:xfrm>
            <a:off x="785786" y="1785926"/>
            <a:ext cx="7358114" cy="4911741"/>
          </a:xfrm>
          <a:prstGeom prst="rect">
            <a:avLst/>
          </a:prstGeom>
          <a:noFill/>
          <a:ln w="9525">
            <a:noFill/>
            <a:miter lim="800000"/>
            <a:headEnd/>
            <a:tailEnd/>
          </a:ln>
          <a:effectLst/>
        </p:spPr>
      </p:pic>
      <p:sp>
        <p:nvSpPr>
          <p:cNvPr id="4" name="Прямоугольник 3"/>
          <p:cNvSpPr/>
          <p:nvPr/>
        </p:nvSpPr>
        <p:spPr>
          <a:xfrm>
            <a:off x="785786" y="714356"/>
            <a:ext cx="7358114" cy="923330"/>
          </a:xfrm>
          <a:prstGeom prst="rect">
            <a:avLst/>
          </a:prstGeom>
        </p:spPr>
        <p:txBody>
          <a:bodyPr wrap="square">
            <a:spAutoFit/>
          </a:bodyPr>
          <a:lstStyle/>
          <a:p>
            <a:r>
              <a:rPr lang="ru-RU" b="1" dirty="0" smtClean="0"/>
              <a:t>Диаграмма размещения</a:t>
            </a:r>
            <a:r>
              <a:rPr lang="ru-RU" dirty="0" smtClean="0"/>
              <a:t> (топологии) наряду с отображением состава и связей элементов системы показывает, как они физически размещены на вычислительных ресурсах во время выполнения.</a:t>
            </a:r>
            <a:endParaRPr lang="ru-RU" dirty="0"/>
          </a:p>
        </p:txBody>
      </p:sp>
      <p:sp>
        <p:nvSpPr>
          <p:cNvPr id="5" name="TextBox 4"/>
          <p:cNvSpPr txBox="1"/>
          <p:nvPr/>
        </p:nvSpPr>
        <p:spPr>
          <a:xfrm>
            <a:off x="2123728" y="3717032"/>
            <a:ext cx="936104" cy="276999"/>
          </a:xfrm>
          <a:prstGeom prst="rect">
            <a:avLst/>
          </a:prstGeom>
          <a:noFill/>
        </p:spPr>
        <p:txBody>
          <a:bodyPr wrap="square" rtlCol="0">
            <a:spAutoFit/>
          </a:bodyPr>
          <a:lstStyle/>
          <a:p>
            <a:r>
              <a:rPr lang="ru-RU" sz="1200" dirty="0" smtClean="0"/>
              <a:t>размещен</a:t>
            </a:r>
            <a:endParaRPr lang="ru-RU" sz="1200" dirty="0"/>
          </a:p>
        </p:txBody>
      </p:sp>
      <p:sp>
        <p:nvSpPr>
          <p:cNvPr id="6" name="TextBox 5"/>
          <p:cNvSpPr txBox="1"/>
          <p:nvPr/>
        </p:nvSpPr>
        <p:spPr>
          <a:xfrm>
            <a:off x="6660232" y="4005064"/>
            <a:ext cx="1008112" cy="276999"/>
          </a:xfrm>
          <a:prstGeom prst="rect">
            <a:avLst/>
          </a:prstGeom>
          <a:noFill/>
        </p:spPr>
        <p:txBody>
          <a:bodyPr wrap="square" rtlCol="0">
            <a:spAutoFit/>
          </a:bodyPr>
          <a:lstStyle/>
          <a:p>
            <a:r>
              <a:rPr lang="ru-RU" sz="1200" dirty="0" smtClean="0"/>
              <a:t>реализует</a:t>
            </a:r>
            <a:endParaRPr lang="ru-RU" sz="1200" dirty="0"/>
          </a:p>
        </p:txBody>
      </p:sp>
    </p:spTree>
    <p:extLst>
      <p:ext uri="{BB962C8B-B14F-4D97-AF65-F5344CB8AC3E}">
        <p14:creationId xmlns:p14="http://schemas.microsoft.com/office/powerpoint/2010/main" val="29585840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Виды занятий и контроля</a:t>
            </a:r>
            <a:endParaRPr lang="ru-RU" dirty="0"/>
          </a:p>
        </p:txBody>
      </p:sp>
      <p:graphicFrame>
        <p:nvGraphicFramePr>
          <p:cNvPr id="4" name="Таблица 3"/>
          <p:cNvGraphicFramePr>
            <a:graphicFrameLocks noGrp="1"/>
          </p:cNvGraphicFramePr>
          <p:nvPr/>
        </p:nvGraphicFramePr>
        <p:xfrm>
          <a:off x="142845" y="2424740"/>
          <a:ext cx="8572558" cy="2432490"/>
        </p:xfrm>
        <a:graphic>
          <a:graphicData uri="http://schemas.openxmlformats.org/drawingml/2006/table">
            <a:tbl>
              <a:tblPr/>
              <a:tblGrid>
                <a:gridCol w="2732810">
                  <a:extLst>
                    <a:ext uri="{9D8B030D-6E8A-4147-A177-3AD203B41FA5}">
                      <a16:colId xmlns:a16="http://schemas.microsoft.com/office/drawing/2014/main" val="20000"/>
                    </a:ext>
                  </a:extLst>
                </a:gridCol>
                <a:gridCol w="869171">
                  <a:extLst>
                    <a:ext uri="{9D8B030D-6E8A-4147-A177-3AD203B41FA5}">
                      <a16:colId xmlns:a16="http://schemas.microsoft.com/office/drawing/2014/main" val="20001"/>
                    </a:ext>
                  </a:extLst>
                </a:gridCol>
                <a:gridCol w="499424">
                  <a:extLst>
                    <a:ext uri="{9D8B030D-6E8A-4147-A177-3AD203B41FA5}">
                      <a16:colId xmlns:a16="http://schemas.microsoft.com/office/drawing/2014/main" val="20002"/>
                    </a:ext>
                  </a:extLst>
                </a:gridCol>
                <a:gridCol w="745629">
                  <a:extLst>
                    <a:ext uri="{9D8B030D-6E8A-4147-A177-3AD203B41FA5}">
                      <a16:colId xmlns:a16="http://schemas.microsoft.com/office/drawing/2014/main" val="20003"/>
                    </a:ext>
                  </a:extLst>
                </a:gridCol>
                <a:gridCol w="2360433">
                  <a:extLst>
                    <a:ext uri="{9D8B030D-6E8A-4147-A177-3AD203B41FA5}">
                      <a16:colId xmlns:a16="http://schemas.microsoft.com/office/drawing/2014/main" val="20004"/>
                    </a:ext>
                  </a:extLst>
                </a:gridCol>
                <a:gridCol w="620337">
                  <a:extLst>
                    <a:ext uri="{9D8B030D-6E8A-4147-A177-3AD203B41FA5}">
                      <a16:colId xmlns:a16="http://schemas.microsoft.com/office/drawing/2014/main" val="20005"/>
                    </a:ext>
                  </a:extLst>
                </a:gridCol>
                <a:gridCol w="744754">
                  <a:extLst>
                    <a:ext uri="{9D8B030D-6E8A-4147-A177-3AD203B41FA5}">
                      <a16:colId xmlns:a16="http://schemas.microsoft.com/office/drawing/2014/main" val="20006"/>
                    </a:ext>
                  </a:extLst>
                </a:gridCol>
              </a:tblGrid>
              <a:tr h="260928">
                <a:tc>
                  <a:txBody>
                    <a:bodyPr/>
                    <a:lstStyle/>
                    <a:p>
                      <a:pPr indent="111760">
                        <a:spcAft>
                          <a:spcPts val="0"/>
                        </a:spcAft>
                      </a:pPr>
                      <a:r>
                        <a:rPr lang="ru-RU" sz="1800" dirty="0">
                          <a:latin typeface="Times New Roman"/>
                          <a:ea typeface="Times New Roman"/>
                          <a:cs typeface="Times New Roman"/>
                        </a:rPr>
                        <a:t>Лекции</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spcAft>
                          <a:spcPts val="0"/>
                        </a:spcAft>
                      </a:pPr>
                      <a:r>
                        <a:rPr lang="ru-RU" sz="1800">
                          <a:latin typeface="Times New Roman"/>
                          <a:ea typeface="Times New Roman"/>
                          <a:cs typeface="Times New Roman"/>
                        </a:rPr>
                        <a:t>36</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spcAft>
                          <a:spcPts val="0"/>
                        </a:spcAft>
                      </a:pPr>
                      <a:r>
                        <a:rPr lang="ru-RU" sz="1800">
                          <a:latin typeface="Times New Roman"/>
                          <a:ea typeface="Times New Roman"/>
                          <a:cs typeface="Times New Roman"/>
                        </a:rPr>
                        <a:t>ч</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spcAft>
                          <a:spcPts val="0"/>
                        </a:spcAft>
                      </a:pPr>
                      <a:endParaRPr lang="ru-RU" sz="1800">
                        <a:latin typeface="Times New Roman"/>
                        <a:ea typeface="Times New Roman"/>
                        <a:cs typeface="Times New Roman"/>
                      </a:endParaRPr>
                    </a:p>
                  </a:txBody>
                  <a:tcPr marL="67318" marR="67318" marT="0"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a:noFill/>
                    </a:lnT>
                    <a:lnB>
                      <a:noFill/>
                    </a:lnB>
                  </a:tcPr>
                </a:tc>
                <a:tc>
                  <a:txBody>
                    <a:bodyPr/>
                    <a:lstStyle/>
                    <a:p>
                      <a:pPr>
                        <a:spcAft>
                          <a:spcPts val="0"/>
                        </a:spcAft>
                      </a:pPr>
                      <a:r>
                        <a:rPr lang="ru-RU" sz="1800">
                          <a:latin typeface="Times New Roman"/>
                          <a:ea typeface="Times New Roman"/>
                          <a:cs typeface="Times New Roman"/>
                        </a:rPr>
                        <a:t>Экзамен </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spcAft>
                          <a:spcPts val="0"/>
                        </a:spcAft>
                      </a:pPr>
                      <a:r>
                        <a:rPr lang="en-GB" sz="1800">
                          <a:latin typeface="Times New Roman"/>
                          <a:ea typeface="Times New Roman"/>
                          <a:cs typeface="Times New Roman"/>
                        </a:rPr>
                        <a:t>7</a:t>
                      </a:r>
                      <a:endParaRPr lang="ru-RU" sz="1800">
                        <a:latin typeface="Times New Roman"/>
                        <a:ea typeface="Times New Roman"/>
                        <a:cs typeface="Times New Roman"/>
                      </a:endParaRPr>
                    </a:p>
                  </a:txBody>
                  <a:tcPr marL="67318" marR="67318" marT="0"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indent="-68580">
                        <a:spcAft>
                          <a:spcPts val="0"/>
                        </a:spcAft>
                      </a:pPr>
                      <a:r>
                        <a:rPr lang="ru-RU" sz="1800">
                          <a:latin typeface="Times New Roman"/>
                          <a:ea typeface="Times New Roman"/>
                          <a:cs typeface="Times New Roman"/>
                        </a:rPr>
                        <a:t> сем.</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264511">
                <a:tc>
                  <a:txBody>
                    <a:bodyPr/>
                    <a:lstStyle/>
                    <a:p>
                      <a:pPr indent="111760">
                        <a:spcAft>
                          <a:spcPts val="0"/>
                        </a:spcAft>
                      </a:pPr>
                      <a:endParaRPr lang="ru-RU" sz="1800" dirty="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spcAft>
                          <a:spcPts val="0"/>
                        </a:spcAft>
                      </a:pPr>
                      <a:endParaRPr lang="ru-RU" sz="180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spcAft>
                          <a:spcPts val="0"/>
                        </a:spcAft>
                      </a:pPr>
                      <a:endParaRPr lang="ru-RU" sz="180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spcAft>
                          <a:spcPts val="0"/>
                        </a:spcAft>
                      </a:pPr>
                      <a:endParaRPr lang="ru-RU" sz="1800">
                        <a:solidFill>
                          <a:srgbClr val="FF0000"/>
                        </a:solidFill>
                        <a:latin typeface="Times New Roman"/>
                        <a:ea typeface="Times New Roman"/>
                        <a:cs typeface="Times New Roman"/>
                      </a:endParaRPr>
                    </a:p>
                  </a:txBody>
                  <a:tcPr marL="67318" marR="67318" marT="0"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a:noFill/>
                    </a:lnT>
                    <a:lnB>
                      <a:noFill/>
                    </a:lnB>
                  </a:tcPr>
                </a:tc>
                <a:tc>
                  <a:txBody>
                    <a:bodyPr/>
                    <a:lstStyle/>
                    <a:p>
                      <a:pPr>
                        <a:spcAft>
                          <a:spcPts val="0"/>
                        </a:spcAft>
                      </a:pPr>
                      <a:r>
                        <a:rPr lang="ru-RU" sz="1800" dirty="0" smtClean="0">
                          <a:latin typeface="Times New Roman"/>
                          <a:ea typeface="Times New Roman"/>
                          <a:cs typeface="Times New Roman"/>
                        </a:rPr>
                        <a:t>Тестирование</a:t>
                      </a:r>
                      <a:endParaRPr lang="ru-RU" sz="1800" dirty="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spcAft>
                          <a:spcPts val="0"/>
                        </a:spcAft>
                      </a:pPr>
                      <a:endParaRPr lang="ru-RU" sz="1800">
                        <a:latin typeface="Times New Roman"/>
                        <a:ea typeface="Times New Roman"/>
                        <a:cs typeface="Times New Roman"/>
                      </a:endParaRPr>
                    </a:p>
                  </a:txBody>
                  <a:tcPr marL="67318" marR="67318" marT="0"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indent="-68580">
                        <a:spcAft>
                          <a:spcPts val="0"/>
                        </a:spcAft>
                      </a:pPr>
                      <a:endParaRPr lang="ru-RU" sz="180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r h="260928">
                <a:tc>
                  <a:txBody>
                    <a:bodyPr/>
                    <a:lstStyle/>
                    <a:p>
                      <a:pPr indent="111760">
                        <a:lnSpc>
                          <a:spcPct val="80000"/>
                        </a:lnSpc>
                        <a:spcAft>
                          <a:spcPts val="0"/>
                        </a:spcAft>
                      </a:pPr>
                      <a:r>
                        <a:rPr lang="ru-RU" sz="1800" dirty="0">
                          <a:latin typeface="Times New Roman"/>
                          <a:ea typeface="Times New Roman"/>
                          <a:cs typeface="Times New Roman"/>
                        </a:rPr>
                        <a:t>Лабораторные занятия</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lnSpc>
                          <a:spcPct val="80000"/>
                        </a:lnSpc>
                        <a:spcAft>
                          <a:spcPts val="0"/>
                        </a:spcAft>
                      </a:pPr>
                      <a:r>
                        <a:rPr lang="en-US" sz="1800">
                          <a:latin typeface="Times New Roman"/>
                          <a:ea typeface="Times New Roman"/>
                          <a:cs typeface="Times New Roman"/>
                        </a:rPr>
                        <a:t>3</a:t>
                      </a:r>
                      <a:r>
                        <a:rPr lang="ru-RU" sz="1800">
                          <a:latin typeface="Times New Roman"/>
                          <a:ea typeface="Times New Roman"/>
                          <a:cs typeface="Times New Roman"/>
                        </a:rPr>
                        <a:t>6</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nSpc>
                          <a:spcPct val="80000"/>
                        </a:lnSpc>
                        <a:spcAft>
                          <a:spcPts val="0"/>
                        </a:spcAft>
                      </a:pPr>
                      <a:r>
                        <a:rPr lang="ru-RU" sz="1800">
                          <a:latin typeface="Times New Roman"/>
                          <a:ea typeface="Times New Roman"/>
                          <a:cs typeface="Times New Roman"/>
                        </a:rPr>
                        <a:t>ч</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lnSpc>
                          <a:spcPct val="80000"/>
                        </a:lnSpc>
                        <a:spcAft>
                          <a:spcPts val="0"/>
                        </a:spcAft>
                      </a:pPr>
                      <a:endParaRPr lang="ru-RU" sz="1800">
                        <a:solidFill>
                          <a:srgbClr val="FF0000"/>
                        </a:solidFill>
                        <a:latin typeface="Times New Roman"/>
                        <a:ea typeface="Times New Roman"/>
                        <a:cs typeface="Times New Roman"/>
                      </a:endParaRPr>
                    </a:p>
                  </a:txBody>
                  <a:tcPr marL="67318" marR="67318" marT="0"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a:noFill/>
                    </a:lnT>
                    <a:lnB>
                      <a:noFill/>
                    </a:lnB>
                  </a:tcPr>
                </a:tc>
                <a:tc>
                  <a:txBody>
                    <a:bodyPr/>
                    <a:lstStyle/>
                    <a:p>
                      <a:pPr>
                        <a:lnSpc>
                          <a:spcPct val="80000"/>
                        </a:lnSpc>
                        <a:spcAft>
                          <a:spcPts val="0"/>
                        </a:spcAft>
                      </a:pPr>
                      <a:endParaRPr lang="ru-RU" sz="180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spcAft>
                          <a:spcPts val="0"/>
                        </a:spcAft>
                      </a:pPr>
                      <a:endParaRPr lang="ru-RU" sz="1800">
                        <a:latin typeface="Times New Roman"/>
                        <a:ea typeface="Times New Roman"/>
                        <a:cs typeface="Times New Roman"/>
                      </a:endParaRPr>
                    </a:p>
                  </a:txBody>
                  <a:tcPr marL="67318" marR="67318" marT="0"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indent="-68580">
                        <a:spcAft>
                          <a:spcPts val="0"/>
                        </a:spcAft>
                      </a:pPr>
                      <a:endParaRPr lang="ru-RU" sz="1800" dirty="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2"/>
                  </a:ext>
                </a:extLst>
              </a:tr>
              <a:tr h="260928">
                <a:tc>
                  <a:txBody>
                    <a:bodyPr/>
                    <a:lstStyle/>
                    <a:p>
                      <a:pPr indent="111760">
                        <a:lnSpc>
                          <a:spcPct val="80000"/>
                        </a:lnSpc>
                        <a:spcAft>
                          <a:spcPts val="0"/>
                        </a:spcAft>
                      </a:pPr>
                      <a:endParaRPr lang="ru-RU" sz="1800" dirty="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80000"/>
                        </a:lnSpc>
                        <a:spcAft>
                          <a:spcPts val="0"/>
                        </a:spcAft>
                      </a:pPr>
                      <a:endParaRPr lang="ru-RU" sz="180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80000"/>
                        </a:lnSpc>
                        <a:spcAft>
                          <a:spcPts val="0"/>
                        </a:spcAft>
                      </a:pPr>
                      <a:endParaRPr lang="ru-RU" sz="180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80000"/>
                        </a:lnSpc>
                        <a:spcAft>
                          <a:spcPts val="0"/>
                        </a:spcAft>
                      </a:pPr>
                      <a:endParaRPr lang="ru-RU" sz="1800">
                        <a:solidFill>
                          <a:srgbClr val="FF0000"/>
                        </a:solidFill>
                        <a:latin typeface="Times New Roman"/>
                        <a:ea typeface="Times New Roman"/>
                        <a:cs typeface="Times New Roman"/>
                      </a:endParaRPr>
                    </a:p>
                  </a:txBody>
                  <a:tcPr marL="67318" marR="67318" marT="0"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a:noFill/>
                    </a:lnT>
                    <a:lnB>
                      <a:noFill/>
                    </a:lnB>
                  </a:tcPr>
                </a:tc>
                <a:tc>
                  <a:txBody>
                    <a:bodyPr/>
                    <a:lstStyle/>
                    <a:p>
                      <a:pPr>
                        <a:lnSpc>
                          <a:spcPct val="80000"/>
                        </a:lnSpc>
                        <a:spcAft>
                          <a:spcPts val="0"/>
                        </a:spcAft>
                      </a:pPr>
                      <a:endParaRPr lang="ru-RU" sz="180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spcAft>
                          <a:spcPts val="0"/>
                        </a:spcAft>
                      </a:pPr>
                      <a:endParaRPr lang="ru-RU" sz="1800">
                        <a:latin typeface="Times New Roman"/>
                        <a:ea typeface="Times New Roman"/>
                        <a:cs typeface="Times New Roman"/>
                      </a:endParaRPr>
                    </a:p>
                  </a:txBody>
                  <a:tcPr marL="67318" marR="67318" marT="0"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indent="-68580">
                        <a:spcAft>
                          <a:spcPts val="0"/>
                        </a:spcAft>
                      </a:pPr>
                      <a:endParaRPr lang="ru-RU" sz="1800" dirty="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3"/>
                  </a:ext>
                </a:extLst>
              </a:tr>
              <a:tr h="208742">
                <a:tc>
                  <a:txBody>
                    <a:bodyPr/>
                    <a:lstStyle/>
                    <a:p>
                      <a:pPr indent="111760">
                        <a:lnSpc>
                          <a:spcPct val="80000"/>
                        </a:lnSpc>
                        <a:spcAft>
                          <a:spcPts val="0"/>
                        </a:spcAft>
                      </a:pPr>
                      <a:endParaRPr lang="ru-RU" sz="1800" dirty="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lnSpc>
                          <a:spcPct val="80000"/>
                        </a:lnSpc>
                        <a:spcAft>
                          <a:spcPts val="0"/>
                        </a:spcAft>
                      </a:pPr>
                      <a:endParaRPr lang="ru-RU" sz="180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nSpc>
                          <a:spcPct val="80000"/>
                        </a:lnSpc>
                        <a:spcAft>
                          <a:spcPts val="0"/>
                        </a:spcAft>
                      </a:pPr>
                      <a:endParaRPr lang="ru-RU" sz="180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gridSpan="4">
                  <a:txBody>
                    <a:bodyPr/>
                    <a:lstStyle/>
                    <a:p>
                      <a:pPr>
                        <a:spcAft>
                          <a:spcPts val="0"/>
                        </a:spcAft>
                      </a:pPr>
                      <a:r>
                        <a:rPr lang="ru-RU" sz="1800" dirty="0">
                          <a:latin typeface="Times New Roman"/>
                          <a:ea typeface="Times New Roman"/>
                          <a:cs typeface="Times New Roman"/>
                        </a:rPr>
                        <a:t> </a:t>
                      </a:r>
                    </a:p>
                  </a:txBody>
                  <a:tcPr marL="0" marR="0" marT="0" marB="0" anchor="ctr">
                    <a:lnL w="12700" cap="flat" cmpd="sng" algn="ctr">
                      <a:solidFill>
                        <a:srgbClr val="D9D9D9"/>
                      </a:solidFill>
                      <a:prstDash val="solid"/>
                      <a:round/>
                      <a:headEnd type="none" w="med" len="med"/>
                      <a:tailEnd type="none" w="med" len="med"/>
                    </a:lnL>
                    <a:lnR>
                      <a:noFill/>
                    </a:lnR>
                    <a:lnT>
                      <a:noFill/>
                    </a:lnT>
                    <a:lnB>
                      <a:noFill/>
                    </a:lnB>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4"/>
                  </a:ext>
                </a:extLst>
              </a:tr>
              <a:tr h="260928">
                <a:tc>
                  <a:txBody>
                    <a:bodyPr/>
                    <a:lstStyle/>
                    <a:p>
                      <a:pPr indent="111760">
                        <a:spcAft>
                          <a:spcPts val="0"/>
                        </a:spcAft>
                      </a:pPr>
                      <a:r>
                        <a:rPr lang="ru-RU" sz="1800">
                          <a:latin typeface="Times New Roman"/>
                          <a:ea typeface="Times New Roman"/>
                          <a:cs typeface="Times New Roman"/>
                        </a:rPr>
                        <a:t>Аудиторные занятия</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spcAft>
                          <a:spcPts val="0"/>
                        </a:spcAft>
                      </a:pPr>
                      <a:r>
                        <a:rPr lang="ru-RU" sz="1800" dirty="0">
                          <a:latin typeface="Times New Roman"/>
                          <a:ea typeface="Times New Roman"/>
                          <a:cs typeface="Times New Roman"/>
                        </a:rPr>
                        <a:t>72</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spcAft>
                          <a:spcPts val="0"/>
                        </a:spcAft>
                      </a:pPr>
                      <a:r>
                        <a:rPr lang="ru-RU" sz="1800">
                          <a:latin typeface="Times New Roman"/>
                          <a:ea typeface="Times New Roman"/>
                          <a:cs typeface="Times New Roman"/>
                        </a:rPr>
                        <a:t>ч</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gridSpan="4">
                  <a:txBody>
                    <a:bodyPr/>
                    <a:lstStyle/>
                    <a:p>
                      <a:pPr>
                        <a:spcAft>
                          <a:spcPts val="0"/>
                        </a:spcAft>
                      </a:pPr>
                      <a:r>
                        <a:rPr lang="ru-RU" sz="1800" dirty="0">
                          <a:latin typeface="Times New Roman"/>
                          <a:ea typeface="Times New Roman"/>
                          <a:cs typeface="Times New Roman"/>
                        </a:rPr>
                        <a:t> </a:t>
                      </a:r>
                    </a:p>
                  </a:txBody>
                  <a:tcPr marL="0" marR="0" marT="0" marB="0" anchor="ctr">
                    <a:lnL w="12700" cap="flat" cmpd="sng" algn="ctr">
                      <a:solidFill>
                        <a:srgbClr val="D9D9D9"/>
                      </a:solidFill>
                      <a:prstDash val="solid"/>
                      <a:round/>
                      <a:headEnd type="none" w="med" len="med"/>
                      <a:tailEnd type="none" w="med" len="med"/>
                    </a:lnL>
                    <a:lnR>
                      <a:noFill/>
                    </a:lnR>
                    <a:lnT>
                      <a:noFill/>
                    </a:lnT>
                    <a:lnB>
                      <a:noFill/>
                    </a:lnB>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5"/>
                  </a:ext>
                </a:extLst>
              </a:tr>
              <a:tr h="512250">
                <a:tc>
                  <a:txBody>
                    <a:bodyPr/>
                    <a:lstStyle/>
                    <a:p>
                      <a:pPr indent="111760">
                        <a:spcAft>
                          <a:spcPts val="0"/>
                        </a:spcAft>
                      </a:pPr>
                      <a:r>
                        <a:rPr lang="ru-RU" sz="1800">
                          <a:latin typeface="Times New Roman"/>
                          <a:ea typeface="Times New Roman"/>
                          <a:cs typeface="Times New Roman"/>
                        </a:rPr>
                        <a:t>Самостоятельная работа</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spcAft>
                          <a:spcPts val="0"/>
                        </a:spcAft>
                      </a:pPr>
                      <a:r>
                        <a:rPr lang="en-US" sz="1800" dirty="0">
                          <a:latin typeface="Times New Roman"/>
                          <a:ea typeface="Times New Roman"/>
                          <a:cs typeface="Times New Roman"/>
                        </a:rPr>
                        <a:t>64</a:t>
                      </a:r>
                      <a:endParaRPr lang="ru-RU" sz="1800" dirty="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spcAft>
                          <a:spcPts val="0"/>
                        </a:spcAft>
                      </a:pPr>
                      <a:r>
                        <a:rPr lang="ru-RU" sz="1800" dirty="0">
                          <a:latin typeface="Times New Roman"/>
                          <a:ea typeface="Times New Roman"/>
                          <a:cs typeface="Times New Roman"/>
                        </a:rPr>
                        <a:t>ч</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gridSpan="4">
                  <a:txBody>
                    <a:bodyPr/>
                    <a:lstStyle/>
                    <a:p>
                      <a:pPr>
                        <a:spcAft>
                          <a:spcPts val="0"/>
                        </a:spcAft>
                      </a:pPr>
                      <a:r>
                        <a:rPr lang="ru-RU" sz="1800" dirty="0">
                          <a:latin typeface="Times New Roman"/>
                          <a:ea typeface="Times New Roman"/>
                          <a:cs typeface="Times New Roman"/>
                        </a:rPr>
                        <a:t> </a:t>
                      </a:r>
                    </a:p>
                  </a:txBody>
                  <a:tcPr marL="0" marR="0" marT="0" marB="0" anchor="ctr">
                    <a:lnL w="12700" cap="flat" cmpd="sng" algn="ctr">
                      <a:solidFill>
                        <a:srgbClr val="D9D9D9"/>
                      </a:solidFill>
                      <a:prstDash val="solid"/>
                      <a:round/>
                      <a:headEnd type="none" w="med" len="med"/>
                      <a:tailEnd type="none" w="med" len="med"/>
                    </a:lnL>
                    <a:lnR>
                      <a:noFill/>
                    </a:lnR>
                    <a:lnT>
                      <a:noFill/>
                    </a:lnT>
                    <a:lnB>
                      <a:noFill/>
                    </a:lnB>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6"/>
                  </a:ext>
                </a:extLst>
              </a:tr>
              <a:tr h="260928">
                <a:tc>
                  <a:txBody>
                    <a:bodyPr/>
                    <a:lstStyle/>
                    <a:p>
                      <a:pPr indent="111760">
                        <a:spcAft>
                          <a:spcPts val="0"/>
                        </a:spcAft>
                      </a:pPr>
                      <a:r>
                        <a:rPr lang="ru-RU" sz="1800">
                          <a:latin typeface="Times New Roman"/>
                          <a:ea typeface="Times New Roman"/>
                          <a:cs typeface="Times New Roman"/>
                        </a:rPr>
                        <a:t>Всего часов</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r">
                        <a:spcAft>
                          <a:spcPts val="0"/>
                        </a:spcAft>
                      </a:pPr>
                      <a:r>
                        <a:rPr lang="ru-RU" sz="1800" b="1">
                          <a:latin typeface="Times New Roman"/>
                          <a:ea typeface="Times New Roman"/>
                          <a:cs typeface="Times New Roman"/>
                        </a:rPr>
                        <a:t>1</a:t>
                      </a:r>
                      <a:r>
                        <a:rPr lang="en-US" sz="1800" b="1">
                          <a:latin typeface="Times New Roman"/>
                          <a:ea typeface="Times New Roman"/>
                          <a:cs typeface="Times New Roman"/>
                        </a:rPr>
                        <a:t>36</a:t>
                      </a:r>
                      <a:endParaRPr lang="ru-RU" sz="1800">
                        <a:latin typeface="Times New Roman"/>
                        <a:ea typeface="Times New Roman"/>
                        <a:cs typeface="Times New Roman"/>
                      </a:endParaRP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spcAft>
                          <a:spcPts val="0"/>
                        </a:spcAft>
                      </a:pPr>
                      <a:r>
                        <a:rPr lang="ru-RU" sz="1800" dirty="0">
                          <a:latin typeface="Times New Roman"/>
                          <a:ea typeface="Times New Roman"/>
                          <a:cs typeface="Times New Roman"/>
                        </a:rPr>
                        <a:t>ч</a:t>
                      </a:r>
                    </a:p>
                  </a:txBody>
                  <a:tcPr marL="67318" marR="67318"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gridSpan="4">
                  <a:txBody>
                    <a:bodyPr/>
                    <a:lstStyle/>
                    <a:p>
                      <a:pPr>
                        <a:spcAft>
                          <a:spcPts val="0"/>
                        </a:spcAft>
                      </a:pPr>
                      <a:r>
                        <a:rPr lang="ru-RU" sz="1800" dirty="0">
                          <a:latin typeface="Times New Roman"/>
                          <a:ea typeface="Times New Roman"/>
                          <a:cs typeface="Times New Roman"/>
                        </a:rPr>
                        <a:t> </a:t>
                      </a:r>
                    </a:p>
                  </a:txBody>
                  <a:tcPr marL="0" marR="0" marT="0" marB="0" anchor="ctr">
                    <a:lnL w="12700" cap="flat" cmpd="sng" algn="ctr">
                      <a:solidFill>
                        <a:srgbClr val="D9D9D9"/>
                      </a:solidFill>
                      <a:prstDash val="solid"/>
                      <a:round/>
                      <a:headEnd type="none" w="med" len="med"/>
                      <a:tailEnd type="none" w="med" len="med"/>
                    </a:lnL>
                    <a:lnR>
                      <a:noFill/>
                    </a:lnR>
                    <a:lnT>
                      <a:noFill/>
                    </a:lnT>
                    <a:lnB>
                      <a:noFill/>
                    </a:lnB>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Лабораторные работы 1 и 2</a:t>
            </a:r>
            <a:endParaRPr lang="ru-RU" dirty="0"/>
          </a:p>
        </p:txBody>
      </p:sp>
      <p:sp>
        <p:nvSpPr>
          <p:cNvPr id="3" name="Содержимое 2"/>
          <p:cNvSpPr>
            <a:spLocks noGrp="1"/>
          </p:cNvSpPr>
          <p:nvPr>
            <p:ph idx="1"/>
          </p:nvPr>
        </p:nvSpPr>
        <p:spPr/>
        <p:txBody>
          <a:bodyPr/>
          <a:lstStyle/>
          <a:p>
            <a:r>
              <a:rPr lang="ru-RU" dirty="0" smtClean="0"/>
              <a:t>УСТАНОВКА И НАСТРОЙКА ОС   U</a:t>
            </a:r>
            <a:r>
              <a:rPr lang="en-US" dirty="0" smtClean="0"/>
              <a:t>BUNTU </a:t>
            </a:r>
            <a:endParaRPr lang="ru-RU" dirty="0" smtClean="0"/>
          </a:p>
          <a:p>
            <a:r>
              <a:rPr lang="ru-RU" smtClean="0"/>
              <a:t>УПРАВЛЕНИЕ ПОЛЬЗОВАТЕЛЯМИ    И МОНИТОРИНГ РАБОТЫ ОС  UBUNTU </a:t>
            </a:r>
            <a:endParaRPr lang="ru-RU"/>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2800" b="1" dirty="0" smtClean="0"/>
              <a:t>Диаграмма пакетов</a:t>
            </a:r>
            <a:endParaRPr lang="ru-RU" sz="2800" b="1" dirty="0"/>
          </a:p>
        </p:txBody>
      </p:sp>
      <p:pic>
        <p:nvPicPr>
          <p:cNvPr id="21506" name="Picture 2"/>
          <p:cNvPicPr>
            <a:picLocks noGrp="1" noChangeAspect="1" noChangeArrowheads="1"/>
          </p:cNvPicPr>
          <p:nvPr>
            <p:ph idx="1"/>
          </p:nvPr>
        </p:nvPicPr>
        <p:blipFill>
          <a:blip r:embed="rId2" cstate="print"/>
          <a:srcRect/>
          <a:stretch>
            <a:fillRect/>
          </a:stretch>
        </p:blipFill>
        <p:spPr bwMode="auto">
          <a:xfrm>
            <a:off x="1043608" y="2564904"/>
            <a:ext cx="6929486" cy="4160504"/>
          </a:xfrm>
          <a:prstGeom prst="rect">
            <a:avLst/>
          </a:prstGeom>
          <a:noFill/>
          <a:ln w="9525">
            <a:noFill/>
            <a:miter lim="800000"/>
            <a:headEnd/>
            <a:tailEnd/>
          </a:ln>
          <a:effectLst/>
        </p:spPr>
      </p:pic>
      <p:sp>
        <p:nvSpPr>
          <p:cNvPr id="4" name="Прямоугольник 3"/>
          <p:cNvSpPr/>
          <p:nvPr/>
        </p:nvSpPr>
        <p:spPr>
          <a:xfrm>
            <a:off x="285720" y="857232"/>
            <a:ext cx="8572560" cy="1754326"/>
          </a:xfrm>
          <a:prstGeom prst="rect">
            <a:avLst/>
          </a:prstGeom>
        </p:spPr>
        <p:txBody>
          <a:bodyPr wrap="square">
            <a:spAutoFit/>
          </a:bodyPr>
          <a:lstStyle/>
          <a:p>
            <a:r>
              <a:rPr lang="ru-RU" b="1" dirty="0" smtClean="0"/>
              <a:t>Диаграммы пакетов</a:t>
            </a:r>
            <a:r>
              <a:rPr lang="ru-RU" dirty="0" smtClean="0"/>
              <a:t>  отображают зависимости между пакетами: импортирование пакета (позволяет при обращении сущности из одного пакета </a:t>
            </a:r>
            <a:r>
              <a:rPr lang="en-US" dirty="0" smtClean="0"/>
              <a:t>Basic </a:t>
            </a:r>
            <a:r>
              <a:rPr lang="ru-RU" dirty="0" smtClean="0"/>
              <a:t>к сущности другого пакета </a:t>
            </a:r>
            <a:r>
              <a:rPr lang="en-US" dirty="0" smtClean="0"/>
              <a:t>Primitive Types </a:t>
            </a:r>
            <a:r>
              <a:rPr lang="ru-RU" dirty="0" smtClean="0"/>
              <a:t>указывать только ее имя, а не полную спецификацию) и слияние пакета (если в двух пакетах будут сущности с одинаковым именем, то сущность в результирующем пакете </a:t>
            </a:r>
            <a:r>
              <a:rPr lang="en-US" dirty="0" smtClean="0"/>
              <a:t>L0</a:t>
            </a:r>
            <a:r>
              <a:rPr lang="ru-RU" dirty="0" smtClean="0"/>
              <a:t> будет расширена за счет специфических свойств сущности исходного пакета </a:t>
            </a:r>
            <a:r>
              <a:rPr lang="en-US" dirty="0" smtClean="0"/>
              <a:t>Basic </a:t>
            </a:r>
            <a:r>
              <a:rPr lang="ru-RU" dirty="0" smtClean="0"/>
              <a:t>и </a:t>
            </a:r>
            <a:r>
              <a:rPr lang="en-US" dirty="0" smtClean="0"/>
              <a:t>Primitive Types</a:t>
            </a:r>
            <a:r>
              <a:rPr lang="ru-RU" dirty="0" smtClean="0"/>
              <a:t>).</a:t>
            </a:r>
          </a:p>
        </p:txBody>
      </p:sp>
    </p:spTree>
    <p:extLst>
      <p:ext uri="{BB962C8B-B14F-4D97-AF65-F5344CB8AC3E}">
        <p14:creationId xmlns:p14="http://schemas.microsoft.com/office/powerpoint/2010/main" val="390587905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fontScale="90000"/>
          </a:bodyPr>
          <a:lstStyle/>
          <a:p>
            <a:r>
              <a:rPr lang="ru-RU" dirty="0" smtClean="0"/>
              <a:t>Правила слияния пакетов</a:t>
            </a:r>
            <a:endParaRPr lang="ru-RU" dirty="0"/>
          </a:p>
        </p:txBody>
      </p:sp>
      <p:sp>
        <p:nvSpPr>
          <p:cNvPr id="3" name="Содержимое 2"/>
          <p:cNvSpPr>
            <a:spLocks noGrp="1"/>
          </p:cNvSpPr>
          <p:nvPr>
            <p:ph idx="1"/>
          </p:nvPr>
        </p:nvSpPr>
        <p:spPr>
          <a:xfrm>
            <a:off x="457200" y="1000108"/>
            <a:ext cx="8229600" cy="5715040"/>
          </a:xfrm>
        </p:spPr>
        <p:txBody>
          <a:bodyPr>
            <a:normAutofit fontScale="62500" lnSpcReduction="20000"/>
          </a:bodyPr>
          <a:lstStyle/>
          <a:p>
            <a:pPr>
              <a:buFont typeface="Wingdings" pitchFamily="2" charset="2"/>
              <a:buChar char="§"/>
            </a:pPr>
            <a:r>
              <a:rPr lang="ru-RU" dirty="0" smtClean="0"/>
              <a:t>приватные члены пакета не участвуют в слиянии; </a:t>
            </a:r>
          </a:p>
          <a:p>
            <a:pPr>
              <a:buFont typeface="Wingdings" pitchFamily="2" charset="2"/>
              <a:buChar char="§"/>
            </a:pPr>
            <a:r>
              <a:rPr lang="ru-RU" dirty="0" smtClean="0"/>
              <a:t>классы подключающего пакета, которые по именам и типам совпадают с классами подключаемого пакета, вступают в отношение обобщения с подключаемыми классами. Обратите внимание: это может привести к множественному наследованию, но в UML оно не запрещено;</a:t>
            </a:r>
          </a:p>
          <a:p>
            <a:pPr>
              <a:buFont typeface="Wingdings" pitchFamily="2" charset="2"/>
              <a:buChar char="§"/>
            </a:pPr>
            <a:r>
              <a:rPr lang="ru-RU" dirty="0" smtClean="0"/>
              <a:t>чтобы обратиться к исходной версии классов, уточните ее имя именем исходного пакета;</a:t>
            </a:r>
          </a:p>
          <a:p>
            <a:pPr>
              <a:buFont typeface="Wingdings" pitchFamily="2" charset="2"/>
              <a:buChar char="§"/>
            </a:pPr>
            <a:r>
              <a:rPr lang="ru-RU" dirty="0" smtClean="0"/>
              <a:t>классы, существующие только в одном из двух пакетов (исходном или подключаемом), остаются без изменений;</a:t>
            </a:r>
          </a:p>
          <a:p>
            <a:pPr>
              <a:buFont typeface="Wingdings" pitchFamily="2" charset="2"/>
              <a:buChar char="§"/>
            </a:pPr>
            <a:r>
              <a:rPr lang="ru-RU" dirty="0" err="1" smtClean="0"/>
              <a:t>субпакеты</a:t>
            </a:r>
            <a:r>
              <a:rPr lang="ru-RU" dirty="0" smtClean="0"/>
              <a:t>, входящие в подключаемый пакет, добавляются в исходный пакет,  если они уже не существуют в нем;</a:t>
            </a:r>
          </a:p>
          <a:p>
            <a:pPr>
              <a:buFont typeface="Wingdings" pitchFamily="2" charset="2"/>
              <a:buChar char="§"/>
            </a:pPr>
            <a:r>
              <a:rPr lang="ru-RU" dirty="0" smtClean="0"/>
              <a:t>если в исходном пакете уже существует </a:t>
            </a:r>
            <a:r>
              <a:rPr lang="ru-RU" dirty="0" err="1" smtClean="0"/>
              <a:t>субпакет</a:t>
            </a:r>
            <a:r>
              <a:rPr lang="ru-RU" dirty="0" smtClean="0"/>
              <a:t> с тем же именем, происходит слияние двух </a:t>
            </a:r>
            <a:r>
              <a:rPr lang="ru-RU" dirty="0" err="1" smtClean="0"/>
              <a:t>субпакетов</a:t>
            </a:r>
            <a:r>
              <a:rPr lang="ru-RU" dirty="0" smtClean="0"/>
              <a:t>;</a:t>
            </a:r>
          </a:p>
          <a:p>
            <a:pPr>
              <a:buFont typeface="Wingdings" pitchFamily="2" charset="2"/>
              <a:buChar char="§"/>
            </a:pPr>
            <a:r>
              <a:rPr lang="ru-RU" dirty="0" smtClean="0"/>
              <a:t>все операции импортирования из подключаемого пакета преобразуются в операции импортирования из исходного пакета. Импортированные элементы не сливаются (то есть не вступают в отношения обобщения). Если импортированный элемент конфликтует с элементом исходного пакета, предпочтение отдается элементу исходного пакета, а для обращения к импортированному элементу требуется полное уточнение имени.</a:t>
            </a:r>
            <a:endParaRPr lang="ru-RU" dirty="0"/>
          </a:p>
        </p:txBody>
      </p:sp>
    </p:spTree>
    <p:extLst>
      <p:ext uri="{BB962C8B-B14F-4D97-AF65-F5344CB8AC3E}">
        <p14:creationId xmlns:p14="http://schemas.microsoft.com/office/powerpoint/2010/main" val="11021551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cstate="print"/>
          <a:srcRect/>
          <a:stretch>
            <a:fillRect/>
          </a:stretch>
        </p:blipFill>
        <p:spPr bwMode="auto">
          <a:xfrm>
            <a:off x="621417" y="428625"/>
            <a:ext cx="7901166" cy="5697538"/>
          </a:xfrm>
          <a:prstGeom prst="rect">
            <a:avLst/>
          </a:prstGeom>
          <a:noFill/>
          <a:ln w="9525">
            <a:noFill/>
            <a:miter lim="800000"/>
            <a:headEnd/>
            <a:tailEnd/>
          </a:ln>
          <a:effectLst/>
        </p:spPr>
      </p:pic>
    </p:spTree>
    <p:extLst>
      <p:ext uri="{BB962C8B-B14F-4D97-AF65-F5344CB8AC3E}">
        <p14:creationId xmlns:p14="http://schemas.microsoft.com/office/powerpoint/2010/main" val="2070400245"/>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96908"/>
          </a:xfrm>
        </p:spPr>
        <p:txBody>
          <a:bodyPr>
            <a:normAutofit/>
          </a:bodyPr>
          <a:lstStyle/>
          <a:p>
            <a:r>
              <a:rPr lang="ru-RU" sz="2800" b="1" dirty="0" smtClean="0"/>
              <a:t>Уровень системы</a:t>
            </a:r>
            <a:endParaRPr lang="ru-RU" sz="2800" b="1" dirty="0"/>
          </a:p>
        </p:txBody>
      </p:sp>
      <p:pic>
        <p:nvPicPr>
          <p:cNvPr id="25602" name="Picture 2"/>
          <p:cNvPicPr>
            <a:picLocks noGrp="1" noChangeAspect="1" noChangeArrowheads="1"/>
          </p:cNvPicPr>
          <p:nvPr>
            <p:ph idx="1"/>
          </p:nvPr>
        </p:nvPicPr>
        <p:blipFill>
          <a:blip r:embed="rId2" cstate="print"/>
          <a:srcRect/>
          <a:stretch>
            <a:fillRect/>
          </a:stretch>
        </p:blipFill>
        <p:spPr bwMode="auto">
          <a:xfrm>
            <a:off x="785786" y="1071546"/>
            <a:ext cx="7236074" cy="5054617"/>
          </a:xfrm>
          <a:prstGeom prst="rect">
            <a:avLst/>
          </a:prstGeom>
          <a:noFill/>
          <a:ln w="9525">
            <a:noFill/>
            <a:miter lim="800000"/>
            <a:headEnd/>
            <a:tailEnd/>
          </a:ln>
          <a:effectLst/>
        </p:spPr>
      </p:pic>
    </p:spTree>
    <p:extLst>
      <p:ext uri="{BB962C8B-B14F-4D97-AF65-F5344CB8AC3E}">
        <p14:creationId xmlns:p14="http://schemas.microsoft.com/office/powerpoint/2010/main" val="3118603657"/>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2800" b="1" dirty="0" smtClean="0"/>
              <a:t>Уровень  абстрактных модулей</a:t>
            </a:r>
            <a:endParaRPr lang="ru-RU" sz="2800" b="1" dirty="0"/>
          </a:p>
        </p:txBody>
      </p:sp>
      <p:pic>
        <p:nvPicPr>
          <p:cNvPr id="26626" name="Picture 2"/>
          <p:cNvPicPr>
            <a:picLocks noGrp="1" noChangeAspect="1" noChangeArrowheads="1"/>
          </p:cNvPicPr>
          <p:nvPr>
            <p:ph idx="1"/>
          </p:nvPr>
        </p:nvPicPr>
        <p:blipFill>
          <a:blip r:embed="rId2" cstate="print"/>
          <a:srcRect/>
          <a:stretch>
            <a:fillRect/>
          </a:stretch>
        </p:blipFill>
        <p:spPr bwMode="auto">
          <a:xfrm>
            <a:off x="785786" y="1000108"/>
            <a:ext cx="7500989" cy="5126055"/>
          </a:xfrm>
          <a:prstGeom prst="rect">
            <a:avLst/>
          </a:prstGeom>
          <a:noFill/>
          <a:ln w="9525">
            <a:noFill/>
            <a:miter lim="800000"/>
            <a:headEnd/>
            <a:tailEnd/>
          </a:ln>
          <a:effectLst/>
        </p:spPr>
      </p:pic>
    </p:spTree>
    <p:extLst>
      <p:ext uri="{BB962C8B-B14F-4D97-AF65-F5344CB8AC3E}">
        <p14:creationId xmlns:p14="http://schemas.microsoft.com/office/powerpoint/2010/main" val="1177300656"/>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sz="2800" b="1" dirty="0" smtClean="0"/>
              <a:t>Уровень модулей </a:t>
            </a:r>
            <a:r>
              <a:rPr lang="en-GB" sz="2800" b="1" dirty="0" smtClean="0"/>
              <a:t>Java</a:t>
            </a:r>
            <a:r>
              <a:rPr lang="ru-RU" sz="2800" b="1" dirty="0" smtClean="0"/>
              <a:t> </a:t>
            </a:r>
            <a:endParaRPr lang="ru-RU" sz="2800" b="1"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714348" y="857232"/>
            <a:ext cx="7858180" cy="5268931"/>
          </a:xfrm>
          <a:prstGeom prst="rect">
            <a:avLst/>
          </a:prstGeom>
          <a:noFill/>
          <a:ln w="9525">
            <a:noFill/>
            <a:miter lim="800000"/>
            <a:headEnd/>
            <a:tailEnd/>
          </a:ln>
          <a:effectLst/>
        </p:spPr>
      </p:pic>
      <p:sp>
        <p:nvSpPr>
          <p:cNvPr id="4" name="TextBox 3"/>
          <p:cNvSpPr txBox="1"/>
          <p:nvPr/>
        </p:nvSpPr>
        <p:spPr>
          <a:xfrm>
            <a:off x="5292080" y="2420888"/>
            <a:ext cx="1008112" cy="276999"/>
          </a:xfrm>
          <a:prstGeom prst="rect">
            <a:avLst/>
          </a:prstGeom>
          <a:noFill/>
        </p:spPr>
        <p:txBody>
          <a:bodyPr wrap="square" rtlCol="0">
            <a:spAutoFit/>
          </a:bodyPr>
          <a:lstStyle/>
          <a:p>
            <a:r>
              <a:rPr lang="ru-RU" sz="1200" dirty="0" smtClean="0"/>
              <a:t>использует</a:t>
            </a:r>
            <a:endParaRPr lang="ru-RU" sz="1200" dirty="0"/>
          </a:p>
        </p:txBody>
      </p:sp>
    </p:spTree>
    <p:extLst>
      <p:ext uri="{BB962C8B-B14F-4D97-AF65-F5344CB8AC3E}">
        <p14:creationId xmlns:p14="http://schemas.microsoft.com/office/powerpoint/2010/main" val="2707860090"/>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sz="2800" b="1" dirty="0" smtClean="0"/>
              <a:t>Уровень объектов </a:t>
            </a:r>
            <a:r>
              <a:rPr lang="en-GB" sz="2800" b="1" dirty="0" smtClean="0"/>
              <a:t>Java</a:t>
            </a:r>
            <a:endParaRPr lang="ru-RU" sz="2800" b="1" dirty="0"/>
          </a:p>
        </p:txBody>
      </p:sp>
      <p:pic>
        <p:nvPicPr>
          <p:cNvPr id="28674" name="Picture 2"/>
          <p:cNvPicPr>
            <a:picLocks noGrp="1" noChangeAspect="1" noChangeArrowheads="1"/>
          </p:cNvPicPr>
          <p:nvPr>
            <p:ph idx="1"/>
          </p:nvPr>
        </p:nvPicPr>
        <p:blipFill>
          <a:blip r:embed="rId2" cstate="print"/>
          <a:srcRect/>
          <a:stretch>
            <a:fillRect/>
          </a:stretch>
        </p:blipFill>
        <p:spPr bwMode="auto">
          <a:xfrm>
            <a:off x="357158" y="857232"/>
            <a:ext cx="8072494" cy="5268931"/>
          </a:xfrm>
          <a:prstGeom prst="rect">
            <a:avLst/>
          </a:prstGeom>
          <a:noFill/>
          <a:ln w="9525">
            <a:noFill/>
            <a:miter lim="800000"/>
            <a:headEnd/>
            <a:tailEnd/>
          </a:ln>
          <a:effectLst/>
        </p:spPr>
      </p:pic>
    </p:spTree>
    <p:extLst>
      <p:ext uri="{BB962C8B-B14F-4D97-AF65-F5344CB8AC3E}">
        <p14:creationId xmlns:p14="http://schemas.microsoft.com/office/powerpoint/2010/main" val="419274309"/>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Последовательность построения диаграмм: способы"/>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5" name="TextBox 4"/>
          <p:cNvSpPr txBox="1"/>
          <p:nvPr/>
        </p:nvSpPr>
        <p:spPr>
          <a:xfrm>
            <a:off x="539552" y="6237312"/>
            <a:ext cx="8208912" cy="400110"/>
          </a:xfrm>
          <a:prstGeom prst="rect">
            <a:avLst/>
          </a:prstGeom>
          <a:solidFill>
            <a:schemeClr val="bg1"/>
          </a:solidFill>
        </p:spPr>
        <p:txBody>
          <a:bodyPr wrap="square" rtlCol="0">
            <a:spAutoFit/>
          </a:bodyPr>
          <a:lstStyle/>
          <a:p>
            <a:pPr algn="ctr"/>
            <a:r>
              <a:rPr lang="ru-RU" sz="2000" dirty="0" smtClean="0"/>
              <a:t>От функций программной системы</a:t>
            </a:r>
            <a:endParaRPr lang="ru-RU" sz="2000" dirty="0"/>
          </a:p>
        </p:txBody>
      </p:sp>
      <p:sp>
        <p:nvSpPr>
          <p:cNvPr id="6" name="TextBox 5"/>
          <p:cNvSpPr txBox="1"/>
          <p:nvPr/>
        </p:nvSpPr>
        <p:spPr>
          <a:xfrm>
            <a:off x="1475656" y="1772816"/>
            <a:ext cx="2304256" cy="369332"/>
          </a:xfrm>
          <a:prstGeom prst="rect">
            <a:avLst/>
          </a:prstGeom>
          <a:noFill/>
        </p:spPr>
        <p:txBody>
          <a:bodyPr wrap="square" rtlCol="0">
            <a:spAutoFit/>
          </a:bodyPr>
          <a:lstStyle/>
          <a:p>
            <a:r>
              <a:rPr lang="ru-RU" dirty="0" smtClean="0"/>
              <a:t>Ставит цель перед ИС</a:t>
            </a:r>
            <a:endParaRPr lang="ru-RU" dirty="0"/>
          </a:p>
        </p:txBody>
      </p:sp>
      <p:sp>
        <p:nvSpPr>
          <p:cNvPr id="7" name="TextBox 6"/>
          <p:cNvSpPr txBox="1"/>
          <p:nvPr/>
        </p:nvSpPr>
        <p:spPr>
          <a:xfrm>
            <a:off x="6084168" y="1844824"/>
            <a:ext cx="2304256" cy="646331"/>
          </a:xfrm>
          <a:prstGeom prst="rect">
            <a:avLst/>
          </a:prstGeom>
          <a:noFill/>
        </p:spPr>
        <p:txBody>
          <a:bodyPr wrap="square" rtlCol="0">
            <a:spAutoFit/>
          </a:bodyPr>
          <a:lstStyle/>
          <a:p>
            <a:r>
              <a:rPr lang="ru-RU" dirty="0" smtClean="0"/>
              <a:t>Последовательность действий ИС</a:t>
            </a:r>
            <a:endParaRPr lang="ru-RU" dirty="0"/>
          </a:p>
        </p:txBody>
      </p:sp>
      <p:sp>
        <p:nvSpPr>
          <p:cNvPr id="8" name="TextBox 7"/>
          <p:cNvSpPr txBox="1"/>
          <p:nvPr/>
        </p:nvSpPr>
        <p:spPr>
          <a:xfrm>
            <a:off x="7236296" y="3717032"/>
            <a:ext cx="1512168" cy="461665"/>
          </a:xfrm>
          <a:prstGeom prst="rect">
            <a:avLst/>
          </a:prstGeom>
          <a:solidFill>
            <a:schemeClr val="bg1"/>
          </a:solidFill>
        </p:spPr>
        <p:txBody>
          <a:bodyPr wrap="square" rtlCol="0">
            <a:spAutoFit/>
          </a:bodyPr>
          <a:lstStyle/>
          <a:p>
            <a:r>
              <a:rPr lang="ru-RU" sz="2400" dirty="0" smtClean="0"/>
              <a:t>пакетов</a:t>
            </a:r>
            <a:endParaRPr lang="ru-RU" sz="2400" dirty="0"/>
          </a:p>
        </p:txBody>
      </p:sp>
    </p:spTree>
    <p:extLst>
      <p:ext uri="{BB962C8B-B14F-4D97-AF65-F5344CB8AC3E}">
        <p14:creationId xmlns:p14="http://schemas.microsoft.com/office/powerpoint/2010/main" val="364413755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Последовательность построения диаграмм"/>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5" name="TextBox 4"/>
          <p:cNvSpPr txBox="1"/>
          <p:nvPr/>
        </p:nvSpPr>
        <p:spPr>
          <a:xfrm>
            <a:off x="539552" y="6237312"/>
            <a:ext cx="8208912" cy="400110"/>
          </a:xfrm>
          <a:prstGeom prst="rect">
            <a:avLst/>
          </a:prstGeom>
          <a:solidFill>
            <a:schemeClr val="bg1"/>
          </a:solidFill>
        </p:spPr>
        <p:txBody>
          <a:bodyPr wrap="square" rtlCol="0">
            <a:spAutoFit/>
          </a:bodyPr>
          <a:lstStyle/>
          <a:p>
            <a:pPr algn="ctr"/>
            <a:r>
              <a:rPr lang="ru-RU" sz="2000" dirty="0" smtClean="0"/>
              <a:t>От  реализации программной системы</a:t>
            </a:r>
            <a:endParaRPr lang="ru-RU" sz="2000" dirty="0"/>
          </a:p>
        </p:txBody>
      </p:sp>
    </p:spTree>
    <p:extLst>
      <p:ext uri="{BB962C8B-B14F-4D97-AF65-F5344CB8AC3E}">
        <p14:creationId xmlns:p14="http://schemas.microsoft.com/office/powerpoint/2010/main" val="1504622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lstStyle/>
          <a:p>
            <a:r>
              <a:rPr lang="ru-RU" dirty="0" smtClean="0"/>
              <a:t>Ядро </a:t>
            </a:r>
            <a:r>
              <a:rPr lang="en-US" dirty="0" smtClean="0"/>
              <a:t>Linux</a:t>
            </a:r>
            <a:endParaRPr lang="ru-RU" dirty="0"/>
          </a:p>
        </p:txBody>
      </p:sp>
      <p:sp>
        <p:nvSpPr>
          <p:cNvPr id="3" name="Содержимое 2"/>
          <p:cNvSpPr>
            <a:spLocks noGrp="1"/>
          </p:cNvSpPr>
          <p:nvPr>
            <p:ph idx="1"/>
          </p:nvPr>
        </p:nvSpPr>
        <p:spPr>
          <a:xfrm>
            <a:off x="457200" y="1268760"/>
            <a:ext cx="8229600" cy="5256584"/>
          </a:xfrm>
        </p:spPr>
        <p:txBody>
          <a:bodyPr>
            <a:normAutofit fontScale="92500" lnSpcReduction="20000"/>
          </a:bodyPr>
          <a:lstStyle/>
          <a:p>
            <a:pPr>
              <a:buNone/>
            </a:pPr>
            <a:r>
              <a:rPr lang="ru-RU" dirty="0" smtClean="0"/>
              <a:t>Ядро </a:t>
            </a:r>
            <a:r>
              <a:rPr lang="ru-RU" dirty="0" err="1" smtClean="0"/>
              <a:t>Linux</a:t>
            </a:r>
            <a:r>
              <a:rPr lang="ru-RU" dirty="0" smtClean="0"/>
              <a:t> содержит более 13 миллионов строк кода и является одним из самых крупных проектов с открытым исходным кодом в мире. </a:t>
            </a:r>
          </a:p>
          <a:p>
            <a:pPr>
              <a:buNone/>
            </a:pPr>
            <a:r>
              <a:rPr lang="ru-RU" dirty="0" smtClean="0"/>
              <a:t>Ядро - это самый низкий уровень  программного обеспечения, которое взаимодействует с аппаратными средствами компьютера. Оно отвечает за взаимодействие всех приложений, работающих в пространстве пользователя.</a:t>
            </a:r>
          </a:p>
          <a:p>
            <a:pPr>
              <a:buNone/>
            </a:pPr>
            <a:r>
              <a:rPr lang="ru-RU" sz="2800" dirty="0" smtClean="0"/>
              <a:t>Типы ядер:</a:t>
            </a:r>
          </a:p>
          <a:p>
            <a:pPr>
              <a:buFont typeface="Wingdings" pitchFamily="2" charset="2"/>
              <a:buChar char="ü"/>
            </a:pPr>
            <a:r>
              <a:rPr lang="ru-RU" sz="2800" dirty="0" smtClean="0"/>
              <a:t>микроядро;</a:t>
            </a:r>
          </a:p>
          <a:p>
            <a:pPr>
              <a:buFont typeface="Wingdings" pitchFamily="2" charset="2"/>
              <a:buChar char="ü"/>
            </a:pPr>
            <a:r>
              <a:rPr lang="ru-RU" sz="2800" dirty="0" smtClean="0"/>
              <a:t>монолитное ядро (</a:t>
            </a:r>
            <a:r>
              <a:rPr lang="en-GB" sz="2800" dirty="0" smtClean="0"/>
              <a:t>Linux</a:t>
            </a:r>
            <a:r>
              <a:rPr lang="ru-RU" sz="2800" dirty="0" smtClean="0"/>
              <a:t>);</a:t>
            </a:r>
          </a:p>
          <a:p>
            <a:pPr>
              <a:buFont typeface="Wingdings" pitchFamily="2" charset="2"/>
              <a:buChar char="ü"/>
            </a:pPr>
            <a:r>
              <a:rPr lang="ru-RU" sz="2800" dirty="0" smtClean="0"/>
              <a:t>гибридное ядро</a:t>
            </a:r>
            <a:r>
              <a:rPr lang="en-GB" sz="2800" dirty="0" smtClean="0"/>
              <a:t> (Windows)</a:t>
            </a:r>
            <a:endParaRPr lang="ru-RU" sz="2800" dirty="0"/>
          </a:p>
        </p:txBody>
      </p:sp>
    </p:spTree>
    <p:extLst>
      <p:ext uri="{BB962C8B-B14F-4D97-AF65-F5344CB8AC3E}">
        <p14:creationId xmlns:p14="http://schemas.microsoft.com/office/powerpoint/2010/main" val="36588308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lstStyle/>
          <a:p>
            <a:r>
              <a:rPr lang="ru-RU" dirty="0" smtClean="0"/>
              <a:t>Микроядро</a:t>
            </a:r>
            <a:endParaRPr lang="ru-RU" dirty="0"/>
          </a:p>
        </p:txBody>
      </p:sp>
      <p:sp>
        <p:nvSpPr>
          <p:cNvPr id="3" name="Содержимое 2"/>
          <p:cNvSpPr>
            <a:spLocks noGrp="1"/>
          </p:cNvSpPr>
          <p:nvPr>
            <p:ph idx="1"/>
          </p:nvPr>
        </p:nvSpPr>
        <p:spPr>
          <a:xfrm>
            <a:off x="457200" y="1268760"/>
            <a:ext cx="8229600" cy="5256584"/>
          </a:xfrm>
        </p:spPr>
        <p:txBody>
          <a:bodyPr>
            <a:normAutofit fontScale="77500" lnSpcReduction="20000"/>
          </a:bodyPr>
          <a:lstStyle/>
          <a:p>
            <a:pPr>
              <a:buNone/>
            </a:pPr>
            <a:r>
              <a:rPr lang="ru-RU" dirty="0" smtClean="0"/>
              <a:t>Микроядро управляет только процессором, памятью и процессами. Все остальные функции обрабатывается в режиме пользователя.</a:t>
            </a:r>
          </a:p>
          <a:p>
            <a:pPr>
              <a:buNone/>
            </a:pPr>
            <a:r>
              <a:rPr lang="ru-RU" sz="2800" b="1" dirty="0" smtClean="0"/>
              <a:t>Плюсы</a:t>
            </a:r>
            <a:endParaRPr lang="ru-RU" sz="2800" dirty="0" smtClean="0"/>
          </a:p>
          <a:p>
            <a:r>
              <a:rPr lang="ru-RU" sz="2800" dirty="0" smtClean="0"/>
              <a:t>Портативность</a:t>
            </a:r>
          </a:p>
          <a:p>
            <a:r>
              <a:rPr lang="ru-RU" sz="2800" dirty="0" smtClean="0"/>
              <a:t>Небольшой размер</a:t>
            </a:r>
          </a:p>
          <a:p>
            <a:r>
              <a:rPr lang="ru-RU" sz="2800" dirty="0" smtClean="0"/>
              <a:t>Низкое потребление памяти</a:t>
            </a:r>
          </a:p>
          <a:p>
            <a:r>
              <a:rPr lang="ru-RU" sz="2800" dirty="0" smtClean="0"/>
              <a:t>Безопасность</a:t>
            </a:r>
          </a:p>
          <a:p>
            <a:pPr>
              <a:buNone/>
            </a:pPr>
            <a:r>
              <a:rPr lang="ru-RU" sz="2800" b="1" dirty="0" smtClean="0"/>
              <a:t>Минусы</a:t>
            </a:r>
            <a:endParaRPr lang="ru-RU" sz="2800" dirty="0" smtClean="0"/>
          </a:p>
          <a:p>
            <a:r>
              <a:rPr lang="ru-RU" sz="2800" dirty="0" smtClean="0"/>
              <a:t>Аппаратные средства доступны через драйверы</a:t>
            </a:r>
          </a:p>
          <a:p>
            <a:r>
              <a:rPr lang="ru-RU" sz="2800" dirty="0" smtClean="0"/>
              <a:t>Аппаратные средства работают медленнее потому что драйверы работают в пользовательском режиме</a:t>
            </a:r>
          </a:p>
          <a:p>
            <a:r>
              <a:rPr lang="ru-RU" sz="2800" dirty="0" smtClean="0"/>
              <a:t>Процессы должны ждать свою очередь чтобы получить информацию</a:t>
            </a:r>
          </a:p>
          <a:p>
            <a:r>
              <a:rPr lang="ru-RU" sz="2800" dirty="0" smtClean="0"/>
              <a:t>Процессы не могут получить доступ к другим процессам не ожидая</a:t>
            </a:r>
          </a:p>
          <a:p>
            <a:pPr>
              <a:buNone/>
            </a:pPr>
            <a:endParaRPr lang="ru-RU" sz="2800" dirty="0"/>
          </a:p>
        </p:txBody>
      </p:sp>
    </p:spTree>
    <p:extLst>
      <p:ext uri="{BB962C8B-B14F-4D97-AF65-F5344CB8AC3E}">
        <p14:creationId xmlns:p14="http://schemas.microsoft.com/office/powerpoint/2010/main" val="40734132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lstStyle/>
          <a:p>
            <a:r>
              <a:rPr lang="ru-RU" dirty="0" smtClean="0"/>
              <a:t>Монолитное ядро</a:t>
            </a:r>
            <a:endParaRPr lang="ru-RU" dirty="0"/>
          </a:p>
        </p:txBody>
      </p:sp>
      <p:sp>
        <p:nvSpPr>
          <p:cNvPr id="3" name="Содержимое 2"/>
          <p:cNvSpPr>
            <a:spLocks noGrp="1"/>
          </p:cNvSpPr>
          <p:nvPr>
            <p:ph idx="1"/>
          </p:nvPr>
        </p:nvSpPr>
        <p:spPr>
          <a:xfrm>
            <a:off x="457200" y="1268760"/>
            <a:ext cx="8229600" cy="5256584"/>
          </a:xfrm>
        </p:spPr>
        <p:txBody>
          <a:bodyPr>
            <a:normAutofit fontScale="92500" lnSpcReduction="10000"/>
          </a:bodyPr>
          <a:lstStyle/>
          <a:p>
            <a:pPr>
              <a:buNone/>
            </a:pPr>
            <a:r>
              <a:rPr lang="ru-RU" dirty="0" smtClean="0"/>
              <a:t>Реализует расширенный набор функций : работу с процессором, памятью, процессами, драйверы устройств, управление файловой системой, систему ввода-вывода. </a:t>
            </a:r>
            <a:endParaRPr lang="ru-RU" sz="2800" dirty="0" smtClean="0"/>
          </a:p>
          <a:p>
            <a:pPr>
              <a:buNone/>
            </a:pPr>
            <a:r>
              <a:rPr lang="ru-RU" sz="2800" b="1" dirty="0" smtClean="0"/>
              <a:t>Плюсы:</a:t>
            </a:r>
            <a:endParaRPr lang="ru-RU" sz="2800" dirty="0" smtClean="0"/>
          </a:p>
          <a:p>
            <a:r>
              <a:rPr lang="ru-RU" sz="2800" dirty="0" smtClean="0"/>
              <a:t>Более прямой доступ к аппаратным средствам</a:t>
            </a:r>
          </a:p>
          <a:p>
            <a:r>
              <a:rPr lang="ru-RU" sz="2800" dirty="0" smtClean="0"/>
              <a:t>Проще обмен данными между процессами</a:t>
            </a:r>
          </a:p>
          <a:p>
            <a:r>
              <a:rPr lang="ru-RU" sz="2800" dirty="0" smtClean="0"/>
              <a:t>Процессы реагируют быстрее</a:t>
            </a:r>
          </a:p>
          <a:p>
            <a:r>
              <a:rPr lang="ru-RU" sz="2800" b="1" dirty="0" smtClean="0"/>
              <a:t>Минусы</a:t>
            </a:r>
            <a:r>
              <a:rPr lang="ru-RU" sz="2800" dirty="0" smtClean="0"/>
              <a:t>:</a:t>
            </a:r>
          </a:p>
          <a:p>
            <a:r>
              <a:rPr lang="en-US" sz="2800" dirty="0" smtClean="0"/>
              <a:t> </a:t>
            </a:r>
            <a:r>
              <a:rPr lang="ru-RU" sz="2800" dirty="0" smtClean="0"/>
              <a:t>Большой размер</a:t>
            </a:r>
          </a:p>
          <a:p>
            <a:r>
              <a:rPr lang="ru-RU" sz="2800" dirty="0" smtClean="0"/>
              <a:t>Занимает много оперативной памяти</a:t>
            </a:r>
          </a:p>
          <a:p>
            <a:r>
              <a:rPr lang="ru-RU" sz="2800" dirty="0" smtClean="0"/>
              <a:t>Менее безопасно</a:t>
            </a:r>
          </a:p>
          <a:p>
            <a:pPr>
              <a:buNone/>
            </a:pPr>
            <a:endParaRPr lang="ru-RU" sz="2800" dirty="0"/>
          </a:p>
        </p:txBody>
      </p:sp>
    </p:spTree>
    <p:extLst>
      <p:ext uri="{BB962C8B-B14F-4D97-AF65-F5344CB8AC3E}">
        <p14:creationId xmlns:p14="http://schemas.microsoft.com/office/powerpoint/2010/main" val="1811683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lstStyle/>
          <a:p>
            <a:r>
              <a:rPr lang="ru-RU" dirty="0" smtClean="0"/>
              <a:t>Гибридное ядро</a:t>
            </a:r>
            <a:endParaRPr lang="ru-RU" dirty="0"/>
          </a:p>
        </p:txBody>
      </p:sp>
      <p:sp>
        <p:nvSpPr>
          <p:cNvPr id="3" name="Содержимое 2"/>
          <p:cNvSpPr>
            <a:spLocks noGrp="1"/>
          </p:cNvSpPr>
          <p:nvPr>
            <p:ph idx="1"/>
          </p:nvPr>
        </p:nvSpPr>
        <p:spPr>
          <a:xfrm>
            <a:off x="457200" y="1268760"/>
            <a:ext cx="8229600" cy="5256584"/>
          </a:xfrm>
        </p:spPr>
        <p:txBody>
          <a:bodyPr>
            <a:normAutofit fontScale="92500"/>
          </a:bodyPr>
          <a:lstStyle/>
          <a:p>
            <a:pPr>
              <a:buNone/>
            </a:pPr>
            <a:r>
              <a:rPr lang="ru-RU" dirty="0" smtClean="0"/>
              <a:t>Гибридное ядро может выбирать с чем нужно работать в пользовательском режиме, а с чем в пространстве ядра.</a:t>
            </a:r>
          </a:p>
          <a:p>
            <a:pPr>
              <a:buNone/>
            </a:pPr>
            <a:r>
              <a:rPr lang="ru-RU" sz="2800" b="1" dirty="0" smtClean="0"/>
              <a:t>Плюсы</a:t>
            </a:r>
            <a:endParaRPr lang="ru-RU" sz="2800" dirty="0" smtClean="0"/>
          </a:p>
          <a:p>
            <a:r>
              <a:rPr lang="ru-RU" sz="2800" dirty="0" smtClean="0"/>
              <a:t>Возможность выбора того что будет работать в пространстве ядра и пользователя</a:t>
            </a:r>
          </a:p>
          <a:p>
            <a:r>
              <a:rPr lang="ru-RU" sz="2800" dirty="0" smtClean="0"/>
              <a:t>Меньше по размеру чем монолитное ядро</a:t>
            </a:r>
          </a:p>
          <a:p>
            <a:r>
              <a:rPr lang="ru-RU" sz="2800" dirty="0" smtClean="0"/>
              <a:t>Более гибкое</a:t>
            </a:r>
          </a:p>
          <a:p>
            <a:pPr>
              <a:buNone/>
            </a:pPr>
            <a:r>
              <a:rPr lang="ru-RU" sz="2800" b="1" dirty="0" smtClean="0"/>
              <a:t>Минусы</a:t>
            </a:r>
            <a:endParaRPr lang="ru-RU" sz="2800" dirty="0" smtClean="0"/>
          </a:p>
          <a:p>
            <a:r>
              <a:rPr lang="ru-RU" sz="2800" dirty="0" smtClean="0"/>
              <a:t>Может работать медленнее</a:t>
            </a:r>
          </a:p>
          <a:p>
            <a:r>
              <a:rPr lang="ru-RU" sz="2800" dirty="0" smtClean="0"/>
              <a:t>Драйверы устройств выпускаются производителями</a:t>
            </a:r>
          </a:p>
          <a:p>
            <a:pPr>
              <a:buNone/>
            </a:pPr>
            <a:endParaRPr lang="ru-RU" sz="2800" dirty="0"/>
          </a:p>
        </p:txBody>
      </p:sp>
    </p:spTree>
    <p:extLst>
      <p:ext uri="{BB962C8B-B14F-4D97-AF65-F5344CB8AC3E}">
        <p14:creationId xmlns:p14="http://schemas.microsoft.com/office/powerpoint/2010/main" val="5264362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55576" y="188640"/>
            <a:ext cx="7772400" cy="648072"/>
          </a:xfrm>
        </p:spPr>
        <p:txBody>
          <a:bodyPr>
            <a:normAutofit fontScale="90000"/>
          </a:bodyPr>
          <a:lstStyle/>
          <a:p>
            <a:r>
              <a:rPr lang="ru-RU" dirty="0" smtClean="0"/>
              <a:t>Архитектура ОС </a:t>
            </a:r>
            <a:r>
              <a:rPr lang="en-US" dirty="0" smtClean="0"/>
              <a:t>Linux</a:t>
            </a:r>
            <a:endParaRPr lang="ru-RU" dirty="0"/>
          </a:p>
        </p:txBody>
      </p:sp>
      <p:pic>
        <p:nvPicPr>
          <p:cNvPr id="4" name="Рисунок 3"/>
          <p:cNvPicPr/>
          <p:nvPr/>
        </p:nvPicPr>
        <p:blipFill>
          <a:blip r:embed="rId2" cstate="print"/>
          <a:srcRect/>
          <a:stretch>
            <a:fillRect/>
          </a:stretch>
        </p:blipFill>
        <p:spPr bwMode="auto">
          <a:xfrm>
            <a:off x="683568" y="1340767"/>
            <a:ext cx="7848871" cy="4680521"/>
          </a:xfrm>
          <a:prstGeom prst="rect">
            <a:avLst/>
          </a:prstGeom>
          <a:noFill/>
          <a:ln w="9525">
            <a:noFill/>
            <a:miter lim="800000"/>
            <a:headEnd/>
            <a:tailEnd/>
          </a:ln>
        </p:spPr>
      </p:pic>
    </p:spTree>
    <p:extLst>
      <p:ext uri="{BB962C8B-B14F-4D97-AF65-F5344CB8AC3E}">
        <p14:creationId xmlns:p14="http://schemas.microsoft.com/office/powerpoint/2010/main" val="7822549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Состав подсистем </a:t>
            </a:r>
            <a:endParaRPr lang="ru-RU" dirty="0"/>
          </a:p>
        </p:txBody>
      </p:sp>
      <p:grpSp>
        <p:nvGrpSpPr>
          <p:cNvPr id="1026" name="Group 2"/>
          <p:cNvGrpSpPr>
            <a:grpSpLocks/>
          </p:cNvGrpSpPr>
          <p:nvPr/>
        </p:nvGrpSpPr>
        <p:grpSpPr bwMode="auto">
          <a:xfrm>
            <a:off x="467544" y="1412776"/>
            <a:ext cx="8296275" cy="4725987"/>
            <a:chOff x="1050" y="1422"/>
            <a:chExt cx="13065" cy="7443"/>
          </a:xfrm>
        </p:grpSpPr>
        <p:sp>
          <p:nvSpPr>
            <p:cNvPr id="1027" name="Text Box 3"/>
            <p:cNvSpPr txBox="1">
              <a:spLocks noChangeArrowheads="1"/>
            </p:cNvSpPr>
            <p:nvPr/>
          </p:nvSpPr>
          <p:spPr bwMode="auto">
            <a:xfrm>
              <a:off x="1845" y="1497"/>
              <a:ext cx="1725" cy="14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200" b="1" i="0" u="none" strike="noStrike" cap="none" normalizeH="0" baseline="0" smtClean="0">
                  <a:ln>
                    <a:noFill/>
                  </a:ln>
                  <a:solidFill>
                    <a:schemeClr val="tx1"/>
                  </a:solidFill>
                  <a:effectLst/>
                  <a:latin typeface="Times New Roman" pitchFamily="18" charset="0"/>
                </a:rPr>
                <a:t>Подсистема управления сетью</a:t>
              </a:r>
              <a:endParaRPr kumimoji="0" lang="ru-RU" sz="1800" b="0" i="0" u="none" strike="noStrike" cap="none" normalizeH="0" baseline="0" smtClean="0">
                <a:ln>
                  <a:noFill/>
                </a:ln>
                <a:solidFill>
                  <a:schemeClr val="tx1"/>
                </a:solidFill>
                <a:effectLst/>
                <a:latin typeface="Arial" pitchFamily="34" charset="0"/>
              </a:endParaRPr>
            </a:p>
          </p:txBody>
        </p:sp>
        <p:sp>
          <p:nvSpPr>
            <p:cNvPr id="1028" name="Text Box 4"/>
            <p:cNvSpPr txBox="1">
              <a:spLocks noChangeArrowheads="1"/>
            </p:cNvSpPr>
            <p:nvPr/>
          </p:nvSpPr>
          <p:spPr bwMode="auto">
            <a:xfrm>
              <a:off x="12390" y="1422"/>
              <a:ext cx="1725" cy="14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200" b="1" i="0" u="none" strike="noStrike" cap="none" normalizeH="0" baseline="0" smtClean="0">
                  <a:ln>
                    <a:noFill/>
                  </a:ln>
                  <a:solidFill>
                    <a:schemeClr val="tx1"/>
                  </a:solidFill>
                  <a:effectLst/>
                  <a:latin typeface="Times New Roman" pitchFamily="18" charset="0"/>
                </a:rPr>
                <a:t>Подсистема ввода - вывода</a:t>
              </a:r>
              <a:endParaRPr kumimoji="0" lang="ru-RU" sz="1800" b="0" i="0" u="none" strike="noStrike" cap="none" normalizeH="0" baseline="0" smtClean="0">
                <a:ln>
                  <a:noFill/>
                </a:ln>
                <a:solidFill>
                  <a:schemeClr val="tx1"/>
                </a:solidFill>
                <a:effectLst/>
                <a:latin typeface="Arial" pitchFamily="34" charset="0"/>
              </a:endParaRPr>
            </a:p>
          </p:txBody>
        </p:sp>
        <p:sp>
          <p:nvSpPr>
            <p:cNvPr id="1029" name="Text Box 5"/>
            <p:cNvSpPr txBox="1">
              <a:spLocks noChangeArrowheads="1"/>
            </p:cNvSpPr>
            <p:nvPr/>
          </p:nvSpPr>
          <p:spPr bwMode="auto">
            <a:xfrm>
              <a:off x="4650" y="4335"/>
              <a:ext cx="1725" cy="14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200" b="1" i="0" u="none" strike="noStrike" cap="none" normalizeH="0" baseline="0" smtClean="0">
                  <a:ln>
                    <a:noFill/>
                  </a:ln>
                  <a:solidFill>
                    <a:schemeClr val="tx1"/>
                  </a:solidFill>
                  <a:effectLst/>
                  <a:latin typeface="Times New Roman" pitchFamily="18" charset="0"/>
                </a:rPr>
                <a:t>Подсистема начальной загрузки</a:t>
              </a:r>
              <a:endParaRPr kumimoji="0" lang="ru-RU" sz="1800" b="0" i="0" u="none" strike="noStrike" cap="none" normalizeH="0" baseline="0" smtClean="0">
                <a:ln>
                  <a:noFill/>
                </a:ln>
                <a:solidFill>
                  <a:schemeClr val="tx1"/>
                </a:solidFill>
                <a:effectLst/>
                <a:latin typeface="Arial" pitchFamily="34" charset="0"/>
              </a:endParaRPr>
            </a:p>
          </p:txBody>
        </p:sp>
        <p:sp>
          <p:nvSpPr>
            <p:cNvPr id="1030" name="Text Box 6"/>
            <p:cNvSpPr txBox="1">
              <a:spLocks noChangeArrowheads="1"/>
            </p:cNvSpPr>
            <p:nvPr/>
          </p:nvSpPr>
          <p:spPr bwMode="auto">
            <a:xfrm>
              <a:off x="9210" y="4425"/>
              <a:ext cx="1725" cy="14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200" b="1" i="0" u="none" strike="noStrike" cap="none" normalizeH="0" baseline="0" smtClean="0">
                  <a:ln>
                    <a:noFill/>
                  </a:ln>
                  <a:solidFill>
                    <a:schemeClr val="tx1"/>
                  </a:solidFill>
                  <a:effectLst/>
                  <a:latin typeface="Times New Roman" pitchFamily="18" charset="0"/>
                </a:rPr>
                <a:t>Подсистема управления процессами</a:t>
              </a:r>
              <a:endParaRPr kumimoji="0" lang="ru-RU" sz="1800" b="0" i="0" u="none" strike="noStrike" cap="none" normalizeH="0" baseline="0" smtClean="0">
                <a:ln>
                  <a:noFill/>
                </a:ln>
                <a:solidFill>
                  <a:schemeClr val="tx1"/>
                </a:solidFill>
                <a:effectLst/>
                <a:latin typeface="Arial" pitchFamily="34" charset="0"/>
              </a:endParaRPr>
            </a:p>
          </p:txBody>
        </p:sp>
        <p:sp>
          <p:nvSpPr>
            <p:cNvPr id="1031" name="Text Box 7"/>
            <p:cNvSpPr txBox="1">
              <a:spLocks noChangeArrowheads="1"/>
            </p:cNvSpPr>
            <p:nvPr/>
          </p:nvSpPr>
          <p:spPr bwMode="auto">
            <a:xfrm>
              <a:off x="1050" y="7440"/>
              <a:ext cx="2415" cy="14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200" b="1" i="0" u="none" strike="noStrike" cap="none" normalizeH="0" baseline="0" smtClean="0">
                  <a:ln>
                    <a:noFill/>
                  </a:ln>
                  <a:solidFill>
                    <a:schemeClr val="tx1"/>
                  </a:solidFill>
                  <a:effectLst/>
                  <a:latin typeface="Times New Roman" pitchFamily="18" charset="0"/>
                </a:rPr>
                <a:t>Подсистема межпроцессного взаимодействия</a:t>
              </a:r>
              <a:endParaRPr kumimoji="0" lang="ru-RU" sz="1800" b="0" i="0" u="none" strike="noStrike" cap="none" normalizeH="0" baseline="0" smtClean="0">
                <a:ln>
                  <a:noFill/>
                </a:ln>
                <a:solidFill>
                  <a:schemeClr val="tx1"/>
                </a:solidFill>
                <a:effectLst/>
                <a:latin typeface="Arial" pitchFamily="34" charset="0"/>
              </a:endParaRPr>
            </a:p>
          </p:txBody>
        </p:sp>
        <p:sp>
          <p:nvSpPr>
            <p:cNvPr id="1032" name="Text Box 8"/>
            <p:cNvSpPr txBox="1">
              <a:spLocks noChangeArrowheads="1"/>
            </p:cNvSpPr>
            <p:nvPr/>
          </p:nvSpPr>
          <p:spPr bwMode="auto">
            <a:xfrm>
              <a:off x="6855" y="7335"/>
              <a:ext cx="1725" cy="14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200" b="1" i="0" u="none" strike="noStrike" cap="none" normalizeH="0" baseline="0" smtClean="0">
                  <a:ln>
                    <a:noFill/>
                  </a:ln>
                  <a:solidFill>
                    <a:schemeClr val="tx1"/>
                  </a:solidFill>
                  <a:effectLst/>
                  <a:latin typeface="Times New Roman" pitchFamily="18" charset="0"/>
                </a:rPr>
                <a:t>Подсистема управления памятью</a:t>
              </a:r>
              <a:endParaRPr kumimoji="0" lang="ru-RU" sz="1800" b="0" i="0" u="none" strike="noStrike" cap="none" normalizeH="0" baseline="0" smtClean="0">
                <a:ln>
                  <a:noFill/>
                </a:ln>
                <a:solidFill>
                  <a:schemeClr val="tx1"/>
                </a:solidFill>
                <a:effectLst/>
                <a:latin typeface="Arial" pitchFamily="34" charset="0"/>
              </a:endParaRPr>
            </a:p>
          </p:txBody>
        </p:sp>
        <p:sp>
          <p:nvSpPr>
            <p:cNvPr id="1033" name="Text Box 9"/>
            <p:cNvSpPr txBox="1">
              <a:spLocks noChangeArrowheads="1"/>
            </p:cNvSpPr>
            <p:nvPr/>
          </p:nvSpPr>
          <p:spPr bwMode="auto">
            <a:xfrm>
              <a:off x="12390" y="7200"/>
              <a:ext cx="1725" cy="14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200" b="1" i="0" u="none" strike="noStrike" cap="none" normalizeH="0" baseline="0" smtClean="0">
                  <a:ln>
                    <a:noFill/>
                  </a:ln>
                  <a:solidFill>
                    <a:schemeClr val="tx1"/>
                  </a:solidFill>
                  <a:effectLst/>
                  <a:latin typeface="Times New Roman" pitchFamily="18" charset="0"/>
                </a:rPr>
                <a:t>Подсистема управления файлами</a:t>
              </a:r>
              <a:endParaRPr kumimoji="0" lang="ru-RU" sz="1800" b="0" i="0" u="none" strike="noStrike" cap="none" normalizeH="0" baseline="0" smtClean="0">
                <a:ln>
                  <a:noFill/>
                </a:ln>
                <a:solidFill>
                  <a:schemeClr val="tx1"/>
                </a:solidFill>
                <a:effectLst/>
                <a:latin typeface="Arial" pitchFamily="34" charset="0"/>
              </a:endParaRPr>
            </a:p>
          </p:txBody>
        </p:sp>
        <p:cxnSp>
          <p:nvCxnSpPr>
            <p:cNvPr id="1034" name="AutoShape 10"/>
            <p:cNvCxnSpPr>
              <a:cxnSpLocks noChangeShapeType="1"/>
            </p:cNvCxnSpPr>
            <p:nvPr/>
          </p:nvCxnSpPr>
          <p:spPr bwMode="auto">
            <a:xfrm flipV="1">
              <a:off x="2355" y="2922"/>
              <a:ext cx="1" cy="1053"/>
            </a:xfrm>
            <a:prstGeom prst="straightConnector1">
              <a:avLst/>
            </a:prstGeom>
            <a:noFill/>
            <a:ln w="9525">
              <a:solidFill>
                <a:srgbClr val="000000"/>
              </a:solidFill>
              <a:round/>
              <a:headEnd/>
              <a:tailEnd type="triangle" w="med" len="med"/>
            </a:ln>
          </p:spPr>
        </p:cxnSp>
        <p:cxnSp>
          <p:nvCxnSpPr>
            <p:cNvPr id="1035" name="AutoShape 11"/>
            <p:cNvCxnSpPr>
              <a:cxnSpLocks noChangeShapeType="1"/>
            </p:cNvCxnSpPr>
            <p:nvPr/>
          </p:nvCxnSpPr>
          <p:spPr bwMode="auto">
            <a:xfrm flipV="1">
              <a:off x="2940" y="2922"/>
              <a:ext cx="1" cy="528"/>
            </a:xfrm>
            <a:prstGeom prst="straightConnector1">
              <a:avLst/>
            </a:prstGeom>
            <a:noFill/>
            <a:ln w="9525">
              <a:solidFill>
                <a:srgbClr val="000000"/>
              </a:solidFill>
              <a:round/>
              <a:headEnd/>
              <a:tailEnd type="triangle" w="med" len="med"/>
            </a:ln>
          </p:spPr>
        </p:cxnSp>
        <p:cxnSp>
          <p:nvCxnSpPr>
            <p:cNvPr id="1036" name="AutoShape 12"/>
            <p:cNvCxnSpPr>
              <a:cxnSpLocks noChangeShapeType="1"/>
            </p:cNvCxnSpPr>
            <p:nvPr/>
          </p:nvCxnSpPr>
          <p:spPr bwMode="auto">
            <a:xfrm flipV="1">
              <a:off x="13635" y="2847"/>
              <a:ext cx="1" cy="4353"/>
            </a:xfrm>
            <a:prstGeom prst="straightConnector1">
              <a:avLst/>
            </a:prstGeom>
            <a:noFill/>
            <a:ln w="9525">
              <a:solidFill>
                <a:srgbClr val="000000"/>
              </a:solidFill>
              <a:round/>
              <a:headEnd/>
              <a:tailEnd type="triangle" w="med" len="med"/>
            </a:ln>
          </p:spPr>
        </p:cxnSp>
        <p:cxnSp>
          <p:nvCxnSpPr>
            <p:cNvPr id="1037" name="AutoShape 13"/>
            <p:cNvCxnSpPr>
              <a:cxnSpLocks noChangeShapeType="1"/>
            </p:cNvCxnSpPr>
            <p:nvPr/>
          </p:nvCxnSpPr>
          <p:spPr bwMode="auto">
            <a:xfrm flipV="1">
              <a:off x="10515" y="5850"/>
              <a:ext cx="1" cy="331"/>
            </a:xfrm>
            <a:prstGeom prst="straightConnector1">
              <a:avLst/>
            </a:prstGeom>
            <a:noFill/>
            <a:ln w="9525">
              <a:solidFill>
                <a:srgbClr val="000000"/>
              </a:solidFill>
              <a:round/>
              <a:headEnd/>
              <a:tailEnd type="triangle" w="med" len="med"/>
            </a:ln>
          </p:spPr>
        </p:cxnSp>
        <p:cxnSp>
          <p:nvCxnSpPr>
            <p:cNvPr id="1038" name="AutoShape 14"/>
            <p:cNvCxnSpPr>
              <a:cxnSpLocks noChangeShapeType="1"/>
            </p:cNvCxnSpPr>
            <p:nvPr/>
          </p:nvCxnSpPr>
          <p:spPr bwMode="auto">
            <a:xfrm flipV="1">
              <a:off x="9975" y="5850"/>
              <a:ext cx="1" cy="1095"/>
            </a:xfrm>
            <a:prstGeom prst="straightConnector1">
              <a:avLst/>
            </a:prstGeom>
            <a:noFill/>
            <a:ln w="9525">
              <a:solidFill>
                <a:srgbClr val="000000"/>
              </a:solidFill>
              <a:round/>
              <a:headEnd/>
              <a:tailEnd type="triangle" w="med" len="med"/>
            </a:ln>
          </p:spPr>
        </p:cxnSp>
        <p:cxnSp>
          <p:nvCxnSpPr>
            <p:cNvPr id="1039" name="AutoShape 15"/>
            <p:cNvCxnSpPr>
              <a:cxnSpLocks noChangeShapeType="1"/>
            </p:cNvCxnSpPr>
            <p:nvPr/>
          </p:nvCxnSpPr>
          <p:spPr bwMode="auto">
            <a:xfrm flipV="1">
              <a:off x="9450" y="5850"/>
              <a:ext cx="1" cy="331"/>
            </a:xfrm>
            <a:prstGeom prst="straightConnector1">
              <a:avLst/>
            </a:prstGeom>
            <a:noFill/>
            <a:ln w="9525">
              <a:solidFill>
                <a:srgbClr val="000000"/>
              </a:solidFill>
              <a:round/>
              <a:headEnd/>
              <a:tailEnd type="triangle" w="med" len="med"/>
            </a:ln>
          </p:spPr>
        </p:cxnSp>
        <p:cxnSp>
          <p:nvCxnSpPr>
            <p:cNvPr id="1040" name="AutoShape 16"/>
            <p:cNvCxnSpPr>
              <a:cxnSpLocks noChangeShapeType="1"/>
            </p:cNvCxnSpPr>
            <p:nvPr/>
          </p:nvCxnSpPr>
          <p:spPr bwMode="auto">
            <a:xfrm>
              <a:off x="1545" y="5115"/>
              <a:ext cx="1" cy="2325"/>
            </a:xfrm>
            <a:prstGeom prst="straightConnector1">
              <a:avLst/>
            </a:prstGeom>
            <a:noFill/>
            <a:ln w="9525">
              <a:solidFill>
                <a:srgbClr val="000000"/>
              </a:solidFill>
              <a:round/>
              <a:headEnd/>
              <a:tailEnd type="triangle" w="med" len="med"/>
            </a:ln>
          </p:spPr>
        </p:cxnSp>
        <p:cxnSp>
          <p:nvCxnSpPr>
            <p:cNvPr id="1041" name="AutoShape 17"/>
            <p:cNvCxnSpPr>
              <a:cxnSpLocks noChangeShapeType="1"/>
            </p:cNvCxnSpPr>
            <p:nvPr/>
          </p:nvCxnSpPr>
          <p:spPr bwMode="auto">
            <a:xfrm>
              <a:off x="2715" y="6135"/>
              <a:ext cx="1" cy="1305"/>
            </a:xfrm>
            <a:prstGeom prst="straightConnector1">
              <a:avLst/>
            </a:prstGeom>
            <a:noFill/>
            <a:ln w="9525">
              <a:solidFill>
                <a:srgbClr val="000000"/>
              </a:solidFill>
              <a:round/>
              <a:headEnd/>
              <a:tailEnd type="triangle" w="med" len="med"/>
            </a:ln>
          </p:spPr>
        </p:cxnSp>
        <p:cxnSp>
          <p:nvCxnSpPr>
            <p:cNvPr id="1042" name="AutoShape 18"/>
            <p:cNvCxnSpPr>
              <a:cxnSpLocks noChangeShapeType="1"/>
            </p:cNvCxnSpPr>
            <p:nvPr/>
          </p:nvCxnSpPr>
          <p:spPr bwMode="auto">
            <a:xfrm>
              <a:off x="7140" y="6825"/>
              <a:ext cx="1" cy="510"/>
            </a:xfrm>
            <a:prstGeom prst="straightConnector1">
              <a:avLst/>
            </a:prstGeom>
            <a:noFill/>
            <a:ln w="9525">
              <a:solidFill>
                <a:srgbClr val="000000"/>
              </a:solidFill>
              <a:round/>
              <a:headEnd/>
              <a:tailEnd type="triangle" w="med" len="med"/>
            </a:ln>
          </p:spPr>
        </p:cxnSp>
        <p:cxnSp>
          <p:nvCxnSpPr>
            <p:cNvPr id="1043" name="AutoShape 19"/>
            <p:cNvCxnSpPr>
              <a:cxnSpLocks noChangeShapeType="1"/>
            </p:cNvCxnSpPr>
            <p:nvPr/>
          </p:nvCxnSpPr>
          <p:spPr bwMode="auto">
            <a:xfrm>
              <a:off x="8070" y="6945"/>
              <a:ext cx="1" cy="390"/>
            </a:xfrm>
            <a:prstGeom prst="straightConnector1">
              <a:avLst/>
            </a:prstGeom>
            <a:noFill/>
            <a:ln w="9525">
              <a:solidFill>
                <a:srgbClr val="000000"/>
              </a:solidFill>
              <a:round/>
              <a:headEnd/>
              <a:tailEnd type="triangle" w="med" len="med"/>
            </a:ln>
          </p:spPr>
        </p:cxnSp>
        <p:cxnSp>
          <p:nvCxnSpPr>
            <p:cNvPr id="1044" name="AutoShape 20"/>
            <p:cNvCxnSpPr>
              <a:cxnSpLocks noChangeShapeType="1"/>
            </p:cNvCxnSpPr>
            <p:nvPr/>
          </p:nvCxnSpPr>
          <p:spPr bwMode="auto">
            <a:xfrm>
              <a:off x="13200" y="6225"/>
              <a:ext cx="0" cy="975"/>
            </a:xfrm>
            <a:prstGeom prst="straightConnector1">
              <a:avLst/>
            </a:prstGeom>
            <a:noFill/>
            <a:ln w="9525">
              <a:solidFill>
                <a:srgbClr val="000000"/>
              </a:solidFill>
              <a:round/>
              <a:headEnd/>
              <a:tailEnd type="triangle" w="med" len="med"/>
            </a:ln>
          </p:spPr>
        </p:cxnSp>
        <p:cxnSp>
          <p:nvCxnSpPr>
            <p:cNvPr id="1045" name="AutoShape 21"/>
            <p:cNvCxnSpPr>
              <a:cxnSpLocks noChangeShapeType="1"/>
            </p:cNvCxnSpPr>
            <p:nvPr/>
          </p:nvCxnSpPr>
          <p:spPr bwMode="auto">
            <a:xfrm>
              <a:off x="12630" y="6510"/>
              <a:ext cx="1" cy="675"/>
            </a:xfrm>
            <a:prstGeom prst="straightConnector1">
              <a:avLst/>
            </a:prstGeom>
            <a:noFill/>
            <a:ln w="9525">
              <a:solidFill>
                <a:srgbClr val="000000"/>
              </a:solidFill>
              <a:round/>
              <a:headEnd/>
              <a:tailEnd type="triangle" w="med" len="med"/>
            </a:ln>
          </p:spPr>
        </p:cxnSp>
        <p:cxnSp>
          <p:nvCxnSpPr>
            <p:cNvPr id="1046" name="AutoShape 22"/>
            <p:cNvCxnSpPr>
              <a:cxnSpLocks noChangeShapeType="1"/>
            </p:cNvCxnSpPr>
            <p:nvPr/>
          </p:nvCxnSpPr>
          <p:spPr bwMode="auto">
            <a:xfrm>
              <a:off x="1545" y="5115"/>
              <a:ext cx="3105" cy="0"/>
            </a:xfrm>
            <a:prstGeom prst="straightConnector1">
              <a:avLst/>
            </a:prstGeom>
            <a:noFill/>
            <a:ln w="9525">
              <a:solidFill>
                <a:srgbClr val="000000"/>
              </a:solidFill>
              <a:round/>
              <a:headEnd/>
              <a:tailEnd/>
            </a:ln>
          </p:spPr>
        </p:cxnSp>
        <p:cxnSp>
          <p:nvCxnSpPr>
            <p:cNvPr id="1047" name="AutoShape 23"/>
            <p:cNvCxnSpPr>
              <a:cxnSpLocks noChangeShapeType="1"/>
            </p:cNvCxnSpPr>
            <p:nvPr/>
          </p:nvCxnSpPr>
          <p:spPr bwMode="auto">
            <a:xfrm>
              <a:off x="2355" y="3975"/>
              <a:ext cx="2625" cy="0"/>
            </a:xfrm>
            <a:prstGeom prst="straightConnector1">
              <a:avLst/>
            </a:prstGeom>
            <a:noFill/>
            <a:ln w="9525">
              <a:solidFill>
                <a:srgbClr val="000000"/>
              </a:solidFill>
              <a:round/>
              <a:headEnd/>
              <a:tailEnd/>
            </a:ln>
          </p:spPr>
        </p:cxnSp>
        <p:cxnSp>
          <p:nvCxnSpPr>
            <p:cNvPr id="1048" name="AutoShape 24"/>
            <p:cNvCxnSpPr>
              <a:cxnSpLocks noChangeShapeType="1"/>
            </p:cNvCxnSpPr>
            <p:nvPr/>
          </p:nvCxnSpPr>
          <p:spPr bwMode="auto">
            <a:xfrm>
              <a:off x="4980" y="3975"/>
              <a:ext cx="0" cy="360"/>
            </a:xfrm>
            <a:prstGeom prst="straightConnector1">
              <a:avLst/>
            </a:prstGeom>
            <a:noFill/>
            <a:ln w="9525">
              <a:solidFill>
                <a:srgbClr val="000000"/>
              </a:solidFill>
              <a:round/>
              <a:headEnd/>
              <a:tailEnd/>
            </a:ln>
          </p:spPr>
        </p:cxnSp>
        <p:cxnSp>
          <p:nvCxnSpPr>
            <p:cNvPr id="1049" name="AutoShape 25"/>
            <p:cNvCxnSpPr>
              <a:cxnSpLocks noChangeShapeType="1"/>
            </p:cNvCxnSpPr>
            <p:nvPr/>
          </p:nvCxnSpPr>
          <p:spPr bwMode="auto">
            <a:xfrm>
              <a:off x="10515" y="3450"/>
              <a:ext cx="0" cy="975"/>
            </a:xfrm>
            <a:prstGeom prst="straightConnector1">
              <a:avLst/>
            </a:prstGeom>
            <a:noFill/>
            <a:ln w="9525">
              <a:solidFill>
                <a:srgbClr val="000000"/>
              </a:solidFill>
              <a:round/>
              <a:headEnd/>
              <a:tailEnd type="triangle" w="med" len="med"/>
            </a:ln>
          </p:spPr>
        </p:cxnSp>
        <p:cxnSp>
          <p:nvCxnSpPr>
            <p:cNvPr id="1050" name="AutoShape 26"/>
            <p:cNvCxnSpPr>
              <a:cxnSpLocks noChangeShapeType="1"/>
            </p:cNvCxnSpPr>
            <p:nvPr/>
          </p:nvCxnSpPr>
          <p:spPr bwMode="auto">
            <a:xfrm>
              <a:off x="9600" y="3450"/>
              <a:ext cx="0" cy="975"/>
            </a:xfrm>
            <a:prstGeom prst="straightConnector1">
              <a:avLst/>
            </a:prstGeom>
            <a:noFill/>
            <a:ln w="9525">
              <a:solidFill>
                <a:srgbClr val="000000"/>
              </a:solidFill>
              <a:round/>
              <a:headEnd/>
              <a:tailEnd type="triangle" w="med" len="med"/>
            </a:ln>
          </p:spPr>
        </p:cxnSp>
        <p:cxnSp>
          <p:nvCxnSpPr>
            <p:cNvPr id="1051" name="AutoShape 27"/>
            <p:cNvCxnSpPr>
              <a:cxnSpLocks noChangeShapeType="1"/>
            </p:cNvCxnSpPr>
            <p:nvPr/>
          </p:nvCxnSpPr>
          <p:spPr bwMode="auto">
            <a:xfrm flipV="1">
              <a:off x="12765" y="2847"/>
              <a:ext cx="1" cy="603"/>
            </a:xfrm>
            <a:prstGeom prst="straightConnector1">
              <a:avLst/>
            </a:prstGeom>
            <a:noFill/>
            <a:ln w="9525">
              <a:solidFill>
                <a:srgbClr val="000000"/>
              </a:solidFill>
              <a:round/>
              <a:headEnd/>
              <a:tailEnd type="triangle" w="med" len="med"/>
            </a:ln>
          </p:spPr>
        </p:cxnSp>
        <p:cxnSp>
          <p:nvCxnSpPr>
            <p:cNvPr id="1052" name="AutoShape 28"/>
            <p:cNvCxnSpPr>
              <a:cxnSpLocks noChangeShapeType="1"/>
            </p:cNvCxnSpPr>
            <p:nvPr/>
          </p:nvCxnSpPr>
          <p:spPr bwMode="auto">
            <a:xfrm>
              <a:off x="10515" y="3450"/>
              <a:ext cx="2250" cy="0"/>
            </a:xfrm>
            <a:prstGeom prst="straightConnector1">
              <a:avLst/>
            </a:prstGeom>
            <a:noFill/>
            <a:ln w="9525">
              <a:solidFill>
                <a:srgbClr val="000000"/>
              </a:solidFill>
              <a:round/>
              <a:headEnd/>
              <a:tailEnd/>
            </a:ln>
          </p:spPr>
        </p:cxnSp>
        <p:cxnSp>
          <p:nvCxnSpPr>
            <p:cNvPr id="1053" name="AutoShape 29"/>
            <p:cNvCxnSpPr>
              <a:cxnSpLocks noChangeShapeType="1"/>
            </p:cNvCxnSpPr>
            <p:nvPr/>
          </p:nvCxnSpPr>
          <p:spPr bwMode="auto">
            <a:xfrm>
              <a:off x="2941" y="3450"/>
              <a:ext cx="6659" cy="0"/>
            </a:xfrm>
            <a:prstGeom prst="straightConnector1">
              <a:avLst/>
            </a:prstGeom>
            <a:noFill/>
            <a:ln w="9525">
              <a:solidFill>
                <a:srgbClr val="000000"/>
              </a:solidFill>
              <a:round/>
              <a:headEnd/>
              <a:tailEnd/>
            </a:ln>
          </p:spPr>
        </p:cxnSp>
        <p:cxnSp>
          <p:nvCxnSpPr>
            <p:cNvPr id="1054" name="AutoShape 30"/>
            <p:cNvCxnSpPr>
              <a:cxnSpLocks noChangeShapeType="1"/>
            </p:cNvCxnSpPr>
            <p:nvPr/>
          </p:nvCxnSpPr>
          <p:spPr bwMode="auto">
            <a:xfrm>
              <a:off x="5835" y="1995"/>
              <a:ext cx="6555" cy="0"/>
            </a:xfrm>
            <a:prstGeom prst="straightConnector1">
              <a:avLst/>
            </a:prstGeom>
            <a:noFill/>
            <a:ln w="9525">
              <a:solidFill>
                <a:srgbClr val="000000"/>
              </a:solidFill>
              <a:round/>
              <a:headEnd/>
              <a:tailEnd type="triangle" w="med" len="med"/>
            </a:ln>
          </p:spPr>
        </p:cxnSp>
        <p:cxnSp>
          <p:nvCxnSpPr>
            <p:cNvPr id="1055" name="AutoShape 31"/>
            <p:cNvCxnSpPr>
              <a:cxnSpLocks noChangeShapeType="1"/>
            </p:cNvCxnSpPr>
            <p:nvPr/>
          </p:nvCxnSpPr>
          <p:spPr bwMode="auto">
            <a:xfrm>
              <a:off x="5835" y="1995"/>
              <a:ext cx="0" cy="2340"/>
            </a:xfrm>
            <a:prstGeom prst="straightConnector1">
              <a:avLst/>
            </a:prstGeom>
            <a:noFill/>
            <a:ln w="9525">
              <a:solidFill>
                <a:srgbClr val="000000"/>
              </a:solidFill>
              <a:round/>
              <a:headEnd/>
              <a:tailEnd/>
            </a:ln>
          </p:spPr>
        </p:cxnSp>
        <p:cxnSp>
          <p:nvCxnSpPr>
            <p:cNvPr id="1056" name="AutoShape 32"/>
            <p:cNvCxnSpPr>
              <a:cxnSpLocks noChangeShapeType="1"/>
            </p:cNvCxnSpPr>
            <p:nvPr/>
          </p:nvCxnSpPr>
          <p:spPr bwMode="auto">
            <a:xfrm>
              <a:off x="2716" y="6181"/>
              <a:ext cx="6734" cy="0"/>
            </a:xfrm>
            <a:prstGeom prst="straightConnector1">
              <a:avLst/>
            </a:prstGeom>
            <a:noFill/>
            <a:ln w="9525">
              <a:solidFill>
                <a:srgbClr val="000000"/>
              </a:solidFill>
              <a:round/>
              <a:headEnd/>
              <a:tailEnd/>
            </a:ln>
          </p:spPr>
        </p:cxnSp>
        <p:cxnSp>
          <p:nvCxnSpPr>
            <p:cNvPr id="1057" name="AutoShape 33"/>
            <p:cNvCxnSpPr>
              <a:cxnSpLocks noChangeShapeType="1"/>
            </p:cNvCxnSpPr>
            <p:nvPr/>
          </p:nvCxnSpPr>
          <p:spPr bwMode="auto">
            <a:xfrm>
              <a:off x="4980" y="5760"/>
              <a:ext cx="0" cy="1065"/>
            </a:xfrm>
            <a:prstGeom prst="straightConnector1">
              <a:avLst/>
            </a:prstGeom>
            <a:noFill/>
            <a:ln w="9525">
              <a:solidFill>
                <a:srgbClr val="000000"/>
              </a:solidFill>
              <a:round/>
              <a:headEnd/>
              <a:tailEnd/>
            </a:ln>
          </p:spPr>
        </p:cxnSp>
        <p:cxnSp>
          <p:nvCxnSpPr>
            <p:cNvPr id="1058" name="AutoShape 34"/>
            <p:cNvCxnSpPr>
              <a:cxnSpLocks noChangeShapeType="1"/>
            </p:cNvCxnSpPr>
            <p:nvPr/>
          </p:nvCxnSpPr>
          <p:spPr bwMode="auto">
            <a:xfrm>
              <a:off x="4980" y="6825"/>
              <a:ext cx="2160" cy="0"/>
            </a:xfrm>
            <a:prstGeom prst="straightConnector1">
              <a:avLst/>
            </a:prstGeom>
            <a:noFill/>
            <a:ln w="9525">
              <a:solidFill>
                <a:srgbClr val="000000"/>
              </a:solidFill>
              <a:round/>
              <a:headEnd/>
              <a:tailEnd/>
            </a:ln>
          </p:spPr>
        </p:cxnSp>
        <p:cxnSp>
          <p:nvCxnSpPr>
            <p:cNvPr id="1059" name="AutoShape 35"/>
            <p:cNvCxnSpPr>
              <a:cxnSpLocks noChangeShapeType="1"/>
            </p:cNvCxnSpPr>
            <p:nvPr/>
          </p:nvCxnSpPr>
          <p:spPr bwMode="auto">
            <a:xfrm>
              <a:off x="8070" y="6945"/>
              <a:ext cx="1905" cy="0"/>
            </a:xfrm>
            <a:prstGeom prst="straightConnector1">
              <a:avLst/>
            </a:prstGeom>
            <a:noFill/>
            <a:ln w="9525">
              <a:solidFill>
                <a:srgbClr val="000000"/>
              </a:solidFill>
              <a:round/>
              <a:headEnd/>
              <a:tailEnd/>
            </a:ln>
          </p:spPr>
        </p:cxnSp>
        <p:cxnSp>
          <p:nvCxnSpPr>
            <p:cNvPr id="1060" name="AutoShape 36"/>
            <p:cNvCxnSpPr>
              <a:cxnSpLocks noChangeShapeType="1"/>
            </p:cNvCxnSpPr>
            <p:nvPr/>
          </p:nvCxnSpPr>
          <p:spPr bwMode="auto">
            <a:xfrm>
              <a:off x="5835" y="5760"/>
              <a:ext cx="0" cy="750"/>
            </a:xfrm>
            <a:prstGeom prst="straightConnector1">
              <a:avLst/>
            </a:prstGeom>
            <a:noFill/>
            <a:ln w="9525">
              <a:solidFill>
                <a:srgbClr val="000000"/>
              </a:solidFill>
              <a:round/>
              <a:headEnd/>
              <a:tailEnd/>
            </a:ln>
          </p:spPr>
        </p:cxnSp>
        <p:cxnSp>
          <p:nvCxnSpPr>
            <p:cNvPr id="1061" name="AutoShape 37"/>
            <p:cNvCxnSpPr>
              <a:cxnSpLocks noChangeShapeType="1"/>
            </p:cNvCxnSpPr>
            <p:nvPr/>
          </p:nvCxnSpPr>
          <p:spPr bwMode="auto">
            <a:xfrm>
              <a:off x="5835" y="6510"/>
              <a:ext cx="6795" cy="0"/>
            </a:xfrm>
            <a:prstGeom prst="straightConnector1">
              <a:avLst/>
            </a:prstGeom>
            <a:noFill/>
            <a:ln w="9525">
              <a:solidFill>
                <a:srgbClr val="000000"/>
              </a:solidFill>
              <a:round/>
              <a:headEnd/>
              <a:tailEnd/>
            </a:ln>
          </p:spPr>
        </p:cxnSp>
        <p:cxnSp>
          <p:nvCxnSpPr>
            <p:cNvPr id="1062" name="AutoShape 38"/>
            <p:cNvCxnSpPr>
              <a:cxnSpLocks noChangeShapeType="1"/>
            </p:cNvCxnSpPr>
            <p:nvPr/>
          </p:nvCxnSpPr>
          <p:spPr bwMode="auto">
            <a:xfrm>
              <a:off x="10515" y="6180"/>
              <a:ext cx="2685" cy="0"/>
            </a:xfrm>
            <a:prstGeom prst="straightConnector1">
              <a:avLst/>
            </a:prstGeom>
            <a:noFill/>
            <a:ln w="9525">
              <a:solidFill>
                <a:srgbClr val="000000"/>
              </a:solidFill>
              <a:round/>
              <a:headEnd/>
              <a:tailEnd/>
            </a:ln>
          </p:spPr>
        </p:cxnSp>
        <p:cxnSp>
          <p:nvCxnSpPr>
            <p:cNvPr id="1063" name="AutoShape 39"/>
            <p:cNvCxnSpPr>
              <a:cxnSpLocks noChangeShapeType="1"/>
            </p:cNvCxnSpPr>
            <p:nvPr/>
          </p:nvCxnSpPr>
          <p:spPr bwMode="auto">
            <a:xfrm>
              <a:off x="3465" y="8115"/>
              <a:ext cx="3390" cy="0"/>
            </a:xfrm>
            <a:prstGeom prst="straightConnector1">
              <a:avLst/>
            </a:prstGeom>
            <a:noFill/>
            <a:ln w="9525">
              <a:solidFill>
                <a:srgbClr val="000000"/>
              </a:solidFill>
              <a:round/>
              <a:headEnd/>
              <a:tailEnd type="triangle" w="med" len="med"/>
            </a:ln>
          </p:spPr>
        </p:cxnSp>
        <p:cxnSp>
          <p:nvCxnSpPr>
            <p:cNvPr id="1064" name="AutoShape 40"/>
            <p:cNvCxnSpPr>
              <a:cxnSpLocks noChangeShapeType="1"/>
            </p:cNvCxnSpPr>
            <p:nvPr/>
          </p:nvCxnSpPr>
          <p:spPr bwMode="auto">
            <a:xfrm flipH="1" flipV="1">
              <a:off x="8580" y="7920"/>
              <a:ext cx="3810" cy="15"/>
            </a:xfrm>
            <a:prstGeom prst="straightConnector1">
              <a:avLst/>
            </a:prstGeom>
            <a:noFill/>
            <a:ln w="9525">
              <a:solidFill>
                <a:srgbClr val="000000"/>
              </a:solidFill>
              <a:round/>
              <a:headEnd/>
              <a:tailEnd type="triangle" w="med" len="med"/>
            </a:ln>
          </p:spPr>
        </p:cxnSp>
        <p:cxnSp>
          <p:nvCxnSpPr>
            <p:cNvPr id="1065" name="AutoShape 41"/>
            <p:cNvCxnSpPr>
              <a:cxnSpLocks noChangeShapeType="1"/>
            </p:cNvCxnSpPr>
            <p:nvPr/>
          </p:nvCxnSpPr>
          <p:spPr bwMode="auto">
            <a:xfrm>
              <a:off x="6375" y="5010"/>
              <a:ext cx="2835" cy="0"/>
            </a:xfrm>
            <a:prstGeom prst="straightConnector1">
              <a:avLst/>
            </a:prstGeom>
            <a:noFill/>
            <a:ln w="9525">
              <a:solidFill>
                <a:srgbClr val="000000"/>
              </a:solidFill>
              <a:round/>
              <a:headEnd/>
              <a:tailEnd type="triangle" w="med" len="med"/>
            </a:ln>
          </p:spPr>
        </p:cxnSp>
      </p:grpSp>
    </p:spTree>
    <p:extLst>
      <p:ext uri="{BB962C8B-B14F-4D97-AF65-F5344CB8AC3E}">
        <p14:creationId xmlns:p14="http://schemas.microsoft.com/office/powerpoint/2010/main" val="9917249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3600" dirty="0" smtClean="0"/>
              <a:t>Взаимодействие между прикладными программами и ядром</a:t>
            </a:r>
            <a:endParaRPr lang="ru-RU" sz="3600" dirty="0"/>
          </a:p>
        </p:txBody>
      </p:sp>
      <p:pic>
        <p:nvPicPr>
          <p:cNvPr id="4" name="Рисунок 3"/>
          <p:cNvPicPr/>
          <p:nvPr/>
        </p:nvPicPr>
        <p:blipFill>
          <a:blip r:embed="rId2" cstate="print"/>
          <a:srcRect/>
          <a:stretch>
            <a:fillRect/>
          </a:stretch>
        </p:blipFill>
        <p:spPr bwMode="auto">
          <a:xfrm>
            <a:off x="1547664" y="1772816"/>
            <a:ext cx="5913065" cy="4176464"/>
          </a:xfrm>
          <a:prstGeom prst="rect">
            <a:avLst/>
          </a:prstGeom>
          <a:noFill/>
          <a:ln w="9525">
            <a:noFill/>
            <a:miter lim="800000"/>
            <a:headEnd/>
            <a:tailEnd/>
          </a:ln>
        </p:spPr>
      </p:pic>
    </p:spTree>
    <p:extLst>
      <p:ext uri="{BB962C8B-B14F-4D97-AF65-F5344CB8AC3E}">
        <p14:creationId xmlns:p14="http://schemas.microsoft.com/office/powerpoint/2010/main" val="3735683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lstStyle/>
          <a:p>
            <a:r>
              <a:rPr lang="ru-RU" dirty="0" smtClean="0"/>
              <a:t>Версии ядра </a:t>
            </a:r>
            <a:r>
              <a:rPr lang="en-US" dirty="0" smtClean="0"/>
              <a:t>Linux</a:t>
            </a:r>
            <a:endParaRPr lang="ru-RU" dirty="0"/>
          </a:p>
        </p:txBody>
      </p:sp>
      <p:sp>
        <p:nvSpPr>
          <p:cNvPr id="3" name="Содержимое 2"/>
          <p:cNvSpPr>
            <a:spLocks noGrp="1"/>
          </p:cNvSpPr>
          <p:nvPr>
            <p:ph idx="1"/>
          </p:nvPr>
        </p:nvSpPr>
        <p:spPr>
          <a:xfrm>
            <a:off x="642910" y="1285860"/>
            <a:ext cx="8229600" cy="5256584"/>
          </a:xfrm>
        </p:spPr>
        <p:txBody>
          <a:bodyPr>
            <a:normAutofit fontScale="77500" lnSpcReduction="20000"/>
          </a:bodyPr>
          <a:lstStyle/>
          <a:p>
            <a:pPr>
              <a:buNone/>
            </a:pPr>
            <a:r>
              <a:rPr lang="ru-RU" dirty="0"/>
              <a:t>Ядро </a:t>
            </a:r>
            <a:r>
              <a:rPr lang="ru-RU" dirty="0" err="1"/>
              <a:t>Linux</a:t>
            </a:r>
            <a:r>
              <a:rPr lang="ru-RU" dirty="0"/>
              <a:t> поставляется в двух </a:t>
            </a:r>
            <a:r>
              <a:rPr lang="ru-RU" dirty="0" smtClean="0"/>
              <a:t>вариантах:</a:t>
            </a:r>
          </a:p>
          <a:p>
            <a:pPr>
              <a:buFont typeface="Wingdings" pitchFamily="2" charset="2"/>
              <a:buChar char="Ø"/>
            </a:pPr>
            <a:r>
              <a:rPr lang="ru-RU" dirty="0" smtClean="0"/>
              <a:t> стабильном </a:t>
            </a:r>
            <a:r>
              <a:rPr lang="ru-RU" dirty="0"/>
              <a:t>(</a:t>
            </a:r>
            <a:r>
              <a:rPr lang="ru-RU" dirty="0" err="1"/>
              <a:t>stable</a:t>
            </a:r>
            <a:r>
              <a:rPr lang="ru-RU" dirty="0" smtClean="0"/>
              <a:t>); </a:t>
            </a:r>
          </a:p>
          <a:p>
            <a:pPr>
              <a:buFont typeface="Wingdings" pitchFamily="2" charset="2"/>
              <a:buChar char="Ø"/>
            </a:pPr>
            <a:r>
              <a:rPr lang="ru-RU" dirty="0" smtClean="0"/>
              <a:t> разрабатываемом </a:t>
            </a:r>
            <a:r>
              <a:rPr lang="ru-RU" dirty="0"/>
              <a:t>(</a:t>
            </a:r>
            <a:r>
              <a:rPr lang="en-US" dirty="0"/>
              <a:t>development</a:t>
            </a:r>
            <a:r>
              <a:rPr lang="en-US" dirty="0" smtClean="0"/>
              <a:t>).</a:t>
            </a:r>
            <a:endParaRPr lang="ru-RU" dirty="0" smtClean="0"/>
          </a:p>
          <a:p>
            <a:pPr>
              <a:buNone/>
            </a:pPr>
            <a:r>
              <a:rPr lang="ru-RU" dirty="0" smtClean="0"/>
              <a:t>Нумерация версий</a:t>
            </a:r>
          </a:p>
          <a:p>
            <a:pPr>
              <a:buNone/>
            </a:pPr>
            <a:r>
              <a:rPr lang="ru-RU" sz="2800" b="1" dirty="0" smtClean="0"/>
              <a:t>старшая версия . младшая версия . редакция </a:t>
            </a:r>
          </a:p>
          <a:p>
            <a:pPr>
              <a:buNone/>
            </a:pPr>
            <a:r>
              <a:rPr lang="ru-RU" sz="2800" dirty="0" smtClean="0"/>
              <a:t> редакция четная – стабильное ядро</a:t>
            </a:r>
            <a:r>
              <a:rPr lang="en-US" sz="2800" dirty="0" smtClean="0"/>
              <a:t> (</a:t>
            </a:r>
            <a:r>
              <a:rPr lang="ru-RU" sz="2800" dirty="0" smtClean="0"/>
              <a:t>для пользователей</a:t>
            </a:r>
            <a:r>
              <a:rPr lang="en-US" sz="2800" dirty="0" smtClean="0"/>
              <a:t>)</a:t>
            </a:r>
            <a:endParaRPr lang="ru-RU" sz="2800" dirty="0" smtClean="0"/>
          </a:p>
          <a:p>
            <a:pPr>
              <a:buNone/>
            </a:pPr>
            <a:r>
              <a:rPr lang="ru-RU" sz="2800" dirty="0" smtClean="0"/>
              <a:t>редакция нечетная –  разрабатываемое ядро   (для разработчиков)             </a:t>
            </a:r>
          </a:p>
          <a:p>
            <a:pPr>
              <a:buNone/>
            </a:pPr>
            <a:r>
              <a:rPr lang="ru-RU" sz="2800" dirty="0" smtClean="0"/>
              <a:t> Последняя версия ядра </a:t>
            </a:r>
            <a:r>
              <a:rPr lang="en-US" sz="2800" dirty="0" smtClean="0"/>
              <a:t>Linux</a:t>
            </a:r>
            <a:r>
              <a:rPr lang="ru-RU" sz="2800" dirty="0" smtClean="0"/>
              <a:t> 4.</a:t>
            </a:r>
            <a:r>
              <a:rPr lang="en-US" sz="2800" dirty="0" smtClean="0"/>
              <a:t>14</a:t>
            </a:r>
            <a:r>
              <a:rPr lang="ru-RU" sz="2800" dirty="0" smtClean="0"/>
              <a:t>.</a:t>
            </a:r>
            <a:r>
              <a:rPr lang="en-US" sz="2800" dirty="0" smtClean="0"/>
              <a:t>9</a:t>
            </a:r>
            <a:r>
              <a:rPr lang="ru-RU" sz="2800" dirty="0" smtClean="0"/>
              <a:t>6 (</a:t>
            </a:r>
            <a:r>
              <a:rPr lang="en-US" sz="2800" dirty="0" err="1" smtClean="0"/>
              <a:t>longterm</a:t>
            </a:r>
            <a:r>
              <a:rPr lang="ru-RU" sz="2800" dirty="0" smtClean="0"/>
              <a:t>-длительная поддержка), 4.1</a:t>
            </a:r>
            <a:r>
              <a:rPr lang="en-US" sz="2800" dirty="0" smtClean="0"/>
              <a:t>7</a:t>
            </a:r>
            <a:r>
              <a:rPr lang="ru-RU" sz="2800" dirty="0" smtClean="0"/>
              <a:t>.1</a:t>
            </a:r>
            <a:r>
              <a:rPr lang="en-US" sz="2800" dirty="0" smtClean="0"/>
              <a:t>8</a:t>
            </a:r>
            <a:r>
              <a:rPr lang="ru-RU" sz="2800" dirty="0" smtClean="0"/>
              <a:t> (</a:t>
            </a:r>
            <a:r>
              <a:rPr lang="en-US" sz="2800" dirty="0" smtClean="0"/>
              <a:t>stable</a:t>
            </a:r>
            <a:r>
              <a:rPr lang="ru-RU" sz="2800" dirty="0" smtClean="0"/>
              <a:t>), </a:t>
            </a:r>
            <a:r>
              <a:rPr lang="en-US" sz="2800" dirty="0" smtClean="0"/>
              <a:t>4.18</a:t>
            </a:r>
            <a:r>
              <a:rPr lang="ru-RU" sz="2800" dirty="0" smtClean="0"/>
              <a:t> (</a:t>
            </a:r>
            <a:r>
              <a:rPr lang="en-US" sz="2800" dirty="0" smtClean="0"/>
              <a:t>mainline</a:t>
            </a:r>
            <a:r>
              <a:rPr lang="ru-RU" sz="2800" dirty="0" smtClean="0"/>
              <a:t> </a:t>
            </a:r>
            <a:r>
              <a:rPr lang="ru-RU" sz="2800" smtClean="0"/>
              <a:t>- разрабатываемое)</a:t>
            </a:r>
            <a:endParaRPr lang="ru-RU" sz="2800" dirty="0" smtClean="0"/>
          </a:p>
          <a:p>
            <a:pPr>
              <a:buNone/>
            </a:pPr>
            <a:r>
              <a:rPr lang="en-US" sz="2800" dirty="0" smtClean="0">
                <a:hlinkClick r:id="rId2"/>
              </a:rPr>
              <a:t>https://www.kernel.org/</a:t>
            </a:r>
            <a:endParaRPr lang="ru-RU" sz="2800" dirty="0" smtClean="0"/>
          </a:p>
          <a:p>
            <a:pPr>
              <a:buNone/>
            </a:pPr>
            <a:r>
              <a:rPr lang="ru-RU" sz="2800" dirty="0" smtClean="0"/>
              <a:t>Узнать полную информацию о ядре можно с помощью команды</a:t>
            </a:r>
          </a:p>
          <a:p>
            <a:pPr>
              <a:buNone/>
            </a:pPr>
            <a:r>
              <a:rPr lang="en-US" sz="2800" dirty="0" smtClean="0"/>
              <a:t>$ </a:t>
            </a:r>
            <a:r>
              <a:rPr lang="en-US" sz="2800" dirty="0" err="1" smtClean="0"/>
              <a:t>uname</a:t>
            </a:r>
            <a:r>
              <a:rPr lang="en-US" sz="2800" dirty="0" smtClean="0"/>
              <a:t> –</a:t>
            </a:r>
            <a:r>
              <a:rPr lang="ru-RU" sz="2800" dirty="0" smtClean="0"/>
              <a:t>а</a:t>
            </a:r>
          </a:p>
          <a:p>
            <a:pPr>
              <a:buNone/>
            </a:pPr>
            <a:r>
              <a:rPr lang="ru-RU" sz="2800" dirty="0" smtClean="0"/>
              <a:t>Узнать номер установленной версии можно с помощью команды</a:t>
            </a:r>
          </a:p>
          <a:p>
            <a:pPr>
              <a:buNone/>
            </a:pPr>
            <a:r>
              <a:rPr lang="en-US" sz="2400" dirty="0" smtClean="0"/>
              <a:t>$ </a:t>
            </a:r>
            <a:r>
              <a:rPr lang="en-US" sz="2400" dirty="0" err="1" smtClean="0"/>
              <a:t>lsb_release</a:t>
            </a:r>
            <a:r>
              <a:rPr lang="en-US" sz="2400" dirty="0" smtClean="0"/>
              <a:t> -a</a:t>
            </a:r>
            <a:endParaRPr lang="ru-RU" sz="2800" dirty="0"/>
          </a:p>
        </p:txBody>
      </p:sp>
    </p:spTree>
    <p:extLst>
      <p:ext uri="{BB962C8B-B14F-4D97-AF65-F5344CB8AC3E}">
        <p14:creationId xmlns:p14="http://schemas.microsoft.com/office/powerpoint/2010/main" val="40420435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fontScale="90000"/>
          </a:bodyPr>
          <a:lstStyle/>
          <a:p>
            <a:r>
              <a:rPr lang="ru-RU" dirty="0" smtClean="0"/>
              <a:t>Версии ядра </a:t>
            </a:r>
            <a:r>
              <a:rPr lang="en-US" dirty="0" smtClean="0"/>
              <a:t>Linux</a:t>
            </a:r>
            <a:r>
              <a:rPr lang="ru-RU" dirty="0" smtClean="0"/>
              <a:t> для </a:t>
            </a:r>
            <a:r>
              <a:rPr lang="en-US" dirty="0" err="1" smtClean="0"/>
              <a:t>Ubuntu</a:t>
            </a:r>
            <a:endParaRPr lang="ru-RU" dirty="0"/>
          </a:p>
        </p:txBody>
      </p:sp>
      <p:sp>
        <p:nvSpPr>
          <p:cNvPr id="3" name="Содержимое 2"/>
          <p:cNvSpPr>
            <a:spLocks noGrp="1"/>
          </p:cNvSpPr>
          <p:nvPr>
            <p:ph idx="1"/>
          </p:nvPr>
        </p:nvSpPr>
        <p:spPr>
          <a:xfrm>
            <a:off x="428596" y="1000108"/>
            <a:ext cx="2686040" cy="5643602"/>
          </a:xfrm>
        </p:spPr>
        <p:txBody>
          <a:bodyPr>
            <a:noAutofit/>
          </a:bodyPr>
          <a:lstStyle/>
          <a:p>
            <a:pPr>
              <a:buNone/>
            </a:pPr>
            <a:r>
              <a:rPr lang="ru-RU" sz="1800" dirty="0" smtClean="0"/>
              <a:t>Версия </a:t>
            </a:r>
            <a:r>
              <a:rPr lang="en-US" sz="1800" dirty="0" err="1" smtClean="0"/>
              <a:t>Ubuntu</a:t>
            </a:r>
            <a:r>
              <a:rPr lang="ru-RU" sz="1800" dirty="0" smtClean="0"/>
              <a:t>   Версия ядра </a:t>
            </a:r>
          </a:p>
          <a:p>
            <a:pPr>
              <a:buNone/>
            </a:pPr>
            <a:r>
              <a:rPr lang="ru-RU" sz="1800" dirty="0" smtClean="0"/>
              <a:t>4.10                         2.6.9 </a:t>
            </a:r>
          </a:p>
          <a:p>
            <a:pPr>
              <a:buNone/>
            </a:pPr>
            <a:r>
              <a:rPr lang="ru-RU" sz="1800" dirty="0" smtClean="0"/>
              <a:t>5.04                         2.6.11 </a:t>
            </a:r>
          </a:p>
          <a:p>
            <a:pPr>
              <a:buNone/>
            </a:pPr>
            <a:r>
              <a:rPr lang="ru-RU" sz="1800" dirty="0" smtClean="0"/>
              <a:t>5.10                         2.6.13 </a:t>
            </a:r>
          </a:p>
          <a:p>
            <a:pPr>
              <a:buNone/>
            </a:pPr>
            <a:r>
              <a:rPr lang="ru-RU" sz="1800" dirty="0" smtClean="0"/>
              <a:t>6.06 </a:t>
            </a:r>
            <a:r>
              <a:rPr lang="en-US" sz="1800" dirty="0" smtClean="0"/>
              <a:t>LTS </a:t>
            </a:r>
            <a:r>
              <a:rPr lang="ru-RU" sz="1800" dirty="0" smtClean="0"/>
              <a:t>                 </a:t>
            </a:r>
            <a:r>
              <a:rPr lang="en-US" sz="1800" dirty="0" smtClean="0"/>
              <a:t>2.6.15</a:t>
            </a:r>
            <a:r>
              <a:rPr lang="ru-RU" sz="1800" dirty="0" smtClean="0"/>
              <a:t> </a:t>
            </a:r>
          </a:p>
          <a:p>
            <a:pPr>
              <a:buNone/>
            </a:pPr>
            <a:r>
              <a:rPr lang="en-US" sz="1800" dirty="0" smtClean="0"/>
              <a:t> 6.10 </a:t>
            </a:r>
            <a:r>
              <a:rPr lang="ru-RU" sz="1800" dirty="0" smtClean="0"/>
              <a:t>                       </a:t>
            </a:r>
            <a:r>
              <a:rPr lang="en-US" sz="1800" dirty="0" smtClean="0"/>
              <a:t>2.6.18</a:t>
            </a:r>
            <a:endParaRPr lang="ru-RU" sz="1800" dirty="0" smtClean="0"/>
          </a:p>
          <a:p>
            <a:pPr>
              <a:buNone/>
            </a:pPr>
            <a:r>
              <a:rPr lang="en-US" sz="1800" dirty="0" smtClean="0"/>
              <a:t> 7.04 </a:t>
            </a:r>
            <a:r>
              <a:rPr lang="ru-RU" sz="1800" dirty="0" smtClean="0"/>
              <a:t>                      </a:t>
            </a:r>
            <a:r>
              <a:rPr lang="en-US" sz="1800" dirty="0" smtClean="0"/>
              <a:t>2.6.19</a:t>
            </a:r>
            <a:endParaRPr lang="ru-RU" sz="1800" dirty="0" smtClean="0"/>
          </a:p>
          <a:p>
            <a:pPr>
              <a:buNone/>
            </a:pPr>
            <a:r>
              <a:rPr lang="en-US" sz="1800" dirty="0" smtClean="0"/>
              <a:t> 7.10 </a:t>
            </a:r>
            <a:r>
              <a:rPr lang="ru-RU" sz="1800" dirty="0" smtClean="0"/>
              <a:t>                      </a:t>
            </a:r>
            <a:r>
              <a:rPr lang="en-US" sz="1800" dirty="0" smtClean="0"/>
              <a:t>2.6.20</a:t>
            </a:r>
            <a:endParaRPr lang="ru-RU" sz="1800" dirty="0" smtClean="0"/>
          </a:p>
          <a:p>
            <a:pPr>
              <a:buNone/>
            </a:pPr>
            <a:r>
              <a:rPr lang="en-US" sz="1800" dirty="0" smtClean="0"/>
              <a:t> 8.04 LTS </a:t>
            </a:r>
            <a:r>
              <a:rPr lang="ru-RU" sz="1800" dirty="0" smtClean="0"/>
              <a:t>                </a:t>
            </a:r>
            <a:r>
              <a:rPr lang="en-US" sz="1800" dirty="0" smtClean="0"/>
              <a:t>2.6.24</a:t>
            </a:r>
            <a:endParaRPr lang="ru-RU" sz="1800" dirty="0" smtClean="0"/>
          </a:p>
          <a:p>
            <a:pPr>
              <a:buNone/>
            </a:pPr>
            <a:r>
              <a:rPr lang="en-US" sz="1800" dirty="0" smtClean="0"/>
              <a:t> 8.10 </a:t>
            </a:r>
            <a:r>
              <a:rPr lang="ru-RU" sz="1800" dirty="0" smtClean="0"/>
              <a:t>                       </a:t>
            </a:r>
            <a:r>
              <a:rPr lang="en-US" sz="1800" dirty="0" smtClean="0"/>
              <a:t>2.6.27</a:t>
            </a:r>
            <a:endParaRPr lang="ru-RU" sz="1800" dirty="0" smtClean="0"/>
          </a:p>
          <a:p>
            <a:pPr>
              <a:buNone/>
            </a:pPr>
            <a:r>
              <a:rPr lang="en-US" sz="1800" dirty="0" smtClean="0"/>
              <a:t> 9.04 </a:t>
            </a:r>
            <a:r>
              <a:rPr lang="ru-RU" sz="1800" dirty="0" smtClean="0"/>
              <a:t>                       </a:t>
            </a:r>
            <a:r>
              <a:rPr lang="en-US" sz="1800" dirty="0" smtClean="0"/>
              <a:t>2.6.28</a:t>
            </a:r>
            <a:endParaRPr lang="ru-RU" sz="1800" dirty="0" smtClean="0"/>
          </a:p>
          <a:p>
            <a:pPr>
              <a:buNone/>
            </a:pPr>
            <a:r>
              <a:rPr lang="en-US" sz="1800" dirty="0" smtClean="0"/>
              <a:t> 9.10 </a:t>
            </a:r>
            <a:r>
              <a:rPr lang="ru-RU" sz="1800" dirty="0" smtClean="0"/>
              <a:t>                       </a:t>
            </a:r>
            <a:r>
              <a:rPr lang="en-US" sz="1800" dirty="0" smtClean="0"/>
              <a:t>2.6.31</a:t>
            </a:r>
            <a:endParaRPr lang="ru-RU" sz="1800" dirty="0" smtClean="0"/>
          </a:p>
          <a:p>
            <a:pPr>
              <a:buNone/>
            </a:pPr>
            <a:r>
              <a:rPr lang="en-US" sz="1800" dirty="0" smtClean="0"/>
              <a:t> 10.04 LTS </a:t>
            </a:r>
            <a:r>
              <a:rPr lang="ru-RU" sz="1800" dirty="0" smtClean="0"/>
              <a:t>              </a:t>
            </a:r>
            <a:r>
              <a:rPr lang="en-US" sz="1800" dirty="0" smtClean="0"/>
              <a:t>2.6.32</a:t>
            </a:r>
            <a:endParaRPr lang="ru-RU" sz="1800" dirty="0" smtClean="0"/>
          </a:p>
          <a:p>
            <a:pPr>
              <a:buNone/>
            </a:pPr>
            <a:r>
              <a:rPr lang="en-US" sz="1800" dirty="0" smtClean="0"/>
              <a:t> 10.10 </a:t>
            </a:r>
            <a:r>
              <a:rPr lang="ru-RU" sz="1800" dirty="0" smtClean="0"/>
              <a:t>                    </a:t>
            </a:r>
            <a:r>
              <a:rPr lang="en-US" sz="1800" dirty="0" smtClean="0"/>
              <a:t>2.6.35</a:t>
            </a:r>
            <a:endParaRPr lang="ru-RU" sz="1800" dirty="0" smtClean="0"/>
          </a:p>
          <a:p>
            <a:pPr>
              <a:buNone/>
            </a:pPr>
            <a:r>
              <a:rPr lang="en-US" sz="1800" dirty="0" smtClean="0"/>
              <a:t> 11.04 </a:t>
            </a:r>
            <a:r>
              <a:rPr lang="ru-RU" sz="1800" dirty="0" smtClean="0"/>
              <a:t>                     </a:t>
            </a:r>
            <a:r>
              <a:rPr lang="en-US" sz="1800" dirty="0" smtClean="0"/>
              <a:t>2.6.38</a:t>
            </a:r>
            <a:endParaRPr lang="ru-RU" sz="1800" dirty="0" smtClean="0"/>
          </a:p>
          <a:p>
            <a:pPr>
              <a:buNone/>
            </a:pPr>
            <a:r>
              <a:rPr lang="en-US" sz="1800" dirty="0" smtClean="0"/>
              <a:t> 11.10 </a:t>
            </a:r>
            <a:r>
              <a:rPr lang="ru-RU" sz="1800" dirty="0" smtClean="0"/>
              <a:t>                     </a:t>
            </a:r>
            <a:r>
              <a:rPr lang="en-US" sz="1800" dirty="0" smtClean="0"/>
              <a:t>3.0.4</a:t>
            </a:r>
            <a:endParaRPr lang="ru-RU" sz="1800" dirty="0" smtClean="0"/>
          </a:p>
          <a:p>
            <a:pPr>
              <a:buNone/>
            </a:pPr>
            <a:r>
              <a:rPr lang="en-US" sz="1800" dirty="0" smtClean="0"/>
              <a:t> </a:t>
            </a:r>
            <a:endParaRPr lang="ru-RU" sz="1800" dirty="0" smtClean="0"/>
          </a:p>
        </p:txBody>
      </p:sp>
      <p:sp>
        <p:nvSpPr>
          <p:cNvPr id="4" name="TextBox 3"/>
          <p:cNvSpPr txBox="1"/>
          <p:nvPr/>
        </p:nvSpPr>
        <p:spPr>
          <a:xfrm>
            <a:off x="4143372" y="1357298"/>
            <a:ext cx="3500462" cy="3416320"/>
          </a:xfrm>
          <a:prstGeom prst="rect">
            <a:avLst/>
          </a:prstGeom>
          <a:noFill/>
        </p:spPr>
        <p:txBody>
          <a:bodyPr wrap="square" rtlCol="0">
            <a:spAutoFit/>
          </a:bodyPr>
          <a:lstStyle/>
          <a:p>
            <a:r>
              <a:rPr lang="ru-RU" dirty="0" smtClean="0"/>
              <a:t>Версия </a:t>
            </a:r>
            <a:r>
              <a:rPr lang="en-US" dirty="0" err="1" smtClean="0"/>
              <a:t>Ubuntu</a:t>
            </a:r>
            <a:r>
              <a:rPr lang="ru-RU" dirty="0" smtClean="0"/>
              <a:t>   Версия ядра </a:t>
            </a:r>
          </a:p>
          <a:p>
            <a:pPr>
              <a:buNone/>
            </a:pPr>
            <a:r>
              <a:rPr lang="en-US" dirty="0" smtClean="0"/>
              <a:t>12.04 LTS </a:t>
            </a:r>
            <a:r>
              <a:rPr lang="ru-RU" dirty="0" smtClean="0"/>
              <a:t>               </a:t>
            </a:r>
            <a:r>
              <a:rPr lang="en-US" dirty="0" smtClean="0"/>
              <a:t>3.2</a:t>
            </a:r>
            <a:endParaRPr lang="ru-RU" dirty="0" smtClean="0"/>
          </a:p>
          <a:p>
            <a:pPr>
              <a:buNone/>
            </a:pPr>
            <a:r>
              <a:rPr lang="en-US" dirty="0" smtClean="0"/>
              <a:t> 12.10 </a:t>
            </a:r>
            <a:r>
              <a:rPr lang="ru-RU" dirty="0" smtClean="0"/>
              <a:t>                      </a:t>
            </a:r>
            <a:r>
              <a:rPr lang="en-US" dirty="0" smtClean="0"/>
              <a:t>3.5</a:t>
            </a:r>
            <a:endParaRPr lang="ru-RU" dirty="0" smtClean="0"/>
          </a:p>
          <a:p>
            <a:pPr>
              <a:buNone/>
            </a:pPr>
            <a:r>
              <a:rPr lang="en-US" dirty="0" smtClean="0"/>
              <a:t> 13.04 </a:t>
            </a:r>
            <a:r>
              <a:rPr lang="ru-RU" dirty="0" smtClean="0"/>
              <a:t>                      </a:t>
            </a:r>
            <a:r>
              <a:rPr lang="en-US" dirty="0" smtClean="0"/>
              <a:t>3.8</a:t>
            </a:r>
            <a:endParaRPr lang="ru-RU" dirty="0" smtClean="0"/>
          </a:p>
          <a:p>
            <a:pPr>
              <a:buNone/>
            </a:pPr>
            <a:r>
              <a:rPr lang="en-US" dirty="0" smtClean="0"/>
              <a:t> 13.10 </a:t>
            </a:r>
            <a:r>
              <a:rPr lang="ru-RU" dirty="0" smtClean="0"/>
              <a:t>                      </a:t>
            </a:r>
            <a:r>
              <a:rPr lang="en-US" dirty="0" smtClean="0"/>
              <a:t>3.11</a:t>
            </a:r>
            <a:endParaRPr lang="ru-RU" dirty="0" smtClean="0"/>
          </a:p>
          <a:p>
            <a:pPr>
              <a:buNone/>
            </a:pPr>
            <a:r>
              <a:rPr lang="en-US" dirty="0" smtClean="0"/>
              <a:t>14.04 LTS </a:t>
            </a:r>
            <a:r>
              <a:rPr lang="ru-RU" dirty="0" smtClean="0"/>
              <a:t>               </a:t>
            </a:r>
            <a:r>
              <a:rPr lang="en-US" dirty="0" smtClean="0"/>
              <a:t>3.13</a:t>
            </a:r>
            <a:endParaRPr lang="ru-RU" dirty="0" smtClean="0"/>
          </a:p>
          <a:p>
            <a:pPr>
              <a:buNone/>
            </a:pPr>
            <a:r>
              <a:rPr lang="en-US" dirty="0" smtClean="0"/>
              <a:t> 14.10 </a:t>
            </a:r>
            <a:r>
              <a:rPr lang="ru-RU" dirty="0" smtClean="0"/>
              <a:t>                      </a:t>
            </a:r>
            <a:r>
              <a:rPr lang="en-US" dirty="0" smtClean="0"/>
              <a:t>3.16</a:t>
            </a:r>
            <a:endParaRPr lang="ru-RU" dirty="0" smtClean="0"/>
          </a:p>
          <a:p>
            <a:pPr>
              <a:buNone/>
            </a:pPr>
            <a:r>
              <a:rPr lang="en-US" dirty="0" smtClean="0"/>
              <a:t> 15.04 </a:t>
            </a:r>
            <a:r>
              <a:rPr lang="ru-RU" dirty="0" smtClean="0"/>
              <a:t>                      </a:t>
            </a:r>
            <a:r>
              <a:rPr lang="en-US" dirty="0" smtClean="0"/>
              <a:t>3.19 </a:t>
            </a:r>
            <a:endParaRPr lang="ru-RU" dirty="0" smtClean="0"/>
          </a:p>
          <a:p>
            <a:pPr>
              <a:buNone/>
            </a:pPr>
            <a:r>
              <a:rPr lang="ru-RU" dirty="0" smtClean="0"/>
              <a:t>1</a:t>
            </a:r>
            <a:r>
              <a:rPr lang="en-US" dirty="0" smtClean="0"/>
              <a:t>6</a:t>
            </a:r>
            <a:r>
              <a:rPr lang="ru-RU" dirty="0" smtClean="0"/>
              <a:t>.04</a:t>
            </a:r>
            <a:r>
              <a:rPr lang="en-US" dirty="0" smtClean="0"/>
              <a:t>.1 LTS </a:t>
            </a:r>
            <a:r>
              <a:rPr lang="ru-RU" dirty="0" smtClean="0"/>
              <a:t>             4.4.20</a:t>
            </a:r>
          </a:p>
          <a:p>
            <a:pPr>
              <a:buNone/>
            </a:pPr>
            <a:r>
              <a:rPr lang="ru-RU" dirty="0" smtClean="0"/>
              <a:t>17.10.05	</a:t>
            </a:r>
            <a:r>
              <a:rPr lang="en-US" dirty="0" smtClean="0"/>
              <a:t> </a:t>
            </a:r>
            <a:r>
              <a:rPr lang="ru-RU" dirty="0" smtClean="0"/>
              <a:t>  </a:t>
            </a:r>
            <a:r>
              <a:rPr lang="en-US" dirty="0" smtClean="0"/>
              <a:t>	</a:t>
            </a:r>
            <a:r>
              <a:rPr lang="ru-RU" dirty="0" smtClean="0"/>
              <a:t>4.14.9</a:t>
            </a:r>
            <a:endParaRPr lang="en-US" dirty="0" smtClean="0"/>
          </a:p>
          <a:p>
            <a:pPr>
              <a:buNone/>
            </a:pPr>
            <a:r>
              <a:rPr lang="en-US" dirty="0" smtClean="0"/>
              <a:t>18.04.1 LTS              4.18</a:t>
            </a:r>
          </a:p>
          <a:p>
            <a:pPr>
              <a:buNone/>
            </a:pPr>
            <a:r>
              <a:rPr lang="en-US" dirty="0" smtClean="0"/>
              <a:t>18.10                         4.18</a:t>
            </a:r>
            <a:endParaRPr lang="ru-RU" dirty="0"/>
          </a:p>
        </p:txBody>
      </p:sp>
      <p:sp>
        <p:nvSpPr>
          <p:cNvPr id="5" name="Прямоугольник 4"/>
          <p:cNvSpPr/>
          <p:nvPr/>
        </p:nvSpPr>
        <p:spPr>
          <a:xfrm>
            <a:off x="3428992" y="5214950"/>
            <a:ext cx="4572000" cy="923330"/>
          </a:xfrm>
          <a:prstGeom prst="rect">
            <a:avLst/>
          </a:prstGeom>
        </p:spPr>
        <p:txBody>
          <a:bodyPr>
            <a:spAutoFit/>
          </a:bodyPr>
          <a:lstStyle/>
          <a:p>
            <a:pPr>
              <a:buNone/>
            </a:pPr>
            <a:r>
              <a:rPr lang="en-US" dirty="0" smtClean="0"/>
              <a:t>LTS (</a:t>
            </a:r>
            <a:r>
              <a:rPr lang="en-US" b="1" dirty="0" smtClean="0"/>
              <a:t>long</a:t>
            </a:r>
            <a:r>
              <a:rPr lang="en-US" dirty="0" smtClean="0"/>
              <a:t> </a:t>
            </a:r>
            <a:r>
              <a:rPr lang="en-US" b="1" dirty="0" smtClean="0"/>
              <a:t>term</a:t>
            </a:r>
            <a:r>
              <a:rPr lang="en-US" dirty="0" smtClean="0"/>
              <a:t> </a:t>
            </a:r>
            <a:r>
              <a:rPr lang="en-US" b="1" dirty="0" smtClean="0"/>
              <a:t>support</a:t>
            </a:r>
            <a:r>
              <a:rPr lang="en-US" dirty="0" smtClean="0"/>
              <a:t>)</a:t>
            </a:r>
            <a:r>
              <a:rPr lang="ru-RU" dirty="0" smtClean="0"/>
              <a:t> поддерживается обновлениями в течение трёх лет для настольной версии, а для серверной — пять.</a:t>
            </a:r>
            <a:endParaRPr lang="ru-RU" dirty="0"/>
          </a:p>
        </p:txBody>
      </p:sp>
    </p:spTree>
    <p:extLst>
      <p:ext uri="{BB962C8B-B14F-4D97-AF65-F5344CB8AC3E}">
        <p14:creationId xmlns:p14="http://schemas.microsoft.com/office/powerpoint/2010/main" val="24060530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lstStyle/>
          <a:p>
            <a:r>
              <a:rPr lang="ru-RU" dirty="0" smtClean="0"/>
              <a:t>Лабораторные работы</a:t>
            </a:r>
            <a:endParaRPr lang="ru-RU" dirty="0"/>
          </a:p>
        </p:txBody>
      </p:sp>
      <p:graphicFrame>
        <p:nvGraphicFramePr>
          <p:cNvPr id="6" name="Таблица 5"/>
          <p:cNvGraphicFramePr>
            <a:graphicFrameLocks noGrp="1"/>
          </p:cNvGraphicFramePr>
          <p:nvPr/>
        </p:nvGraphicFramePr>
        <p:xfrm>
          <a:off x="755576" y="1000111"/>
          <a:ext cx="7602639" cy="4404247"/>
        </p:xfrm>
        <a:graphic>
          <a:graphicData uri="http://schemas.openxmlformats.org/drawingml/2006/table">
            <a:tbl>
              <a:tblPr/>
              <a:tblGrid>
                <a:gridCol w="392996">
                  <a:extLst>
                    <a:ext uri="{9D8B030D-6E8A-4147-A177-3AD203B41FA5}">
                      <a16:colId xmlns:a16="http://schemas.microsoft.com/office/drawing/2014/main" val="20000"/>
                    </a:ext>
                  </a:extLst>
                </a:gridCol>
                <a:gridCol w="3915962">
                  <a:extLst>
                    <a:ext uri="{9D8B030D-6E8A-4147-A177-3AD203B41FA5}">
                      <a16:colId xmlns:a16="http://schemas.microsoft.com/office/drawing/2014/main" val="20001"/>
                    </a:ext>
                  </a:extLst>
                </a:gridCol>
                <a:gridCol w="1040177">
                  <a:extLst>
                    <a:ext uri="{9D8B030D-6E8A-4147-A177-3AD203B41FA5}">
                      <a16:colId xmlns:a16="http://schemas.microsoft.com/office/drawing/2014/main" val="20002"/>
                    </a:ext>
                  </a:extLst>
                </a:gridCol>
                <a:gridCol w="1126752">
                  <a:extLst>
                    <a:ext uri="{9D8B030D-6E8A-4147-A177-3AD203B41FA5}">
                      <a16:colId xmlns:a16="http://schemas.microsoft.com/office/drawing/2014/main" val="20003"/>
                    </a:ext>
                  </a:extLst>
                </a:gridCol>
                <a:gridCol w="1126752">
                  <a:extLst>
                    <a:ext uri="{9D8B030D-6E8A-4147-A177-3AD203B41FA5}">
                      <a16:colId xmlns:a16="http://schemas.microsoft.com/office/drawing/2014/main" val="20004"/>
                    </a:ext>
                  </a:extLst>
                </a:gridCol>
              </a:tblGrid>
              <a:tr h="716762">
                <a:tc>
                  <a:txBody>
                    <a:bodyPr/>
                    <a:lstStyle/>
                    <a:p>
                      <a:pPr>
                        <a:lnSpc>
                          <a:spcPct val="115000"/>
                        </a:lnSpc>
                        <a:spcAft>
                          <a:spcPts val="1000"/>
                        </a:spcAft>
                      </a:pPr>
                      <a:r>
                        <a:rPr lang="ru-RU" sz="1400" dirty="0">
                          <a:latin typeface="Calibri"/>
                          <a:ea typeface="Calibri"/>
                          <a:cs typeface="Times New Roman"/>
                        </a:rPr>
                        <a:t>№</a:t>
                      </a:r>
                    </a:p>
                  </a:txBody>
                  <a:tcPr marL="60059" marR="60059" marT="83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400" dirty="0">
                          <a:latin typeface="Calibri"/>
                          <a:ea typeface="Calibri"/>
                          <a:cs typeface="Times New Roman"/>
                        </a:rPr>
                        <a:t>Наименование лабораторных работ</a:t>
                      </a:r>
                    </a:p>
                  </a:txBody>
                  <a:tcPr marL="60059" marR="60059" marT="83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400">
                          <a:latin typeface="Calibri"/>
                          <a:ea typeface="Calibri"/>
                          <a:cs typeface="Times New Roman"/>
                        </a:rPr>
                        <a:t>Трудоемкость, ауд. ч.</a:t>
                      </a:r>
                    </a:p>
                  </a:txBody>
                  <a:tcPr marL="60059" marR="60059" marT="83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Задания</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Баллы</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4275">
                <a:tc>
                  <a:txBody>
                    <a:bodyPr/>
                    <a:lstStyle/>
                    <a:p>
                      <a:pPr>
                        <a:lnSpc>
                          <a:spcPct val="115000"/>
                        </a:lnSpc>
                        <a:spcAft>
                          <a:spcPts val="1000"/>
                        </a:spcAft>
                      </a:pPr>
                      <a:r>
                        <a:rPr lang="ru-RU" sz="1400" dirty="0">
                          <a:latin typeface="Calibri"/>
                          <a:ea typeface="Calibri"/>
                          <a:cs typeface="Times New Roman"/>
                        </a:rPr>
                        <a:t>1. </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400" dirty="0">
                          <a:latin typeface="Calibri"/>
                          <a:ea typeface="Calibri"/>
                          <a:cs typeface="Times New Roman"/>
                        </a:rPr>
                        <a:t>Установка </a:t>
                      </a:r>
                      <a:r>
                        <a:rPr lang="ru-RU" sz="1400" dirty="0" smtClean="0">
                          <a:latin typeface="Calibri"/>
                          <a:ea typeface="Calibri"/>
                          <a:cs typeface="Times New Roman"/>
                        </a:rPr>
                        <a:t>и настройка ОС </a:t>
                      </a:r>
                      <a:r>
                        <a:rPr lang="en-GB" sz="1400" dirty="0" smtClean="0">
                          <a:latin typeface="Calibri"/>
                          <a:ea typeface="Calibri"/>
                          <a:cs typeface="Times New Roman"/>
                        </a:rPr>
                        <a:t>Linux</a:t>
                      </a:r>
                      <a:r>
                        <a:rPr lang="ru-RU" sz="1400" dirty="0" smtClean="0">
                          <a:latin typeface="Calibri"/>
                          <a:ea typeface="Calibri"/>
                          <a:cs typeface="Times New Roman"/>
                        </a:rPr>
                        <a:t> </a:t>
                      </a:r>
                      <a:r>
                        <a:rPr lang="en-GB" sz="1400" dirty="0" err="1" smtClean="0">
                          <a:latin typeface="Calibri"/>
                          <a:ea typeface="Calibri"/>
                          <a:cs typeface="Times New Roman"/>
                        </a:rPr>
                        <a:t>Ubuntu</a:t>
                      </a:r>
                      <a:r>
                        <a:rPr lang="ru-RU" sz="1400" dirty="0" smtClean="0">
                          <a:latin typeface="Calibri"/>
                          <a:ea typeface="Calibri"/>
                          <a:cs typeface="Times New Roman"/>
                        </a:rPr>
                        <a:t>. </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GB" sz="1400" dirty="0" smtClean="0">
                          <a:latin typeface="Calibri"/>
                          <a:ea typeface="Calibri"/>
                          <a:cs typeface="Times New Roman"/>
                        </a:rPr>
                        <a:t>2</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GB" sz="1400" dirty="0" smtClean="0">
                          <a:latin typeface="Calibri"/>
                          <a:ea typeface="Calibri"/>
                          <a:cs typeface="Times New Roman"/>
                        </a:rPr>
                        <a:t>1</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1</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0518">
                <a:tc>
                  <a:txBody>
                    <a:bodyPr/>
                    <a:lstStyle/>
                    <a:p>
                      <a:pPr>
                        <a:lnSpc>
                          <a:spcPct val="115000"/>
                        </a:lnSpc>
                        <a:spcAft>
                          <a:spcPts val="1000"/>
                        </a:spcAft>
                      </a:pPr>
                      <a:r>
                        <a:rPr lang="en-GB" sz="1400" dirty="0" smtClean="0">
                          <a:latin typeface="Calibri"/>
                          <a:ea typeface="Calibri"/>
                          <a:cs typeface="Times New Roman"/>
                        </a:rPr>
                        <a:t>2.</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400" dirty="0" smtClean="0">
                          <a:latin typeface="Calibri"/>
                          <a:ea typeface="Calibri"/>
                          <a:cs typeface="Times New Roman"/>
                        </a:rPr>
                        <a:t>Управление</a:t>
                      </a:r>
                      <a:r>
                        <a:rPr lang="ru-RU" sz="1400" baseline="0" dirty="0" smtClean="0">
                          <a:latin typeface="Calibri"/>
                          <a:ea typeface="Calibri"/>
                          <a:cs typeface="Times New Roman"/>
                        </a:rPr>
                        <a:t> пользователями и мониторинг работы </a:t>
                      </a:r>
                      <a:r>
                        <a:rPr lang="ru-RU" sz="1400" dirty="0" smtClean="0">
                          <a:latin typeface="+mn-lt"/>
                          <a:ea typeface="Calibri"/>
                          <a:cs typeface="Times New Roman"/>
                        </a:rPr>
                        <a:t>ОС </a:t>
                      </a:r>
                      <a:r>
                        <a:rPr lang="en-GB" sz="1400" dirty="0" smtClean="0">
                          <a:latin typeface="+mn-lt"/>
                          <a:ea typeface="Calibri"/>
                          <a:cs typeface="Times New Roman"/>
                        </a:rPr>
                        <a:t>Linux</a:t>
                      </a:r>
                      <a:r>
                        <a:rPr lang="ru-RU" sz="1400" dirty="0" smtClean="0">
                          <a:latin typeface="+mn-lt"/>
                          <a:ea typeface="Calibri"/>
                          <a:cs typeface="Times New Roman"/>
                        </a:rPr>
                        <a:t> </a:t>
                      </a:r>
                      <a:r>
                        <a:rPr lang="en-GB" sz="1400" dirty="0" err="1" smtClean="0">
                          <a:latin typeface="+mn-lt"/>
                          <a:ea typeface="Calibri"/>
                          <a:cs typeface="Times New Roman"/>
                        </a:rPr>
                        <a:t>Ubuntu</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2</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1</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1</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9303">
                <a:tc>
                  <a:txBody>
                    <a:bodyPr/>
                    <a:lstStyle/>
                    <a:p>
                      <a:pPr>
                        <a:lnSpc>
                          <a:spcPct val="115000"/>
                        </a:lnSpc>
                        <a:spcAft>
                          <a:spcPts val="1000"/>
                        </a:spcAft>
                      </a:pPr>
                      <a:r>
                        <a:rPr lang="ru-RU" sz="1400" dirty="0">
                          <a:latin typeface="Calibri"/>
                          <a:ea typeface="Calibri"/>
                          <a:cs typeface="Times New Roman"/>
                        </a:rPr>
                        <a:t>3</a:t>
                      </a:r>
                      <a:r>
                        <a:rPr lang="ru-RU" sz="1400" dirty="0" smtClean="0">
                          <a:latin typeface="Calibri"/>
                          <a:ea typeface="Calibri"/>
                          <a:cs typeface="Times New Roman"/>
                        </a:rPr>
                        <a:t>. </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400" dirty="0" smtClean="0">
                          <a:latin typeface="Calibri"/>
                          <a:ea typeface="Calibri"/>
                          <a:cs typeface="Times New Roman"/>
                        </a:rPr>
                        <a:t>Создание </a:t>
                      </a:r>
                      <a:r>
                        <a:rPr lang="ru-RU" sz="1400" dirty="0">
                          <a:latin typeface="Calibri"/>
                          <a:ea typeface="Calibri"/>
                          <a:cs typeface="Times New Roman"/>
                        </a:rPr>
                        <a:t>и идентификация процессов</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2</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latin typeface="Calibri"/>
                          <a:ea typeface="Calibri"/>
                          <a:cs typeface="Times New Roman"/>
                        </a:rPr>
                        <a:t>1</a:t>
                      </a:r>
                      <a:endParaRPr lang="ru-RU" sz="140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2</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9303">
                <a:tc>
                  <a:txBody>
                    <a:bodyPr/>
                    <a:lstStyle/>
                    <a:p>
                      <a:pPr>
                        <a:lnSpc>
                          <a:spcPct val="115000"/>
                        </a:lnSpc>
                        <a:spcAft>
                          <a:spcPts val="1000"/>
                        </a:spcAft>
                      </a:pPr>
                      <a:r>
                        <a:rPr lang="ru-RU" sz="1400" dirty="0" smtClean="0">
                          <a:latin typeface="Calibri"/>
                          <a:ea typeface="Calibri"/>
                          <a:cs typeface="Times New Roman"/>
                        </a:rPr>
                        <a:t>4. </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400" dirty="0" smtClean="0">
                          <a:latin typeface="Calibri"/>
                          <a:ea typeface="Calibri"/>
                          <a:cs typeface="Times New Roman"/>
                        </a:rPr>
                        <a:t>Управление потоками</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4</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2</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4</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9303">
                <a:tc>
                  <a:txBody>
                    <a:bodyPr/>
                    <a:lstStyle/>
                    <a:p>
                      <a:pPr>
                        <a:lnSpc>
                          <a:spcPct val="115000"/>
                        </a:lnSpc>
                        <a:spcAft>
                          <a:spcPts val="1000"/>
                        </a:spcAft>
                      </a:pPr>
                      <a:r>
                        <a:rPr lang="ru-RU" sz="1400" dirty="0" smtClean="0">
                          <a:latin typeface="Calibri"/>
                          <a:ea typeface="Calibri"/>
                          <a:cs typeface="Times New Roman"/>
                        </a:rPr>
                        <a:t>5</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0"/>
                        </a:spcBef>
                        <a:spcAft>
                          <a:spcPts val="1000"/>
                        </a:spcAft>
                        <a:buClrTx/>
                        <a:buSzTx/>
                        <a:buFontTx/>
                        <a:buNone/>
                        <a:tabLst/>
                        <a:defRPr/>
                      </a:pPr>
                      <a:r>
                        <a:rPr lang="ru-RU" sz="1400" dirty="0" smtClean="0">
                          <a:latin typeface="+mn-lt"/>
                          <a:ea typeface="Calibri"/>
                          <a:cs typeface="Times New Roman"/>
                        </a:rPr>
                        <a:t>Обработка сигналов</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4</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1</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2</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9303">
                <a:tc>
                  <a:txBody>
                    <a:bodyPr/>
                    <a:lstStyle/>
                    <a:p>
                      <a:pPr>
                        <a:lnSpc>
                          <a:spcPct val="115000"/>
                        </a:lnSpc>
                        <a:spcAft>
                          <a:spcPts val="1000"/>
                        </a:spcAft>
                      </a:pPr>
                      <a:r>
                        <a:rPr lang="ru-RU" sz="1400" dirty="0" smtClean="0">
                          <a:latin typeface="Calibri"/>
                          <a:ea typeface="Calibri"/>
                          <a:cs typeface="Times New Roman"/>
                        </a:rPr>
                        <a:t>6. </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0"/>
                        </a:spcBef>
                        <a:spcAft>
                          <a:spcPts val="1000"/>
                        </a:spcAft>
                        <a:buClrTx/>
                        <a:buSzTx/>
                        <a:buFontTx/>
                        <a:buNone/>
                        <a:tabLst/>
                        <a:defRPr/>
                      </a:pPr>
                      <a:r>
                        <a:rPr lang="ru-RU" sz="1400" dirty="0" smtClean="0">
                          <a:latin typeface="+mn-lt"/>
                          <a:ea typeface="Calibri"/>
                          <a:cs typeface="Times New Roman"/>
                        </a:rPr>
                        <a:t>Организация</a:t>
                      </a:r>
                      <a:r>
                        <a:rPr lang="ru-RU" sz="1400" baseline="0" dirty="0" smtClean="0">
                          <a:latin typeface="+mn-lt"/>
                          <a:ea typeface="Calibri"/>
                          <a:cs typeface="Times New Roman"/>
                        </a:rPr>
                        <a:t> периодических процессов</a:t>
                      </a:r>
                      <a:endParaRPr lang="ru-RU" sz="1400" dirty="0" smtClean="0">
                        <a:latin typeface="+mn-lt"/>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4</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a:latin typeface="Calibri"/>
                          <a:ea typeface="Calibri"/>
                          <a:cs typeface="Times New Roman"/>
                        </a:rPr>
                        <a:t>2</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4</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9303">
                <a:tc>
                  <a:txBody>
                    <a:bodyPr/>
                    <a:lstStyle/>
                    <a:p>
                      <a:pPr>
                        <a:lnSpc>
                          <a:spcPct val="115000"/>
                        </a:lnSpc>
                        <a:spcAft>
                          <a:spcPts val="1000"/>
                        </a:spcAft>
                      </a:pPr>
                      <a:r>
                        <a:rPr lang="ru-RU" sz="1400" dirty="0" smtClean="0">
                          <a:latin typeface="Calibri"/>
                          <a:ea typeface="Calibri"/>
                          <a:cs typeface="Times New Roman"/>
                        </a:rPr>
                        <a:t>7. </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400" dirty="0">
                          <a:latin typeface="Calibri"/>
                          <a:ea typeface="Calibri"/>
                          <a:cs typeface="Times New Roman"/>
                        </a:rPr>
                        <a:t>Обмен данными через канал</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a:latin typeface="Calibri"/>
                          <a:ea typeface="Calibri"/>
                          <a:cs typeface="Times New Roman"/>
                        </a:rPr>
                        <a:t>4</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2</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4</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80518">
                <a:tc>
                  <a:txBody>
                    <a:bodyPr/>
                    <a:lstStyle/>
                    <a:p>
                      <a:pPr>
                        <a:lnSpc>
                          <a:spcPct val="115000"/>
                        </a:lnSpc>
                        <a:spcAft>
                          <a:spcPts val="1000"/>
                        </a:spcAft>
                      </a:pPr>
                      <a:r>
                        <a:rPr lang="ru-RU" sz="1400" dirty="0" smtClean="0">
                          <a:latin typeface="Calibri"/>
                          <a:ea typeface="Calibri"/>
                          <a:cs typeface="Times New Roman"/>
                        </a:rPr>
                        <a:t>8. </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400" dirty="0">
                          <a:latin typeface="Calibri"/>
                          <a:ea typeface="Calibri"/>
                          <a:cs typeface="Times New Roman"/>
                        </a:rPr>
                        <a:t>Взаимодействие процессов на основе сообщений</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a:latin typeface="Calibri"/>
                          <a:ea typeface="Calibri"/>
                          <a:cs typeface="Times New Roman"/>
                        </a:rPr>
                        <a:t>4</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latin typeface="Calibri"/>
                          <a:ea typeface="Calibri"/>
                          <a:cs typeface="Times New Roman"/>
                        </a:rPr>
                        <a:t>2</a:t>
                      </a:r>
                      <a:endParaRPr lang="ru-RU" sz="140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4</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9303">
                <a:tc>
                  <a:txBody>
                    <a:bodyPr/>
                    <a:lstStyle/>
                    <a:p>
                      <a:pPr>
                        <a:lnSpc>
                          <a:spcPct val="115000"/>
                        </a:lnSpc>
                        <a:spcAft>
                          <a:spcPts val="1000"/>
                        </a:spcAft>
                      </a:pPr>
                      <a:r>
                        <a:rPr lang="ru-RU" sz="1400" dirty="0">
                          <a:latin typeface="Calibri"/>
                          <a:ea typeface="Calibri"/>
                          <a:cs typeface="Times New Roman"/>
                        </a:rPr>
                        <a:t>9</a:t>
                      </a:r>
                      <a:r>
                        <a:rPr lang="ru-RU" sz="1400" dirty="0" smtClean="0">
                          <a:latin typeface="Calibri"/>
                          <a:ea typeface="Calibri"/>
                          <a:cs typeface="Times New Roman"/>
                        </a:rPr>
                        <a:t>. </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400" dirty="0" smtClean="0">
                          <a:latin typeface="Calibri"/>
                          <a:ea typeface="Calibri"/>
                          <a:cs typeface="Times New Roman"/>
                        </a:rPr>
                        <a:t>Обмен данными через </a:t>
                      </a:r>
                      <a:r>
                        <a:rPr lang="ru-RU" sz="1400" dirty="0">
                          <a:latin typeface="Calibri"/>
                          <a:ea typeface="Calibri"/>
                          <a:cs typeface="Times New Roman"/>
                        </a:rPr>
                        <a:t>разделяемую память</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a:latin typeface="Calibri"/>
                          <a:ea typeface="Calibri"/>
                          <a:cs typeface="Times New Roman"/>
                        </a:rPr>
                        <a:t>4</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latin typeface="Calibri"/>
                          <a:ea typeface="Calibri"/>
                          <a:cs typeface="Times New Roman"/>
                        </a:rPr>
                        <a:t>2</a:t>
                      </a:r>
                      <a:endParaRPr lang="ru-RU" sz="140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4</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80518">
                <a:tc>
                  <a:txBody>
                    <a:bodyPr/>
                    <a:lstStyle/>
                    <a:p>
                      <a:pPr>
                        <a:lnSpc>
                          <a:spcPct val="115000"/>
                        </a:lnSpc>
                        <a:spcAft>
                          <a:spcPts val="1000"/>
                        </a:spcAft>
                      </a:pPr>
                      <a:r>
                        <a:rPr lang="ru-RU" sz="1400" dirty="0" smtClean="0">
                          <a:latin typeface="Calibri"/>
                          <a:ea typeface="Calibri"/>
                          <a:cs typeface="Times New Roman"/>
                        </a:rPr>
                        <a:t>10. </a:t>
                      </a:r>
                      <a:endParaRPr lang="ru-RU" sz="1400" dirty="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400">
                          <a:latin typeface="Calibri"/>
                          <a:ea typeface="Calibri"/>
                          <a:cs typeface="Times New Roman"/>
                        </a:rPr>
                        <a:t>Синхронизация процессов с помощью семафоров</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a:latin typeface="Calibri"/>
                          <a:ea typeface="Calibri"/>
                          <a:cs typeface="Times New Roman"/>
                        </a:rPr>
                        <a:t>6</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a:latin typeface="Calibri"/>
                          <a:ea typeface="Calibri"/>
                          <a:cs typeface="Times New Roman"/>
                        </a:rPr>
                        <a:t>2</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dirty="0" smtClean="0">
                          <a:latin typeface="Calibri"/>
                          <a:ea typeface="Calibri"/>
                          <a:cs typeface="Times New Roman"/>
                        </a:rPr>
                        <a:t>4</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9303">
                <a:tc>
                  <a:txBody>
                    <a:bodyPr/>
                    <a:lstStyle/>
                    <a:p>
                      <a:pPr>
                        <a:lnSpc>
                          <a:spcPct val="115000"/>
                        </a:lnSpc>
                      </a:pPr>
                      <a:endParaRPr lang="ru-RU" sz="1400">
                        <a:latin typeface="Calibri"/>
                        <a:ea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400" b="1">
                          <a:latin typeface="Calibri"/>
                          <a:ea typeface="Calibri"/>
                          <a:cs typeface="Times New Roman"/>
                        </a:rPr>
                        <a:t>ИТОГО</a:t>
                      </a:r>
                      <a:r>
                        <a:rPr lang="ru-RU" sz="1400">
                          <a:latin typeface="Calibri"/>
                          <a:ea typeface="Calibri"/>
                          <a:cs typeface="Times New Roman"/>
                        </a:rPr>
                        <a:t> </a:t>
                      </a: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b="1">
                          <a:latin typeface="Calibri"/>
                          <a:ea typeface="Calibri"/>
                          <a:cs typeface="Times New Roman"/>
                        </a:rPr>
                        <a:t>36</a:t>
                      </a:r>
                      <a:endParaRPr lang="ru-RU" sz="1400">
                        <a:latin typeface="Calibri"/>
                        <a:ea typeface="Calibri"/>
                        <a:cs typeface="Times New Roman"/>
                      </a:endParaRPr>
                    </a:p>
                  </a:txBody>
                  <a:tcPr marL="60059" marR="60059" marT="834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b="1" dirty="0" smtClean="0">
                          <a:latin typeface="Calibri"/>
                          <a:ea typeface="Calibri"/>
                          <a:cs typeface="Times New Roman"/>
                        </a:rPr>
                        <a:t>1</a:t>
                      </a:r>
                      <a:r>
                        <a:rPr lang="ru-RU" sz="1400" b="1" dirty="0" smtClean="0">
                          <a:latin typeface="Calibri"/>
                          <a:ea typeface="Calibri"/>
                          <a:cs typeface="Times New Roman"/>
                        </a:rPr>
                        <a:t>5</a:t>
                      </a:r>
                      <a:endParaRPr lang="ru-RU" sz="14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400" b="1" dirty="0" smtClean="0">
                          <a:latin typeface="Calibri"/>
                          <a:ea typeface="Calibri"/>
                          <a:cs typeface="Times New Roman"/>
                        </a:rPr>
                        <a:t>30</a:t>
                      </a:r>
                      <a:endParaRPr lang="ru-RU" sz="1400" b="1"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Прямоугольник 3"/>
          <p:cNvSpPr/>
          <p:nvPr/>
        </p:nvSpPr>
        <p:spPr>
          <a:xfrm>
            <a:off x="142844" y="5373216"/>
            <a:ext cx="8858312" cy="1477328"/>
          </a:xfrm>
          <a:prstGeom prst="rect">
            <a:avLst/>
          </a:prstGeom>
        </p:spPr>
        <p:txBody>
          <a:bodyPr wrap="square">
            <a:spAutoFit/>
          </a:bodyPr>
          <a:lstStyle/>
          <a:p>
            <a:r>
              <a:rPr lang="ru-RU" dirty="0" smtClean="0"/>
              <a:t>Выполнение и защита лабораторных работ студентами осуществляется индивидуально. Отчет в электронном виде оформляется после проверки программы на компьютере и представляется преподавателю на проверку.</a:t>
            </a:r>
            <a:r>
              <a:rPr lang="en-US" dirty="0" smtClean="0"/>
              <a:t> </a:t>
            </a:r>
            <a:r>
              <a:rPr lang="ru-RU" dirty="0" smtClean="0"/>
              <a:t>Для доступа к экзамену должно быть выполнены по одному заданию из каждой темы, не менее 10 заданий.</a:t>
            </a:r>
            <a:endParaRPr lang="en-US" dirty="0" smtClean="0"/>
          </a:p>
          <a:p>
            <a:endParaRPr lang="ru-RU" dirty="0"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fontScale="90000"/>
          </a:bodyPr>
          <a:lstStyle/>
          <a:p>
            <a:r>
              <a:rPr lang="ru-RU" dirty="0" smtClean="0"/>
              <a:t/>
            </a:r>
            <a:br>
              <a:rPr lang="ru-RU" dirty="0" smtClean="0"/>
            </a:br>
            <a:r>
              <a:rPr lang="ru-RU" dirty="0" smtClean="0"/>
              <a:t>Варианты конфигурирования ядра</a:t>
            </a:r>
            <a:br>
              <a:rPr lang="ru-RU" dirty="0" smtClean="0"/>
            </a:br>
            <a:r>
              <a:rPr lang="ru-RU" dirty="0" smtClean="0"/>
              <a:t>:</a:t>
            </a:r>
            <a:endParaRPr lang="ru-RU" dirty="0"/>
          </a:p>
        </p:txBody>
      </p:sp>
      <p:sp>
        <p:nvSpPr>
          <p:cNvPr id="3" name="Содержимое 2"/>
          <p:cNvSpPr>
            <a:spLocks noGrp="1"/>
          </p:cNvSpPr>
          <p:nvPr>
            <p:ph idx="1"/>
          </p:nvPr>
        </p:nvSpPr>
        <p:spPr>
          <a:xfrm>
            <a:off x="457200" y="928670"/>
            <a:ext cx="8229600" cy="5643602"/>
          </a:xfrm>
        </p:spPr>
        <p:txBody>
          <a:bodyPr>
            <a:normAutofit fontScale="92500" lnSpcReduction="10000"/>
          </a:bodyPr>
          <a:lstStyle/>
          <a:p>
            <a:pPr>
              <a:buNone/>
            </a:pPr>
            <a:r>
              <a:rPr lang="ru-RU" dirty="0" smtClean="0"/>
              <a:t>Существует три основных способа:</a:t>
            </a:r>
          </a:p>
          <a:p>
            <a:r>
              <a:rPr lang="en-GB" dirty="0" err="1" smtClean="0"/>
              <a:t>sudo</a:t>
            </a:r>
            <a:r>
              <a:rPr lang="en-GB" dirty="0" smtClean="0"/>
              <a:t> </a:t>
            </a:r>
            <a:r>
              <a:rPr lang="ru-RU" dirty="0" err="1" smtClean="0"/>
              <a:t>make</a:t>
            </a:r>
            <a:r>
              <a:rPr lang="ru-RU" dirty="0" smtClean="0"/>
              <a:t> </a:t>
            </a:r>
            <a:r>
              <a:rPr lang="ru-RU" dirty="0" err="1" smtClean="0"/>
              <a:t>config</a:t>
            </a:r>
            <a:r>
              <a:rPr lang="ru-RU" dirty="0" smtClean="0"/>
              <a:t> </a:t>
            </a:r>
          </a:p>
          <a:p>
            <a:pPr>
              <a:buNone/>
            </a:pPr>
            <a:r>
              <a:rPr lang="ru-RU" dirty="0" smtClean="0"/>
              <a:t>Способ для смелых и отважных. Конфигуратор задаст вам около четырехсот вопросов на которые нужно будет дать ответ. </a:t>
            </a:r>
          </a:p>
          <a:p>
            <a:r>
              <a:rPr lang="en-GB" dirty="0" err="1" smtClean="0"/>
              <a:t>sudo</a:t>
            </a:r>
            <a:r>
              <a:rPr lang="en-GB" dirty="0" smtClean="0"/>
              <a:t> </a:t>
            </a:r>
            <a:r>
              <a:rPr lang="ru-RU" dirty="0" err="1" smtClean="0"/>
              <a:t>make</a:t>
            </a:r>
            <a:r>
              <a:rPr lang="ru-RU" dirty="0" smtClean="0"/>
              <a:t> </a:t>
            </a:r>
            <a:r>
              <a:rPr lang="ru-RU" dirty="0" err="1" smtClean="0"/>
              <a:t>menuconfig</a:t>
            </a:r>
            <a:r>
              <a:rPr lang="ru-RU" dirty="0" smtClean="0"/>
              <a:t> </a:t>
            </a:r>
          </a:p>
          <a:p>
            <a:pPr>
              <a:buNone/>
            </a:pPr>
            <a:r>
              <a:rPr lang="ru-RU" dirty="0" smtClean="0"/>
              <a:t>Предоставляет псевдографический конфигуратор, в котором все настройки разложены по пунктам. </a:t>
            </a:r>
          </a:p>
          <a:p>
            <a:r>
              <a:rPr lang="en-GB" dirty="0" err="1" smtClean="0"/>
              <a:t>sudo</a:t>
            </a:r>
            <a:r>
              <a:rPr lang="en-GB" dirty="0" smtClean="0"/>
              <a:t> </a:t>
            </a:r>
            <a:r>
              <a:rPr lang="ru-RU" dirty="0" err="1" smtClean="0"/>
              <a:t>make</a:t>
            </a:r>
            <a:r>
              <a:rPr lang="ru-RU" dirty="0" smtClean="0"/>
              <a:t> </a:t>
            </a:r>
            <a:r>
              <a:rPr lang="ru-RU" dirty="0" err="1" smtClean="0"/>
              <a:t>xconfig</a:t>
            </a:r>
            <a:r>
              <a:rPr lang="ru-RU" dirty="0" smtClean="0"/>
              <a:t> </a:t>
            </a:r>
          </a:p>
          <a:p>
            <a:pPr>
              <a:buNone/>
            </a:pPr>
            <a:r>
              <a:rPr lang="ru-RU" dirty="0" smtClean="0"/>
              <a:t>Предоставляет графический конфигуратор. </a:t>
            </a:r>
            <a:endParaRPr lang="ru-RU" dirty="0"/>
          </a:p>
        </p:txBody>
      </p:sp>
    </p:spTree>
    <p:extLst>
      <p:ext uri="{BB962C8B-B14F-4D97-AF65-F5344CB8AC3E}">
        <p14:creationId xmlns:p14="http://schemas.microsoft.com/office/powerpoint/2010/main" val="20999440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normAutofit/>
          </a:bodyPr>
          <a:lstStyle/>
          <a:p>
            <a:r>
              <a:rPr lang="ru-RU" baseline="0" dirty="0" smtClean="0"/>
              <a:t>Каталоги исходных кодов ядра</a:t>
            </a:r>
            <a:endParaRPr lang="ru-RU" dirty="0"/>
          </a:p>
        </p:txBody>
      </p:sp>
      <p:graphicFrame>
        <p:nvGraphicFramePr>
          <p:cNvPr id="5" name="Таблица 4"/>
          <p:cNvGraphicFramePr>
            <a:graphicFrameLocks noGrp="1"/>
          </p:cNvGraphicFramePr>
          <p:nvPr/>
        </p:nvGraphicFramePr>
        <p:xfrm>
          <a:off x="755576" y="1340768"/>
          <a:ext cx="7632847" cy="5047488"/>
        </p:xfrm>
        <a:graphic>
          <a:graphicData uri="http://schemas.openxmlformats.org/drawingml/2006/table">
            <a:tbl>
              <a:tblPr/>
              <a:tblGrid>
                <a:gridCol w="1872208">
                  <a:extLst>
                    <a:ext uri="{9D8B030D-6E8A-4147-A177-3AD203B41FA5}">
                      <a16:colId xmlns:a16="http://schemas.microsoft.com/office/drawing/2014/main" val="20000"/>
                    </a:ext>
                  </a:extLst>
                </a:gridCol>
                <a:gridCol w="5760639">
                  <a:extLst>
                    <a:ext uri="{9D8B030D-6E8A-4147-A177-3AD203B41FA5}">
                      <a16:colId xmlns:a16="http://schemas.microsoft.com/office/drawing/2014/main" val="20001"/>
                    </a:ext>
                  </a:extLst>
                </a:gridCol>
              </a:tblGrid>
              <a:tr h="268065">
                <a:tc>
                  <a:txBody>
                    <a:bodyPr/>
                    <a:lstStyle/>
                    <a:p>
                      <a:pPr algn="ctr">
                        <a:lnSpc>
                          <a:spcPct val="115000"/>
                        </a:lnSpc>
                        <a:spcAft>
                          <a:spcPts val="0"/>
                        </a:spcAft>
                      </a:pPr>
                      <a:r>
                        <a:rPr lang="ru-RU" sz="1600" b="1" dirty="0">
                          <a:latin typeface="Times New Roman"/>
                          <a:ea typeface="Calibri"/>
                          <a:cs typeface="Times New Roman"/>
                        </a:rPr>
                        <a:t>Каталог </a:t>
                      </a:r>
                      <a:endParaRPr lang="ru-RU" sz="16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b="1" dirty="0">
                          <a:latin typeface="Times New Roman"/>
                          <a:ea typeface="Calibri"/>
                          <a:cs typeface="Times New Roman"/>
                        </a:rPr>
                        <a:t>Описание</a:t>
                      </a:r>
                      <a:endParaRPr lang="ru-RU" sz="16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8065">
                <a:tc>
                  <a:txBody>
                    <a:bodyPr/>
                    <a:lstStyle/>
                    <a:p>
                      <a:pPr>
                        <a:lnSpc>
                          <a:spcPct val="115000"/>
                        </a:lnSpc>
                        <a:spcAft>
                          <a:spcPts val="0"/>
                        </a:spcAft>
                      </a:pPr>
                      <a:r>
                        <a:rPr lang="en-US" sz="1600" dirty="0">
                          <a:latin typeface="Times New Roman"/>
                          <a:ea typeface="Calibri"/>
                          <a:cs typeface="Times New Roman"/>
                        </a:rPr>
                        <a:t>arch</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a:latin typeface="Times New Roman"/>
                          <a:ea typeface="Calibri"/>
                          <a:cs typeface="Times New Roman"/>
                        </a:rPr>
                        <a:t>Специфичный для аппаратной платформы исходный код</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8065">
                <a:tc>
                  <a:txBody>
                    <a:bodyPr/>
                    <a:lstStyle/>
                    <a:p>
                      <a:pPr>
                        <a:lnSpc>
                          <a:spcPct val="115000"/>
                        </a:lnSpc>
                        <a:spcAft>
                          <a:spcPts val="0"/>
                        </a:spcAft>
                      </a:pPr>
                      <a:r>
                        <a:rPr lang="en-US" sz="1600" dirty="0">
                          <a:latin typeface="Times New Roman"/>
                          <a:ea typeface="Calibri"/>
                          <a:cs typeface="Times New Roman"/>
                        </a:rPr>
                        <a:t>crypto</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Криптографический API</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8065">
                <a:tc>
                  <a:txBody>
                    <a:bodyPr/>
                    <a:lstStyle/>
                    <a:p>
                      <a:pPr>
                        <a:lnSpc>
                          <a:spcPct val="115000"/>
                        </a:lnSpc>
                        <a:spcAft>
                          <a:spcPts val="0"/>
                        </a:spcAft>
                      </a:pPr>
                      <a:r>
                        <a:rPr lang="en-US" sz="1600" dirty="0">
                          <a:latin typeface="Times New Roman"/>
                          <a:ea typeface="Calibri"/>
                          <a:cs typeface="Times New Roman"/>
                        </a:rPr>
                        <a:t>Documentation</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Документация исходного кода ядра</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8065">
                <a:tc>
                  <a:txBody>
                    <a:bodyPr/>
                    <a:lstStyle/>
                    <a:p>
                      <a:pPr>
                        <a:lnSpc>
                          <a:spcPct val="115000"/>
                        </a:lnSpc>
                        <a:spcAft>
                          <a:spcPts val="0"/>
                        </a:spcAft>
                      </a:pPr>
                      <a:r>
                        <a:rPr lang="en-US" sz="1600">
                          <a:latin typeface="Times New Roman"/>
                          <a:ea typeface="Calibri"/>
                          <a:cs typeface="Times New Roman"/>
                        </a:rPr>
                        <a:t>drivers</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Драйверы устройств</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8065">
                <a:tc>
                  <a:txBody>
                    <a:bodyPr/>
                    <a:lstStyle/>
                    <a:p>
                      <a:pPr>
                        <a:lnSpc>
                          <a:spcPct val="115000"/>
                        </a:lnSpc>
                        <a:spcAft>
                          <a:spcPts val="0"/>
                        </a:spcAft>
                      </a:pPr>
                      <a:r>
                        <a:rPr lang="en-US" sz="1600">
                          <a:latin typeface="Times New Roman"/>
                          <a:ea typeface="Calibri"/>
                          <a:cs typeface="Times New Roman"/>
                        </a:rPr>
                        <a:t>fs</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Подсистема VFS и отдельные файловые системы</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8065">
                <a:tc>
                  <a:txBody>
                    <a:bodyPr/>
                    <a:lstStyle/>
                    <a:p>
                      <a:pPr>
                        <a:lnSpc>
                          <a:spcPct val="115000"/>
                        </a:lnSpc>
                        <a:spcAft>
                          <a:spcPts val="0"/>
                        </a:spcAft>
                      </a:pPr>
                      <a:r>
                        <a:rPr lang="en-US" sz="1600">
                          <a:latin typeface="Times New Roman"/>
                          <a:ea typeface="Calibri"/>
                          <a:cs typeface="Times New Roman"/>
                        </a:rPr>
                        <a:t>include</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Заголовочные файлы ядра</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8065">
                <a:tc>
                  <a:txBody>
                    <a:bodyPr/>
                    <a:lstStyle/>
                    <a:p>
                      <a:pPr>
                        <a:lnSpc>
                          <a:spcPct val="115000"/>
                        </a:lnSpc>
                        <a:spcAft>
                          <a:spcPts val="0"/>
                        </a:spcAft>
                      </a:pPr>
                      <a:r>
                        <a:rPr lang="en-US" sz="1600">
                          <a:latin typeface="Times New Roman"/>
                          <a:ea typeface="Calibri"/>
                          <a:cs typeface="Times New Roman"/>
                        </a:rPr>
                        <a:t>init</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Загрузка </a:t>
                      </a:r>
                      <a:r>
                        <a:rPr lang="ru-RU" sz="1600">
                          <a:latin typeface="Times New Roman"/>
                          <a:ea typeface="Calibri"/>
                          <a:cs typeface="Times New Roman"/>
                        </a:rPr>
                        <a:t>и </a:t>
                      </a:r>
                      <a:r>
                        <a:rPr lang="ru-RU" sz="1600" smtClean="0">
                          <a:latin typeface="Times New Roman"/>
                          <a:ea typeface="Calibri"/>
                          <a:cs typeface="Times New Roman"/>
                        </a:rPr>
                        <a:t>инициализация </a:t>
                      </a:r>
                      <a:r>
                        <a:rPr lang="ru-RU" sz="1600" dirty="0">
                          <a:latin typeface="Times New Roman"/>
                          <a:ea typeface="Calibri"/>
                          <a:cs typeface="Times New Roman"/>
                        </a:rPr>
                        <a:t>ядра</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8065">
                <a:tc>
                  <a:txBody>
                    <a:bodyPr/>
                    <a:lstStyle/>
                    <a:p>
                      <a:pPr>
                        <a:lnSpc>
                          <a:spcPct val="115000"/>
                        </a:lnSpc>
                        <a:spcAft>
                          <a:spcPts val="0"/>
                        </a:spcAft>
                      </a:pPr>
                      <a:r>
                        <a:rPr lang="en-US" sz="1600">
                          <a:latin typeface="Times New Roman"/>
                          <a:ea typeface="Calibri"/>
                          <a:cs typeface="Times New Roman"/>
                        </a:rPr>
                        <a:t>ipc</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Код </a:t>
                      </a:r>
                      <a:r>
                        <a:rPr lang="ru-RU" sz="1600" dirty="0" err="1">
                          <a:latin typeface="Times New Roman"/>
                          <a:ea typeface="Calibri"/>
                          <a:cs typeface="Times New Roman"/>
                        </a:rPr>
                        <a:t>межпроцессного</a:t>
                      </a:r>
                      <a:r>
                        <a:rPr lang="ru-RU" sz="1600" dirty="0">
                          <a:latin typeface="Times New Roman"/>
                          <a:ea typeface="Calibri"/>
                          <a:cs typeface="Times New Roman"/>
                        </a:rPr>
                        <a:t> взаимодействия</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68065">
                <a:tc>
                  <a:txBody>
                    <a:bodyPr/>
                    <a:lstStyle/>
                    <a:p>
                      <a:pPr>
                        <a:lnSpc>
                          <a:spcPct val="115000"/>
                        </a:lnSpc>
                        <a:spcAft>
                          <a:spcPts val="0"/>
                        </a:spcAft>
                      </a:pPr>
                      <a:r>
                        <a:rPr lang="en-US" sz="1600">
                          <a:latin typeface="Times New Roman"/>
                          <a:ea typeface="Calibri"/>
                          <a:cs typeface="Times New Roman"/>
                        </a:rPr>
                        <a:t>kernel</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Основные подсистемы, такие как планировщик</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8065">
                <a:tc>
                  <a:txBody>
                    <a:bodyPr/>
                    <a:lstStyle/>
                    <a:p>
                      <a:pPr>
                        <a:lnSpc>
                          <a:spcPct val="115000"/>
                        </a:lnSpc>
                        <a:spcAft>
                          <a:spcPts val="0"/>
                        </a:spcAft>
                      </a:pPr>
                      <a:r>
                        <a:rPr lang="en-US" sz="1600">
                          <a:latin typeface="Times New Roman"/>
                          <a:ea typeface="Calibri"/>
                          <a:cs typeface="Times New Roman"/>
                        </a:rPr>
                        <a:t>lib</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Вспомогательные подпрограммы</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68065">
                <a:tc>
                  <a:txBody>
                    <a:bodyPr/>
                    <a:lstStyle/>
                    <a:p>
                      <a:pPr>
                        <a:lnSpc>
                          <a:spcPct val="115000"/>
                        </a:lnSpc>
                        <a:spcAft>
                          <a:spcPts val="0"/>
                        </a:spcAft>
                      </a:pPr>
                      <a:r>
                        <a:rPr lang="en-US" sz="1600">
                          <a:latin typeface="Times New Roman"/>
                          <a:ea typeface="Calibri"/>
                          <a:cs typeface="Times New Roman"/>
                        </a:rPr>
                        <a:t>mm</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Подсистема управления памятью и поддержка виртуальной памяти</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68065">
                <a:tc>
                  <a:txBody>
                    <a:bodyPr/>
                    <a:lstStyle/>
                    <a:p>
                      <a:pPr>
                        <a:lnSpc>
                          <a:spcPct val="115000"/>
                        </a:lnSpc>
                        <a:spcAft>
                          <a:spcPts val="0"/>
                        </a:spcAft>
                      </a:pPr>
                      <a:r>
                        <a:rPr lang="en-US" sz="1600">
                          <a:latin typeface="Times New Roman"/>
                          <a:ea typeface="Calibri"/>
                          <a:cs typeface="Times New Roman"/>
                        </a:rPr>
                        <a:t>net</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Сетевая подсистема</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68065">
                <a:tc>
                  <a:txBody>
                    <a:bodyPr/>
                    <a:lstStyle/>
                    <a:p>
                      <a:pPr>
                        <a:lnSpc>
                          <a:spcPct val="115000"/>
                        </a:lnSpc>
                        <a:spcAft>
                          <a:spcPts val="0"/>
                        </a:spcAft>
                      </a:pPr>
                      <a:r>
                        <a:rPr lang="en-US" sz="1600">
                          <a:latin typeface="Times New Roman"/>
                          <a:ea typeface="Calibri"/>
                          <a:cs typeface="Times New Roman"/>
                        </a:rPr>
                        <a:t>scripts</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Сценарии компиляции ядра</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68065">
                <a:tc>
                  <a:txBody>
                    <a:bodyPr/>
                    <a:lstStyle/>
                    <a:p>
                      <a:pPr>
                        <a:lnSpc>
                          <a:spcPct val="115000"/>
                        </a:lnSpc>
                        <a:spcAft>
                          <a:spcPts val="0"/>
                        </a:spcAft>
                      </a:pPr>
                      <a:r>
                        <a:rPr lang="en-US" sz="1600">
                          <a:latin typeface="Times New Roman"/>
                          <a:ea typeface="Calibri"/>
                          <a:cs typeface="Times New Roman"/>
                        </a:rPr>
                        <a:t>security</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Модуль безопасности </a:t>
                      </a:r>
                      <a:r>
                        <a:rPr lang="ru-RU" sz="1600" dirty="0" err="1">
                          <a:latin typeface="Times New Roman"/>
                          <a:ea typeface="Calibri"/>
                          <a:cs typeface="Times New Roman"/>
                        </a:rPr>
                        <a:t>Linux</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68065">
                <a:tc>
                  <a:txBody>
                    <a:bodyPr/>
                    <a:lstStyle/>
                    <a:p>
                      <a:pPr>
                        <a:lnSpc>
                          <a:spcPct val="115000"/>
                        </a:lnSpc>
                        <a:spcAft>
                          <a:spcPts val="0"/>
                        </a:spcAft>
                      </a:pPr>
                      <a:r>
                        <a:rPr lang="en-US" sz="1600">
                          <a:latin typeface="Times New Roman"/>
                          <a:ea typeface="Calibri"/>
                          <a:cs typeface="Times New Roman"/>
                        </a:rPr>
                        <a:t>sound</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Times New Roman"/>
                          <a:ea typeface="Calibri"/>
                          <a:cs typeface="Times New Roman"/>
                        </a:rPr>
                        <a:t>Звуковая подсистема</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68065">
                <a:tc>
                  <a:txBody>
                    <a:bodyPr/>
                    <a:lstStyle/>
                    <a:p>
                      <a:pPr>
                        <a:lnSpc>
                          <a:spcPct val="115000"/>
                        </a:lnSpc>
                        <a:spcAft>
                          <a:spcPts val="0"/>
                        </a:spcAft>
                      </a:pPr>
                      <a:r>
                        <a:rPr lang="en-US" sz="1600">
                          <a:latin typeface="Times New Roman"/>
                          <a:ea typeface="Calibri"/>
                          <a:cs typeface="Times New Roman"/>
                        </a:rPr>
                        <a:t>usr</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dirty="0">
                          <a:latin typeface="Times New Roman"/>
                          <a:ea typeface="Calibri"/>
                          <a:cs typeface="Times New Roman"/>
                        </a:rPr>
                        <a:t>Начальный код пространства пользователя (</a:t>
                      </a:r>
                      <a:r>
                        <a:rPr lang="ru-RU" sz="1600" dirty="0" err="1">
                          <a:latin typeface="Times New Roman"/>
                          <a:ea typeface="Calibri"/>
                          <a:cs typeface="Times New Roman"/>
                        </a:rPr>
                        <a:t>initramfs</a:t>
                      </a:r>
                      <a:r>
                        <a:rPr lang="ru-RU" sz="1600" dirty="0">
                          <a:latin typeface="Times New Roman"/>
                          <a:ea typeface="Calibri"/>
                          <a:cs typeface="Times New Roman"/>
                        </a:rPr>
                        <a:t>)</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6405715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fontScale="90000"/>
          </a:bodyPr>
          <a:lstStyle/>
          <a:p>
            <a:r>
              <a:rPr lang="en-US" b="1" dirty="0" smtClean="0"/>
              <a:t/>
            </a:r>
            <a:br>
              <a:rPr lang="en-US" b="1" dirty="0" smtClean="0"/>
            </a:br>
            <a:r>
              <a:rPr lang="ru-RU" b="1" dirty="0" smtClean="0"/>
              <a:t>Функции ОС</a:t>
            </a:r>
            <a:r>
              <a:rPr lang="ru-RU" dirty="0" smtClean="0"/>
              <a:t/>
            </a:r>
            <a:br>
              <a:rPr lang="ru-RU" dirty="0" smtClean="0"/>
            </a:br>
            <a:endParaRPr lang="ru-RU" dirty="0"/>
          </a:p>
        </p:txBody>
      </p:sp>
      <p:sp>
        <p:nvSpPr>
          <p:cNvPr id="3" name="Содержимое 2"/>
          <p:cNvSpPr>
            <a:spLocks noGrp="1"/>
          </p:cNvSpPr>
          <p:nvPr>
            <p:ph idx="1"/>
          </p:nvPr>
        </p:nvSpPr>
        <p:spPr/>
        <p:txBody>
          <a:bodyPr>
            <a:normAutofit fontScale="77500" lnSpcReduction="20000"/>
          </a:bodyPr>
          <a:lstStyle/>
          <a:p>
            <a:pPr marL="514350" lvl="0" indent="-514350">
              <a:buFont typeface="+mj-lt"/>
              <a:buAutoNum type="arabicPeriod"/>
            </a:pPr>
            <a:r>
              <a:rPr lang="ru-RU" dirty="0" smtClean="0"/>
              <a:t>Управление выполнением процессов посредством их создания, приостановки, организации взаимодействия и завершения. </a:t>
            </a:r>
          </a:p>
          <a:p>
            <a:pPr marL="514350" lvl="0" indent="-514350">
              <a:buFont typeface="+mj-lt"/>
              <a:buAutoNum type="arabicPeriod"/>
            </a:pPr>
            <a:r>
              <a:rPr lang="ru-RU" dirty="0" smtClean="0"/>
              <a:t>Планирование очередности предоставления выполняющимся процессам процессорного времени (диспетчеризация).</a:t>
            </a:r>
          </a:p>
          <a:p>
            <a:pPr marL="514350" lvl="0" indent="-514350">
              <a:buFont typeface="+mj-lt"/>
              <a:buAutoNum type="arabicPeriod"/>
            </a:pPr>
            <a:r>
              <a:rPr lang="ru-RU" dirty="0" smtClean="0"/>
              <a:t>Выделение процессу оперативной памяти, защищая его адресное пространство.</a:t>
            </a:r>
          </a:p>
          <a:p>
            <a:pPr marL="514350" lvl="0" indent="-514350">
              <a:buFont typeface="+mj-lt"/>
              <a:buAutoNum type="arabicPeriod"/>
            </a:pPr>
            <a:r>
              <a:rPr lang="ru-RU" dirty="0" smtClean="0"/>
              <a:t>Управление внешней памятью и защиты пользовательских файлов от несанкционированного доступа.</a:t>
            </a:r>
          </a:p>
          <a:p>
            <a:pPr marL="514350" lvl="0" indent="-514350">
              <a:buFont typeface="+mj-lt"/>
              <a:buAutoNum type="arabicPeriod"/>
            </a:pPr>
            <a:r>
              <a:rPr lang="ru-RU" dirty="0" smtClean="0"/>
              <a:t>Управление доступом процессов к периферийным устройствам.</a:t>
            </a:r>
          </a:p>
          <a:p>
            <a:pPr>
              <a:buNone/>
            </a:pPr>
            <a:endParaRPr lang="ru-RU" dirty="0"/>
          </a:p>
        </p:txBody>
      </p:sp>
    </p:spTree>
    <p:extLst>
      <p:ext uri="{BB962C8B-B14F-4D97-AF65-F5344CB8AC3E}">
        <p14:creationId xmlns:p14="http://schemas.microsoft.com/office/powerpoint/2010/main" val="34263813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Процесс загрузки </a:t>
            </a:r>
            <a:r>
              <a:rPr lang="en-GB" dirty="0" smtClean="0"/>
              <a:t>Linux</a:t>
            </a:r>
            <a:endParaRPr lang="ru-RU" dirty="0"/>
          </a:p>
        </p:txBody>
      </p:sp>
      <p:pic>
        <p:nvPicPr>
          <p:cNvPr id="1026" name="Picture 2" descr="&amp;Vcy;&amp;zcy;&amp;gcy;&amp;lcy;&amp;yacy;&amp;dcy; &amp;ncy;&amp;acy; &amp;zcy;&amp;acy;&amp;gcy;&amp;rcy;&amp;ucy;&amp;zcy;&amp;kcy;&amp;ucy; &amp;yacy;&amp;dcy;&amp;rcy;&amp;acy; Linux &amp;scy; &amp;scy;&amp;acy;&amp;mcy;&amp;ocy;&amp;gcy;&amp;ocy; &amp;vcy;&amp;ycy;&amp;scy;&amp;ocy;&amp;kcy;&amp;ocy;&amp;gcy;&amp;ocy; &amp;ucy;&amp;rcy;&amp;ocy;&amp;vcy;&amp;ncy;&amp;yacy;"/>
          <p:cNvPicPr>
            <a:picLocks noChangeAspect="1" noChangeArrowheads="1"/>
          </p:cNvPicPr>
          <p:nvPr/>
        </p:nvPicPr>
        <p:blipFill>
          <a:blip r:embed="rId2" cstate="print"/>
          <a:srcRect/>
          <a:stretch>
            <a:fillRect/>
          </a:stretch>
        </p:blipFill>
        <p:spPr bwMode="auto">
          <a:xfrm>
            <a:off x="642910" y="1357298"/>
            <a:ext cx="7715304" cy="5143536"/>
          </a:xfrm>
          <a:prstGeom prst="rect">
            <a:avLst/>
          </a:prstGeom>
          <a:noFill/>
        </p:spPr>
      </p:pic>
    </p:spTree>
    <p:extLst>
      <p:ext uri="{BB962C8B-B14F-4D97-AF65-F5344CB8AC3E}">
        <p14:creationId xmlns:p14="http://schemas.microsoft.com/office/powerpoint/2010/main" val="25808275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fontScale="90000"/>
          </a:bodyPr>
          <a:lstStyle/>
          <a:p>
            <a:r>
              <a:rPr lang="ru-RU" dirty="0" smtClean="0"/>
              <a:t>Запуск системы</a:t>
            </a:r>
            <a:endParaRPr lang="ru-RU" dirty="0"/>
          </a:p>
        </p:txBody>
      </p:sp>
      <p:sp>
        <p:nvSpPr>
          <p:cNvPr id="3" name="Содержимое 2"/>
          <p:cNvSpPr>
            <a:spLocks noGrp="1"/>
          </p:cNvSpPr>
          <p:nvPr>
            <p:ph idx="1"/>
          </p:nvPr>
        </p:nvSpPr>
        <p:spPr>
          <a:xfrm>
            <a:off x="6500826" y="1000108"/>
            <a:ext cx="2428892" cy="4949172"/>
          </a:xfrm>
        </p:spPr>
        <p:txBody>
          <a:bodyPr>
            <a:normAutofit fontScale="85000" lnSpcReduction="20000"/>
          </a:bodyPr>
          <a:lstStyle/>
          <a:p>
            <a:pPr marL="0" lvl="0" indent="-514350">
              <a:buNone/>
            </a:pPr>
            <a:r>
              <a:rPr lang="ru-RU" sz="2800" dirty="0" smtClean="0"/>
              <a:t>При включении питания выполняется проверочный тест BIOS и процессора — POST.</a:t>
            </a:r>
          </a:p>
          <a:p>
            <a:pPr marL="0" lvl="0" indent="-514350">
              <a:buNone/>
            </a:pPr>
            <a:r>
              <a:rPr lang="ru-RU" sz="2800" dirty="0" smtClean="0"/>
              <a:t>BIOS выбирает загрузочное устройство (обычно жесткий диск) и загружает первичный загрузчик (</a:t>
            </a:r>
            <a:r>
              <a:rPr lang="en-US" sz="2800" b="1" dirty="0" smtClean="0"/>
              <a:t>First Boot Loader</a:t>
            </a:r>
            <a:r>
              <a:rPr lang="ru-RU" sz="2800" b="1" dirty="0" smtClean="0"/>
              <a:t>)</a:t>
            </a:r>
            <a:r>
              <a:rPr lang="ru-RU" sz="2800" dirty="0" smtClean="0"/>
              <a:t>. </a:t>
            </a:r>
          </a:p>
          <a:p>
            <a:pPr>
              <a:buNone/>
            </a:pPr>
            <a:endParaRPr lang="ru-RU" dirty="0"/>
          </a:p>
        </p:txBody>
      </p:sp>
      <p:pic>
        <p:nvPicPr>
          <p:cNvPr id="21506" name="Picture 2" descr="&amp;Scy;&amp;tcy;&amp;rcy;&amp;ocy;&amp;iecy;&amp;ncy;&amp;icy;&amp;iecy; MBR"/>
          <p:cNvPicPr>
            <a:picLocks noChangeAspect="1" noChangeArrowheads="1"/>
          </p:cNvPicPr>
          <p:nvPr/>
        </p:nvPicPr>
        <p:blipFill>
          <a:blip r:embed="rId2" cstate="print"/>
          <a:srcRect/>
          <a:stretch>
            <a:fillRect/>
          </a:stretch>
        </p:blipFill>
        <p:spPr bwMode="auto">
          <a:xfrm>
            <a:off x="285720" y="1000108"/>
            <a:ext cx="6143668" cy="4805156"/>
          </a:xfrm>
          <a:prstGeom prst="rect">
            <a:avLst/>
          </a:prstGeom>
          <a:noFill/>
        </p:spPr>
      </p:pic>
      <p:sp>
        <p:nvSpPr>
          <p:cNvPr id="5" name="Прямоугольник 4"/>
          <p:cNvSpPr/>
          <p:nvPr/>
        </p:nvSpPr>
        <p:spPr>
          <a:xfrm>
            <a:off x="179512" y="5949280"/>
            <a:ext cx="8467318" cy="738664"/>
          </a:xfrm>
          <a:prstGeom prst="rect">
            <a:avLst/>
          </a:prstGeom>
        </p:spPr>
        <p:txBody>
          <a:bodyPr wrap="square">
            <a:spAutoFit/>
          </a:bodyPr>
          <a:lstStyle/>
          <a:p>
            <a:r>
              <a:rPr lang="ru-RU" sz="1400" dirty="0" smtClean="0"/>
              <a:t>Признак активного раздела, код системы (файловая система </a:t>
            </a:r>
            <a:r>
              <a:rPr lang="en-US" sz="1400" dirty="0" smtClean="0"/>
              <a:t>FAT16, FAT32 </a:t>
            </a:r>
            <a:r>
              <a:rPr lang="ru-RU" sz="1400" dirty="0" smtClean="0"/>
              <a:t>или </a:t>
            </a:r>
            <a:r>
              <a:rPr lang="en-US" sz="1400" dirty="0" smtClean="0"/>
              <a:t>NTFS</a:t>
            </a:r>
            <a:r>
              <a:rPr lang="ru-RU" sz="1400" dirty="0" smtClean="0"/>
              <a:t>), номер начального сектора, номер последнего сектора, относительный номер сектора  начала раздела, размер раздела в секторах. Магическое число используется для идентификации образа ядра. </a:t>
            </a:r>
            <a:endParaRPr lang="ru-RU" sz="1400" dirty="0"/>
          </a:p>
        </p:txBody>
      </p:sp>
      <p:sp>
        <p:nvSpPr>
          <p:cNvPr id="6" name="Прямоугольник 5"/>
          <p:cNvSpPr/>
          <p:nvPr/>
        </p:nvSpPr>
        <p:spPr>
          <a:xfrm>
            <a:off x="3286116" y="1428736"/>
            <a:ext cx="3071834" cy="2031325"/>
          </a:xfrm>
          <a:prstGeom prst="rect">
            <a:avLst/>
          </a:prstGeom>
        </p:spPr>
        <p:txBody>
          <a:bodyPr wrap="square">
            <a:spAutoFit/>
          </a:bodyPr>
          <a:lstStyle/>
          <a:p>
            <a:pPr>
              <a:buFont typeface="Arial" pitchFamily="34" charset="0"/>
              <a:buChar char="•"/>
            </a:pPr>
            <a:r>
              <a:rPr lang="ru-RU" sz="1400" dirty="0" smtClean="0"/>
              <a:t>ищет активный раздел в таблице разделов;</a:t>
            </a:r>
          </a:p>
          <a:p>
            <a:pPr>
              <a:buFont typeface="Arial" pitchFamily="34" charset="0"/>
              <a:buChar char="•"/>
            </a:pPr>
            <a:r>
              <a:rPr lang="ru-RU" sz="1400" dirty="0" smtClean="0"/>
              <a:t>ищет начальный сектор активного раздела;</a:t>
            </a:r>
          </a:p>
          <a:p>
            <a:pPr>
              <a:buFont typeface="Arial" pitchFamily="34" charset="0"/>
              <a:buChar char="•"/>
            </a:pPr>
            <a:r>
              <a:rPr lang="ru-RU" sz="1400" dirty="0" smtClean="0"/>
              <a:t>загружает копию загрузочного сектора из активного раздела в память;</a:t>
            </a:r>
          </a:p>
          <a:p>
            <a:pPr>
              <a:buFont typeface="Arial" pitchFamily="34" charset="0"/>
              <a:buChar char="•"/>
            </a:pPr>
            <a:r>
              <a:rPr lang="ru-RU" sz="1400" dirty="0" smtClean="0"/>
              <a:t>передает управление исполняемому коду из загрузочного сектора.</a:t>
            </a:r>
            <a:endParaRPr lang="ru-RU" sz="1400" dirty="0"/>
          </a:p>
        </p:txBody>
      </p:sp>
      <p:sp>
        <p:nvSpPr>
          <p:cNvPr id="7" name="TextBox 6"/>
          <p:cNvSpPr txBox="1"/>
          <p:nvPr/>
        </p:nvSpPr>
        <p:spPr>
          <a:xfrm>
            <a:off x="4071934" y="4929198"/>
            <a:ext cx="1000132" cy="307777"/>
          </a:xfrm>
          <a:prstGeom prst="rect">
            <a:avLst/>
          </a:prstGeom>
          <a:noFill/>
        </p:spPr>
        <p:txBody>
          <a:bodyPr wrap="square" rtlCol="0">
            <a:spAutoFit/>
          </a:bodyPr>
          <a:lstStyle/>
          <a:p>
            <a:r>
              <a:rPr lang="en-US" sz="1400" dirty="0" smtClean="0"/>
              <a:t>16 </a:t>
            </a:r>
            <a:r>
              <a:rPr lang="ru-RU" sz="1400" dirty="0" smtClean="0"/>
              <a:t>байт</a:t>
            </a:r>
            <a:endParaRPr lang="ru-RU" sz="1400" dirty="0"/>
          </a:p>
        </p:txBody>
      </p:sp>
    </p:spTree>
    <p:extLst>
      <p:ext uri="{BB962C8B-B14F-4D97-AF65-F5344CB8AC3E}">
        <p14:creationId xmlns:p14="http://schemas.microsoft.com/office/powerpoint/2010/main" val="34986991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Загрузчик 1-й ступени</a:t>
            </a:r>
            <a:endParaRPr lang="ru-RU" dirty="0"/>
          </a:p>
        </p:txBody>
      </p:sp>
      <p:sp>
        <p:nvSpPr>
          <p:cNvPr id="3" name="Содержимое 2"/>
          <p:cNvSpPr>
            <a:spLocks noGrp="1"/>
          </p:cNvSpPr>
          <p:nvPr>
            <p:ph idx="1"/>
          </p:nvPr>
        </p:nvSpPr>
        <p:spPr/>
        <p:txBody>
          <a:bodyPr/>
          <a:lstStyle/>
          <a:p>
            <a:pPr marL="0">
              <a:buNone/>
            </a:pPr>
            <a:r>
              <a:rPr lang="ru-RU" dirty="0" smtClean="0"/>
              <a:t> </a:t>
            </a:r>
            <a:r>
              <a:rPr lang="en-GB" dirty="0" smtClean="0"/>
              <a:t>FBL </a:t>
            </a:r>
            <a:r>
              <a:rPr lang="ru-RU" dirty="0" smtClean="0"/>
              <a:t>выполняет следующие действия:</a:t>
            </a:r>
          </a:p>
          <a:p>
            <a:pPr marL="0"/>
            <a:r>
              <a:rPr lang="ru-RU" dirty="0" smtClean="0"/>
              <a:t>ищет активный раздел в таблице разделов;</a:t>
            </a:r>
          </a:p>
          <a:p>
            <a:pPr marL="0"/>
            <a:r>
              <a:rPr lang="ru-RU" dirty="0" smtClean="0"/>
              <a:t>ищет начальный сектор активного раздела;</a:t>
            </a:r>
          </a:p>
          <a:p>
            <a:pPr marL="0"/>
            <a:r>
              <a:rPr lang="ru-RU" dirty="0" smtClean="0"/>
              <a:t>загружает копию загрузочного сектора из активного раздела в память;</a:t>
            </a:r>
          </a:p>
          <a:p>
            <a:pPr marL="0"/>
            <a:r>
              <a:rPr lang="ru-RU" dirty="0" smtClean="0"/>
              <a:t>передает управление исполняемому коду из загрузочного сектора (</a:t>
            </a:r>
            <a:r>
              <a:rPr lang="en-GB" dirty="0" smtClean="0"/>
              <a:t>SSB)</a:t>
            </a:r>
            <a:r>
              <a:rPr lang="ru-RU" dirty="0" smtClean="0"/>
              <a:t>.</a:t>
            </a:r>
          </a:p>
          <a:p>
            <a:pPr>
              <a:buNone/>
            </a:pPr>
            <a:endParaRPr lang="ru-RU" dirty="0"/>
          </a:p>
        </p:txBody>
      </p:sp>
    </p:spTree>
    <p:extLst>
      <p:ext uri="{BB962C8B-B14F-4D97-AF65-F5344CB8AC3E}">
        <p14:creationId xmlns:p14="http://schemas.microsoft.com/office/powerpoint/2010/main" val="24391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Загрузчик 2-й ступени </a:t>
            </a:r>
            <a:r>
              <a:rPr lang="en-US" dirty="0" smtClean="0"/>
              <a:t>GRUB</a:t>
            </a:r>
            <a:endParaRPr lang="ru-RU" dirty="0"/>
          </a:p>
        </p:txBody>
      </p:sp>
      <p:sp>
        <p:nvSpPr>
          <p:cNvPr id="3" name="Содержимое 2"/>
          <p:cNvSpPr>
            <a:spLocks noGrp="1"/>
          </p:cNvSpPr>
          <p:nvPr>
            <p:ph idx="1"/>
          </p:nvPr>
        </p:nvSpPr>
        <p:spPr>
          <a:xfrm>
            <a:off x="285720" y="1600200"/>
            <a:ext cx="8643998" cy="4525963"/>
          </a:xfrm>
        </p:spPr>
        <p:txBody>
          <a:bodyPr>
            <a:normAutofit fontScale="92500" lnSpcReduction="10000"/>
          </a:bodyPr>
          <a:lstStyle/>
          <a:p>
            <a:pPr marL="171450" indent="-514350">
              <a:buFont typeface="+mj-lt"/>
              <a:buAutoNum type="arabicPeriod"/>
            </a:pPr>
            <a:r>
              <a:rPr lang="ru-RU" dirty="0" smtClean="0"/>
              <a:t>Обращается к файловой системе</a:t>
            </a:r>
            <a:r>
              <a:rPr lang="en-US" dirty="0" smtClean="0"/>
              <a:t> </a:t>
            </a:r>
            <a:r>
              <a:rPr lang="ru-RU" dirty="0" smtClean="0"/>
              <a:t>и выводит список вариантов загрузки (Загрузчиком может быть </a:t>
            </a:r>
            <a:r>
              <a:rPr lang="en-US" b="1" dirty="0" smtClean="0"/>
              <a:t>LILO </a:t>
            </a:r>
            <a:r>
              <a:rPr lang="en-US" dirty="0" smtClean="0"/>
              <a:t>(</a:t>
            </a:r>
            <a:r>
              <a:rPr lang="ru-RU" dirty="0" smtClean="0"/>
              <a:t>более старый) или </a:t>
            </a:r>
            <a:r>
              <a:rPr lang="en-US" b="1" dirty="0" smtClean="0"/>
              <a:t>GRUB</a:t>
            </a:r>
            <a:r>
              <a:rPr lang="en-US" dirty="0" smtClean="0"/>
              <a:t>. </a:t>
            </a:r>
            <a:r>
              <a:rPr lang="ru-RU" dirty="0" smtClean="0"/>
              <a:t>Загрузчик берет свои настройки из конфигурационного файла (</a:t>
            </a:r>
            <a:r>
              <a:rPr lang="ru-RU" i="1" dirty="0" smtClean="0"/>
              <a:t>/</a:t>
            </a:r>
            <a:r>
              <a:rPr lang="en-US" i="1" dirty="0" smtClean="0"/>
              <a:t>etc/</a:t>
            </a:r>
            <a:r>
              <a:rPr lang="en-US" i="1" dirty="0" err="1" smtClean="0"/>
              <a:t>lilo.conf</a:t>
            </a:r>
            <a:r>
              <a:rPr lang="en-US" dirty="0" smtClean="0"/>
              <a:t> - </a:t>
            </a:r>
            <a:r>
              <a:rPr lang="ru-RU" dirty="0" smtClean="0"/>
              <a:t>для </a:t>
            </a:r>
            <a:r>
              <a:rPr lang="en-US" b="1" dirty="0" smtClean="0"/>
              <a:t>LILO </a:t>
            </a:r>
            <a:r>
              <a:rPr lang="ru-RU" dirty="0" smtClean="0"/>
              <a:t>и</a:t>
            </a:r>
            <a:r>
              <a:rPr lang="ru-RU" i="1" dirty="0" smtClean="0"/>
              <a:t> /</a:t>
            </a:r>
            <a:r>
              <a:rPr lang="en-US" i="1" dirty="0" smtClean="0"/>
              <a:t>boot/grub/</a:t>
            </a:r>
            <a:r>
              <a:rPr lang="en-US" i="1" dirty="0" err="1" smtClean="0"/>
              <a:t>grub.conf</a:t>
            </a:r>
            <a:r>
              <a:rPr lang="en-US" dirty="0" smtClean="0"/>
              <a:t> </a:t>
            </a:r>
            <a:r>
              <a:rPr lang="ru-RU" dirty="0" smtClean="0"/>
              <a:t>или </a:t>
            </a:r>
            <a:r>
              <a:rPr lang="ru-RU" i="1" dirty="0" smtClean="0"/>
              <a:t>/</a:t>
            </a:r>
            <a:r>
              <a:rPr lang="en-US" i="1" dirty="0" smtClean="0"/>
              <a:t>boot/grub/menu.lst</a:t>
            </a:r>
            <a:r>
              <a:rPr lang="en-US" dirty="0" smtClean="0"/>
              <a:t> - </a:t>
            </a:r>
            <a:r>
              <a:rPr lang="ru-RU" dirty="0" smtClean="0"/>
              <a:t>для </a:t>
            </a:r>
            <a:r>
              <a:rPr lang="en-US" b="1" dirty="0" smtClean="0"/>
              <a:t>GRUB</a:t>
            </a:r>
            <a:r>
              <a:rPr lang="en-US" dirty="0" smtClean="0"/>
              <a:t>).</a:t>
            </a:r>
            <a:endParaRPr lang="ru-RU" dirty="0" smtClean="0"/>
          </a:p>
          <a:p>
            <a:pPr marL="171450" indent="-514350">
              <a:buFont typeface="+mj-lt"/>
              <a:buAutoNum type="arabicPeriod"/>
            </a:pPr>
            <a:r>
              <a:rPr lang="ru-RU" dirty="0" smtClean="0"/>
              <a:t>Из каталога </a:t>
            </a:r>
            <a:r>
              <a:rPr lang="en-US" dirty="0" smtClean="0"/>
              <a:t>/boot</a:t>
            </a:r>
            <a:r>
              <a:rPr lang="ru-RU" dirty="0" smtClean="0"/>
              <a:t> выполняет загрузку в память образа ядра </a:t>
            </a:r>
          </a:p>
          <a:p>
            <a:pPr marL="171450" indent="-514350">
              <a:buFont typeface="+mj-lt"/>
              <a:buAutoNum type="arabicPeriod"/>
            </a:pPr>
            <a:r>
              <a:rPr lang="ru-RU" dirty="0" smtClean="0"/>
              <a:t>Передает управление процедуре </a:t>
            </a:r>
            <a:r>
              <a:rPr lang="en-US" dirty="0" smtClean="0"/>
              <a:t>start()</a:t>
            </a:r>
            <a:endParaRPr lang="ru-RU" dirty="0"/>
          </a:p>
        </p:txBody>
      </p:sp>
    </p:spTree>
    <p:extLst>
      <p:ext uri="{BB962C8B-B14F-4D97-AF65-F5344CB8AC3E}">
        <p14:creationId xmlns:p14="http://schemas.microsoft.com/office/powerpoint/2010/main" val="3677645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68346"/>
          </a:xfrm>
        </p:spPr>
        <p:txBody>
          <a:bodyPr>
            <a:noAutofit/>
          </a:bodyPr>
          <a:lstStyle/>
          <a:p>
            <a:r>
              <a:rPr lang="ru-RU" sz="3600" dirty="0" smtClean="0"/>
              <a:t>Функции, выполняемые на стадии загрузки ядра </a:t>
            </a:r>
            <a:endParaRPr lang="ru-RU" sz="3600" dirty="0"/>
          </a:p>
        </p:txBody>
      </p:sp>
      <p:pic>
        <p:nvPicPr>
          <p:cNvPr id="20482" name="Picture 2" descr="&amp;Ocy;&amp;scy;&amp;ncy;&amp;ocy;&amp;vcy;&amp;ncy;&amp;ycy;&amp;iecy; &amp;fcy;&amp;ucy;&amp;ncy;&amp;kcy;&amp;tscy;&amp;icy;&amp;icy; &amp;vcy; &amp;pcy;&amp;rcy;&amp;ocy;&amp;tscy;&amp;iecy;&amp;scy;&amp;scy;&amp;iecy; &amp;zcy;&amp;acy;&amp;gcy;&amp;rcy;&amp;ucy;&amp;zcy;&amp;kcy;&amp;icy; &amp;yacy;&amp;dcy;&amp;rcy;&amp;acy; Linux i386"/>
          <p:cNvPicPr>
            <a:picLocks noChangeAspect="1" noChangeArrowheads="1"/>
          </p:cNvPicPr>
          <p:nvPr/>
        </p:nvPicPr>
        <p:blipFill>
          <a:blip r:embed="rId2" cstate="print"/>
          <a:srcRect/>
          <a:stretch>
            <a:fillRect/>
          </a:stretch>
        </p:blipFill>
        <p:spPr bwMode="auto">
          <a:xfrm>
            <a:off x="642910" y="1357298"/>
            <a:ext cx="7889530" cy="5214974"/>
          </a:xfrm>
          <a:prstGeom prst="rect">
            <a:avLst/>
          </a:prstGeom>
          <a:noFill/>
        </p:spPr>
      </p:pic>
    </p:spTree>
    <p:extLst>
      <p:ext uri="{BB962C8B-B14F-4D97-AF65-F5344CB8AC3E}">
        <p14:creationId xmlns:p14="http://schemas.microsoft.com/office/powerpoint/2010/main" val="2645599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Этапы загрузки на стадии развертывания ядра  </a:t>
            </a:r>
            <a:endParaRPr lang="ru-RU" dirty="0"/>
          </a:p>
        </p:txBody>
      </p:sp>
      <p:sp>
        <p:nvSpPr>
          <p:cNvPr id="3" name="Содержимое 2"/>
          <p:cNvSpPr>
            <a:spLocks noGrp="1"/>
          </p:cNvSpPr>
          <p:nvPr>
            <p:ph idx="1"/>
          </p:nvPr>
        </p:nvSpPr>
        <p:spPr/>
        <p:txBody>
          <a:bodyPr>
            <a:normAutofit fontScale="92500" lnSpcReduction="20000"/>
          </a:bodyPr>
          <a:lstStyle/>
          <a:p>
            <a:pPr marL="514350" indent="-514350">
              <a:buFont typeface="+mj-lt"/>
              <a:buAutoNum type="arabicPeriod"/>
            </a:pPr>
            <a:r>
              <a:rPr lang="ru-RU" dirty="0" smtClean="0"/>
              <a:t>Инициализация сегментных регистров и временного стека. </a:t>
            </a:r>
          </a:p>
          <a:p>
            <a:pPr marL="514350" indent="-514350">
              <a:buFont typeface="+mj-lt"/>
              <a:buAutoNum type="arabicPeriod"/>
            </a:pPr>
            <a:r>
              <a:rPr lang="ru-RU" dirty="0" smtClean="0"/>
              <a:t>Декомпрессия ядра</a:t>
            </a:r>
          </a:p>
          <a:p>
            <a:pPr marL="514350" indent="-514350">
              <a:buFont typeface="+mj-lt"/>
              <a:buAutoNum type="arabicPeriod"/>
            </a:pPr>
            <a:r>
              <a:rPr lang="ru-RU" dirty="0" smtClean="0"/>
              <a:t>Выполнение процесса 0 (настройка стека, инициализация таблицы прерываний, определение типа процессора, монтирование корневой файловой системы)</a:t>
            </a:r>
          </a:p>
          <a:p>
            <a:pPr marL="514350" indent="-514350">
              <a:buFont typeface="+mj-lt"/>
              <a:buAutoNum type="arabicPeriod"/>
            </a:pPr>
            <a:r>
              <a:rPr lang="ru-RU" dirty="0" smtClean="0"/>
              <a:t>Запуск процесса </a:t>
            </a:r>
            <a:r>
              <a:rPr lang="en-US" dirty="0" smtClean="0"/>
              <a:t>init</a:t>
            </a:r>
            <a:r>
              <a:rPr lang="ru-RU" dirty="0" smtClean="0"/>
              <a:t> (инициализация таблицы страниц и системы распределения памяти, создает процесс 1, запускает /</a:t>
            </a:r>
            <a:r>
              <a:rPr lang="ru-RU" dirty="0" err="1" smtClean="0"/>
              <a:t>sbin</a:t>
            </a:r>
            <a:r>
              <a:rPr lang="ru-RU" dirty="0" smtClean="0"/>
              <a:t>/</a:t>
            </a:r>
            <a:r>
              <a:rPr lang="ru-RU" dirty="0" err="1" smtClean="0"/>
              <a:t>init</a:t>
            </a:r>
            <a:r>
              <a:rPr lang="ru-RU" dirty="0" smtClean="0"/>
              <a:t> как первый процесс пользовательского режима</a:t>
            </a:r>
            <a:r>
              <a:rPr lang="en-US" dirty="0" smtClean="0"/>
              <a:t>)</a:t>
            </a:r>
          </a:p>
          <a:p>
            <a:pPr marL="514350" indent="-514350">
              <a:buFont typeface="+mj-lt"/>
              <a:buAutoNum type="arabicPeriod"/>
            </a:pPr>
            <a:endParaRPr lang="ru-RU" dirty="0"/>
          </a:p>
        </p:txBody>
      </p:sp>
    </p:spTree>
    <p:extLst>
      <p:ext uri="{BB962C8B-B14F-4D97-AF65-F5344CB8AC3E}">
        <p14:creationId xmlns:p14="http://schemas.microsoft.com/office/powerpoint/2010/main" val="3450150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06090"/>
          </a:xfrm>
        </p:spPr>
        <p:txBody>
          <a:bodyPr>
            <a:normAutofit fontScale="90000"/>
          </a:bodyPr>
          <a:lstStyle/>
          <a:p>
            <a:r>
              <a:rPr lang="ru-RU" dirty="0" smtClean="0"/>
              <a:t>Типы процессов в </a:t>
            </a:r>
            <a:r>
              <a:rPr lang="en-US" dirty="0" smtClean="0"/>
              <a:t>Linux</a:t>
            </a:r>
            <a:endParaRPr lang="ru-RU" dirty="0"/>
          </a:p>
        </p:txBody>
      </p:sp>
      <p:sp>
        <p:nvSpPr>
          <p:cNvPr id="3" name="Содержимое 2"/>
          <p:cNvSpPr>
            <a:spLocks noGrp="1"/>
          </p:cNvSpPr>
          <p:nvPr>
            <p:ph idx="1"/>
          </p:nvPr>
        </p:nvSpPr>
        <p:spPr>
          <a:xfrm>
            <a:off x="457200" y="1052736"/>
            <a:ext cx="8229600" cy="5256584"/>
          </a:xfrm>
        </p:spPr>
        <p:txBody>
          <a:bodyPr>
            <a:normAutofit fontScale="77500" lnSpcReduction="20000"/>
          </a:bodyPr>
          <a:lstStyle/>
          <a:p>
            <a:pPr>
              <a:buNone/>
            </a:pPr>
            <a:r>
              <a:rPr lang="ru-RU" b="1" dirty="0" smtClean="0"/>
              <a:t>Системные процессы - </a:t>
            </a:r>
            <a:r>
              <a:rPr lang="ru-RU" dirty="0" smtClean="0"/>
              <a:t>являются частью ядра и всегда расположены в оперативной памяти. Системные процессы не имеют соответствующих им программ в виде исполняемых файлов и запускаются при инициализации ядра системы.</a:t>
            </a:r>
            <a:endParaRPr lang="en-US" b="1" dirty="0" smtClean="0"/>
          </a:p>
          <a:p>
            <a:pPr>
              <a:buNone/>
            </a:pPr>
            <a:r>
              <a:rPr lang="ru-RU" b="1" dirty="0" smtClean="0"/>
              <a:t>Демон</a:t>
            </a:r>
            <a:r>
              <a:rPr lang="ru-RU" dirty="0" smtClean="0"/>
              <a:t> (</a:t>
            </a:r>
            <a:r>
              <a:rPr lang="ru-RU" dirty="0" err="1" smtClean="0"/>
              <a:t>Daemon</a:t>
            </a:r>
            <a:r>
              <a:rPr lang="ru-RU" dirty="0" smtClean="0"/>
              <a:t>) — это программа, работающая в фоновом режиме без прямого общения с пользователем  (предком демона является процесс </a:t>
            </a:r>
            <a:r>
              <a:rPr lang="en-GB" dirty="0" smtClean="0"/>
              <a:t>init</a:t>
            </a:r>
            <a:r>
              <a:rPr lang="ru-RU" dirty="0" smtClean="0"/>
              <a:t>).</a:t>
            </a:r>
          </a:p>
          <a:p>
            <a:pPr>
              <a:buNone/>
            </a:pPr>
            <a:r>
              <a:rPr lang="ru-RU" b="1" dirty="0" smtClean="0"/>
              <a:t>Сервисы (службы)</a:t>
            </a:r>
            <a:r>
              <a:rPr lang="ru-RU" dirty="0" smtClean="0"/>
              <a:t> - это программы, которые запускаются и останавливаются через инициализационные </a:t>
            </a:r>
            <a:r>
              <a:rPr lang="ru-RU" dirty="0" err="1" smtClean="0"/>
              <a:t>скрипты</a:t>
            </a:r>
            <a:r>
              <a:rPr lang="ru-RU" dirty="0" smtClean="0"/>
              <a:t>, расположенные в каталоге /</a:t>
            </a:r>
            <a:r>
              <a:rPr lang="ru-RU" dirty="0" err="1" smtClean="0"/>
              <a:t>etc</a:t>
            </a:r>
            <a:r>
              <a:rPr lang="ru-RU" dirty="0" smtClean="0"/>
              <a:t>/</a:t>
            </a:r>
            <a:r>
              <a:rPr lang="ru-RU" dirty="0" err="1" smtClean="0"/>
              <a:t>init.d</a:t>
            </a:r>
            <a:r>
              <a:rPr lang="ru-RU" dirty="0" smtClean="0"/>
              <a:t>. Есть два вида сервисов: те, которые выполняются и завершают свою работу — задачи (</a:t>
            </a:r>
            <a:r>
              <a:rPr lang="ru-RU" dirty="0" err="1" smtClean="0"/>
              <a:t>task</a:t>
            </a:r>
            <a:r>
              <a:rPr lang="ru-RU" dirty="0" smtClean="0"/>
              <a:t>) и те, которые стартуют и продолжают работать в фоне.</a:t>
            </a:r>
          </a:p>
          <a:p>
            <a:pPr>
              <a:buNone/>
            </a:pPr>
            <a:r>
              <a:rPr lang="ru-RU" b="1" dirty="0" smtClean="0"/>
              <a:t>Прикладные процессы </a:t>
            </a:r>
            <a:r>
              <a:rPr lang="ru-RU" dirty="0" smtClean="0"/>
              <a:t>- это процессы, порожденные в рамках пользовательского сеанса работы.</a:t>
            </a:r>
            <a:endParaRPr lang="ru-RU" dirty="0"/>
          </a:p>
        </p:txBody>
      </p:sp>
    </p:spTree>
    <p:extLst>
      <p:ext uri="{BB962C8B-B14F-4D97-AF65-F5344CB8AC3E}">
        <p14:creationId xmlns:p14="http://schemas.microsoft.com/office/powerpoint/2010/main" val="3781260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34082"/>
          </a:xfrm>
        </p:spPr>
        <p:txBody>
          <a:bodyPr>
            <a:normAutofit fontScale="90000"/>
          </a:bodyPr>
          <a:lstStyle/>
          <a:p>
            <a:r>
              <a:rPr lang="ru-RU" dirty="0" smtClean="0"/>
              <a:t>Тестирование (экзамен)</a:t>
            </a:r>
            <a:endParaRPr lang="ru-RU" dirty="0"/>
          </a:p>
        </p:txBody>
      </p:sp>
      <p:graphicFrame>
        <p:nvGraphicFramePr>
          <p:cNvPr id="4" name="Таблица 3"/>
          <p:cNvGraphicFramePr>
            <a:graphicFrameLocks noGrp="1"/>
          </p:cNvGraphicFramePr>
          <p:nvPr/>
        </p:nvGraphicFramePr>
        <p:xfrm>
          <a:off x="683568" y="2132856"/>
          <a:ext cx="7416826" cy="2439784"/>
        </p:xfrm>
        <a:graphic>
          <a:graphicData uri="http://schemas.openxmlformats.org/drawingml/2006/table">
            <a:tbl>
              <a:tblPr/>
              <a:tblGrid>
                <a:gridCol w="936105">
                  <a:extLst>
                    <a:ext uri="{9D8B030D-6E8A-4147-A177-3AD203B41FA5}">
                      <a16:colId xmlns:a16="http://schemas.microsoft.com/office/drawing/2014/main" val="20000"/>
                    </a:ext>
                  </a:extLst>
                </a:gridCol>
                <a:gridCol w="2788589">
                  <a:extLst>
                    <a:ext uri="{9D8B030D-6E8A-4147-A177-3AD203B41FA5}">
                      <a16:colId xmlns:a16="http://schemas.microsoft.com/office/drawing/2014/main" val="20001"/>
                    </a:ext>
                  </a:extLst>
                </a:gridCol>
                <a:gridCol w="1846066">
                  <a:extLst>
                    <a:ext uri="{9D8B030D-6E8A-4147-A177-3AD203B41FA5}">
                      <a16:colId xmlns:a16="http://schemas.microsoft.com/office/drawing/2014/main" val="20002"/>
                    </a:ext>
                  </a:extLst>
                </a:gridCol>
                <a:gridCol w="1846066">
                  <a:extLst>
                    <a:ext uri="{9D8B030D-6E8A-4147-A177-3AD203B41FA5}">
                      <a16:colId xmlns:a16="http://schemas.microsoft.com/office/drawing/2014/main" val="20003"/>
                    </a:ext>
                  </a:extLst>
                </a:gridCol>
              </a:tblGrid>
              <a:tr h="546012">
                <a:tc>
                  <a:txBody>
                    <a:bodyPr/>
                    <a:lstStyle/>
                    <a:p>
                      <a:pPr algn="ctr">
                        <a:spcAft>
                          <a:spcPts val="0"/>
                        </a:spcAft>
                      </a:pPr>
                      <a:r>
                        <a:rPr lang="ru-RU" sz="2000" dirty="0">
                          <a:latin typeface="Times New Roman"/>
                          <a:ea typeface="Times New Roman"/>
                        </a:rPr>
                        <a:t>№</a:t>
                      </a: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dirty="0">
                          <a:latin typeface="Times New Roman"/>
                          <a:ea typeface="Times New Roman"/>
                        </a:rPr>
                        <a:t>Вопрос</a:t>
                      </a: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a:latin typeface="Times New Roman"/>
                          <a:ea typeface="Times New Roman"/>
                        </a:rPr>
                        <a:t>Варианты ответа</a:t>
                      </a: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a:latin typeface="Times New Roman"/>
                          <a:ea typeface="Times New Roman"/>
                        </a:rPr>
                        <a:t>Проверяемое знание, </a:t>
                      </a:r>
                    </a:p>
                    <a:p>
                      <a:pPr>
                        <a:spcAft>
                          <a:spcPts val="0"/>
                        </a:spcAft>
                      </a:pPr>
                      <a:r>
                        <a:rPr lang="ru-RU" sz="2000">
                          <a:latin typeface="Times New Roman"/>
                          <a:ea typeface="Times New Roman"/>
                        </a:rPr>
                        <a:t>умение, навык</a:t>
                      </a: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6184">
                <a:tc rowSpan="5">
                  <a:txBody>
                    <a:bodyPr/>
                    <a:lstStyle/>
                    <a:p>
                      <a:pPr marL="342900" lvl="0" indent="-342900" algn="ctr">
                        <a:spcAft>
                          <a:spcPts val="0"/>
                        </a:spcAft>
                        <a:buFont typeface="+mj-lt"/>
                        <a:buNone/>
                      </a:pPr>
                      <a:r>
                        <a:rPr lang="ru-RU" sz="2000" dirty="0" smtClean="0">
                          <a:latin typeface="Times New Roman"/>
                          <a:ea typeface="Times New Roman"/>
                        </a:rPr>
                        <a:t>1.</a:t>
                      </a:r>
                      <a:endParaRPr lang="ru-RU" sz="2000" dirty="0">
                        <a:latin typeface="Times New Roman"/>
                        <a:ea typeface="Times New Roman"/>
                      </a:endParaRP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ru-RU" sz="2000" i="1" dirty="0">
                          <a:latin typeface="Times New Roman"/>
                          <a:ea typeface="Times New Roman"/>
                        </a:rPr>
                        <a:t>С помощью каких команд можно просмотреть список запущенных процессов </a:t>
                      </a:r>
                      <a:endParaRPr lang="ru-RU" sz="2000" dirty="0">
                        <a:latin typeface="Times New Roman"/>
                        <a:ea typeface="Times New Roman"/>
                      </a:endParaRP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01930" algn="just">
                        <a:spcAft>
                          <a:spcPts val="0"/>
                        </a:spcAft>
                        <a:tabLst>
                          <a:tab pos="810260" algn="l"/>
                          <a:tab pos="900430" algn="l"/>
                        </a:tabLst>
                      </a:pPr>
                      <a:r>
                        <a:rPr lang="en-US" sz="2000" dirty="0" err="1" smtClean="0">
                          <a:latin typeface="Times New Roman"/>
                          <a:ea typeface="Times New Roman"/>
                        </a:rPr>
                        <a:t>ps</a:t>
                      </a:r>
                      <a:endParaRPr lang="ru-RU" sz="2000" dirty="0">
                        <a:latin typeface="Times New Roman"/>
                        <a:ea typeface="Times New Roman"/>
                      </a:endParaRP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201930" algn="just">
                        <a:spcAft>
                          <a:spcPts val="0"/>
                        </a:spcAft>
                        <a:tabLst>
                          <a:tab pos="810260" algn="l"/>
                          <a:tab pos="900430" algn="l"/>
                        </a:tabLst>
                      </a:pPr>
                      <a:r>
                        <a:rPr lang="ru-RU" sz="2000">
                          <a:latin typeface="Times New Roman"/>
                          <a:ea typeface="Times New Roman"/>
                        </a:rPr>
                        <a:t>Знание команд мониторинга процессов</a:t>
                      </a: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3005">
                <a:tc vMerge="1">
                  <a:txBody>
                    <a:bodyPr/>
                    <a:lstStyle/>
                    <a:p>
                      <a:endParaRPr lang="ru-RU"/>
                    </a:p>
                  </a:txBody>
                  <a:tcPr/>
                </a:tc>
                <a:tc vMerge="1">
                  <a:txBody>
                    <a:bodyPr/>
                    <a:lstStyle/>
                    <a:p>
                      <a:endParaRPr lang="ru-RU"/>
                    </a:p>
                  </a:txBody>
                  <a:tcPr/>
                </a:tc>
                <a:tc>
                  <a:txBody>
                    <a:bodyPr/>
                    <a:lstStyle/>
                    <a:p>
                      <a:pPr marL="201930" algn="just">
                        <a:spcAft>
                          <a:spcPts val="0"/>
                        </a:spcAft>
                        <a:tabLst>
                          <a:tab pos="810260" algn="l"/>
                          <a:tab pos="900430" algn="l"/>
                        </a:tabLst>
                      </a:pPr>
                      <a:r>
                        <a:rPr lang="en-US" sz="2000" dirty="0" smtClean="0">
                          <a:latin typeface="Times New Roman"/>
                          <a:ea typeface="Times New Roman"/>
                        </a:rPr>
                        <a:t>top</a:t>
                      </a:r>
                      <a:endParaRPr lang="ru-RU" sz="2000" dirty="0">
                        <a:latin typeface="Times New Roman"/>
                        <a:ea typeface="Times New Roman"/>
                      </a:endParaRP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ru-RU"/>
                    </a:p>
                  </a:txBody>
                  <a:tcPr/>
                </a:tc>
                <a:extLst>
                  <a:ext uri="{0D108BD9-81ED-4DB2-BD59-A6C34878D82A}">
                    <a16:rowId xmlns:a16="http://schemas.microsoft.com/office/drawing/2014/main" val="10002"/>
                  </a:ext>
                </a:extLst>
              </a:tr>
              <a:tr h="273005">
                <a:tc vMerge="1">
                  <a:txBody>
                    <a:bodyPr/>
                    <a:lstStyle/>
                    <a:p>
                      <a:endParaRPr lang="ru-RU"/>
                    </a:p>
                  </a:txBody>
                  <a:tcPr/>
                </a:tc>
                <a:tc vMerge="1">
                  <a:txBody>
                    <a:bodyPr/>
                    <a:lstStyle/>
                    <a:p>
                      <a:endParaRPr lang="ru-RU"/>
                    </a:p>
                  </a:txBody>
                  <a:tcPr/>
                </a:tc>
                <a:tc>
                  <a:txBody>
                    <a:bodyPr/>
                    <a:lstStyle/>
                    <a:p>
                      <a:pPr marL="201930" algn="just">
                        <a:spcAft>
                          <a:spcPts val="0"/>
                        </a:spcAft>
                        <a:tabLst>
                          <a:tab pos="810260" algn="l"/>
                          <a:tab pos="900430" algn="l"/>
                        </a:tabLst>
                      </a:pPr>
                      <a:r>
                        <a:rPr lang="en-US" sz="2000" dirty="0">
                          <a:latin typeface="Times New Roman"/>
                          <a:ea typeface="Times New Roman"/>
                        </a:rPr>
                        <a:t>man</a:t>
                      </a:r>
                      <a:endParaRPr lang="ru-RU" sz="2000" dirty="0">
                        <a:latin typeface="Times New Roman"/>
                        <a:ea typeface="Times New Roman"/>
                      </a:endParaRP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ru-RU"/>
                    </a:p>
                  </a:txBody>
                  <a:tcPr/>
                </a:tc>
                <a:extLst>
                  <a:ext uri="{0D108BD9-81ED-4DB2-BD59-A6C34878D82A}">
                    <a16:rowId xmlns:a16="http://schemas.microsoft.com/office/drawing/2014/main" val="10003"/>
                  </a:ext>
                </a:extLst>
              </a:tr>
              <a:tr h="273005">
                <a:tc vMerge="1">
                  <a:txBody>
                    <a:bodyPr/>
                    <a:lstStyle/>
                    <a:p>
                      <a:endParaRPr lang="ru-RU"/>
                    </a:p>
                  </a:txBody>
                  <a:tcPr/>
                </a:tc>
                <a:tc vMerge="1">
                  <a:txBody>
                    <a:bodyPr/>
                    <a:lstStyle/>
                    <a:p>
                      <a:endParaRPr lang="ru-RU"/>
                    </a:p>
                  </a:txBody>
                  <a:tcPr/>
                </a:tc>
                <a:tc>
                  <a:txBody>
                    <a:bodyPr/>
                    <a:lstStyle/>
                    <a:p>
                      <a:pPr marL="201930" algn="just">
                        <a:spcAft>
                          <a:spcPts val="0"/>
                        </a:spcAft>
                        <a:tabLst>
                          <a:tab pos="810260" algn="l"/>
                          <a:tab pos="900430" algn="l"/>
                        </a:tabLst>
                      </a:pPr>
                      <a:r>
                        <a:rPr lang="en-US" sz="2000" dirty="0" err="1">
                          <a:latin typeface="Times New Roman"/>
                          <a:ea typeface="Times New Roman"/>
                        </a:rPr>
                        <a:t>cd</a:t>
                      </a:r>
                      <a:endParaRPr lang="ru-RU" sz="2000" dirty="0">
                        <a:latin typeface="Times New Roman"/>
                        <a:ea typeface="Times New Roman"/>
                      </a:endParaRP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ru-RU"/>
                    </a:p>
                  </a:txBody>
                  <a:tcPr/>
                </a:tc>
                <a:extLst>
                  <a:ext uri="{0D108BD9-81ED-4DB2-BD59-A6C34878D82A}">
                    <a16:rowId xmlns:a16="http://schemas.microsoft.com/office/drawing/2014/main" val="10004"/>
                  </a:ext>
                </a:extLst>
              </a:tr>
              <a:tr h="273005">
                <a:tc vMerge="1">
                  <a:txBody>
                    <a:bodyPr/>
                    <a:lstStyle/>
                    <a:p>
                      <a:endParaRPr lang="ru-RU"/>
                    </a:p>
                  </a:txBody>
                  <a:tcPr/>
                </a:tc>
                <a:tc vMerge="1">
                  <a:txBody>
                    <a:bodyPr/>
                    <a:lstStyle/>
                    <a:p>
                      <a:endParaRPr lang="ru-RU"/>
                    </a:p>
                  </a:txBody>
                  <a:tcPr/>
                </a:tc>
                <a:tc>
                  <a:txBody>
                    <a:bodyPr/>
                    <a:lstStyle/>
                    <a:p>
                      <a:pPr marL="201930" algn="just">
                        <a:spcAft>
                          <a:spcPts val="0"/>
                        </a:spcAft>
                        <a:tabLst>
                          <a:tab pos="810260" algn="l"/>
                          <a:tab pos="900430" algn="l"/>
                        </a:tabLst>
                      </a:pPr>
                      <a:r>
                        <a:rPr lang="en-US" sz="2000" dirty="0" err="1">
                          <a:latin typeface="Times New Roman"/>
                          <a:ea typeface="Times New Roman"/>
                        </a:rPr>
                        <a:t>sudo</a:t>
                      </a:r>
                      <a:endParaRPr lang="ru-RU" sz="2000" dirty="0">
                        <a:latin typeface="Times New Roman"/>
                        <a:ea typeface="Times New Roman"/>
                      </a:endParaRPr>
                    </a:p>
                  </a:txBody>
                  <a:tcPr marL="65607" marR="656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ru-RU"/>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539552" y="980728"/>
            <a:ext cx="8280920" cy="1200329"/>
          </a:xfrm>
          <a:prstGeom prst="rect">
            <a:avLst/>
          </a:prstGeom>
          <a:noFill/>
        </p:spPr>
        <p:txBody>
          <a:bodyPr wrap="square" rtlCol="0">
            <a:spAutoFit/>
          </a:bodyPr>
          <a:lstStyle/>
          <a:p>
            <a:r>
              <a:rPr lang="ru-RU" dirty="0" smtClean="0"/>
              <a:t>Тестирование проводится в конце семестра. Необходимо ответить на 20 вопросов. За каждый правильный ответ на вопрос 1 балл. Правильным ответом считается выбор всех возможных правильных ответов из предложенных.</a:t>
            </a:r>
          </a:p>
          <a:p>
            <a:endParaRPr lang="ru-RU" dirty="0" smtClean="0"/>
          </a:p>
        </p:txBody>
      </p:sp>
      <p:sp>
        <p:nvSpPr>
          <p:cNvPr id="6" name="TextBox 5"/>
          <p:cNvSpPr txBox="1"/>
          <p:nvPr/>
        </p:nvSpPr>
        <p:spPr>
          <a:xfrm>
            <a:off x="971600" y="4941168"/>
            <a:ext cx="7560840" cy="1754326"/>
          </a:xfrm>
          <a:prstGeom prst="rect">
            <a:avLst/>
          </a:prstGeom>
          <a:noFill/>
        </p:spPr>
        <p:txBody>
          <a:bodyPr wrap="square" rtlCol="0">
            <a:spAutoFit/>
          </a:bodyPr>
          <a:lstStyle/>
          <a:p>
            <a:r>
              <a:rPr lang="ru-RU" dirty="0" smtClean="0"/>
              <a:t>Итоговая оценка определяется по сумме баллов за лабораторные работы и тестирование</a:t>
            </a:r>
          </a:p>
          <a:p>
            <a:r>
              <a:rPr lang="ru-RU" dirty="0" smtClean="0"/>
              <a:t>47-50 баллов – оценка 5</a:t>
            </a:r>
            <a:r>
              <a:rPr lang="en-US" dirty="0" smtClean="0"/>
              <a:t> </a:t>
            </a:r>
            <a:endParaRPr lang="ru-RU" dirty="0" smtClean="0"/>
          </a:p>
          <a:p>
            <a:r>
              <a:rPr lang="ru-RU" dirty="0" smtClean="0"/>
              <a:t>44-46 баллов – оценка 4</a:t>
            </a:r>
          </a:p>
          <a:p>
            <a:r>
              <a:rPr lang="ru-RU" dirty="0" smtClean="0"/>
              <a:t>30-43 баллов – оценка 3</a:t>
            </a:r>
          </a:p>
          <a:p>
            <a:endParaRPr lang="ru-RU"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922114"/>
          </a:xfrm>
        </p:spPr>
        <p:txBody>
          <a:bodyPr/>
          <a:lstStyle/>
          <a:p>
            <a:r>
              <a:rPr lang="ru-RU" dirty="0" smtClean="0"/>
              <a:t>Иерархия процессов</a:t>
            </a:r>
            <a:endParaRPr lang="ru-RU" dirty="0"/>
          </a:p>
        </p:txBody>
      </p:sp>
      <p:pic>
        <p:nvPicPr>
          <p:cNvPr id="1026" name="Picture 2" descr="http://life-prog.ru/linux/Tree_proc.jpg"/>
          <p:cNvPicPr>
            <a:picLocks noChangeAspect="1" noChangeArrowheads="1"/>
          </p:cNvPicPr>
          <p:nvPr/>
        </p:nvPicPr>
        <p:blipFill>
          <a:blip r:embed="rId2" cstate="print"/>
          <a:srcRect/>
          <a:stretch>
            <a:fillRect/>
          </a:stretch>
        </p:blipFill>
        <p:spPr bwMode="auto">
          <a:xfrm>
            <a:off x="899592" y="1340768"/>
            <a:ext cx="7344816" cy="5112568"/>
          </a:xfrm>
          <a:prstGeom prst="rect">
            <a:avLst/>
          </a:prstGeom>
          <a:noFill/>
        </p:spPr>
      </p:pic>
      <p:sp>
        <p:nvSpPr>
          <p:cNvPr id="4" name="TextBox 3"/>
          <p:cNvSpPr txBox="1"/>
          <p:nvPr/>
        </p:nvSpPr>
        <p:spPr>
          <a:xfrm>
            <a:off x="857224" y="2857496"/>
            <a:ext cx="1357322" cy="461665"/>
          </a:xfrm>
          <a:prstGeom prst="rect">
            <a:avLst/>
          </a:prstGeom>
          <a:noFill/>
        </p:spPr>
        <p:txBody>
          <a:bodyPr wrap="square" rtlCol="0">
            <a:spAutoFit/>
          </a:bodyPr>
          <a:lstStyle/>
          <a:p>
            <a:r>
              <a:rPr lang="ru-RU" sz="1200" dirty="0" smtClean="0"/>
              <a:t>запрашивает имя пользователя </a:t>
            </a:r>
            <a:endParaRPr lang="ru-RU" sz="1200" dirty="0"/>
          </a:p>
        </p:txBody>
      </p:sp>
      <p:sp>
        <p:nvSpPr>
          <p:cNvPr id="5" name="TextBox 4"/>
          <p:cNvSpPr txBox="1"/>
          <p:nvPr/>
        </p:nvSpPr>
        <p:spPr>
          <a:xfrm>
            <a:off x="4857752" y="3714752"/>
            <a:ext cx="1285884" cy="461665"/>
          </a:xfrm>
          <a:prstGeom prst="rect">
            <a:avLst/>
          </a:prstGeom>
          <a:noFill/>
        </p:spPr>
        <p:txBody>
          <a:bodyPr wrap="square" rtlCol="0">
            <a:spAutoFit/>
          </a:bodyPr>
          <a:lstStyle/>
          <a:p>
            <a:r>
              <a:rPr lang="ru-RU" sz="1200" dirty="0" smtClean="0"/>
              <a:t>Идентификация пользователя</a:t>
            </a:r>
            <a:endParaRPr lang="ru-RU" sz="1200" dirty="0"/>
          </a:p>
        </p:txBody>
      </p:sp>
    </p:spTree>
    <p:extLst>
      <p:ext uri="{BB962C8B-B14F-4D97-AF65-F5344CB8AC3E}">
        <p14:creationId xmlns:p14="http://schemas.microsoft.com/office/powerpoint/2010/main" val="4281982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346050"/>
          </a:xfrm>
        </p:spPr>
        <p:txBody>
          <a:bodyPr>
            <a:normAutofit fontScale="90000"/>
          </a:bodyPr>
          <a:lstStyle/>
          <a:p>
            <a:r>
              <a:rPr lang="ru-RU" sz="3600" dirty="0" smtClean="0"/>
              <a:t>Уровни запуска сервисов</a:t>
            </a:r>
            <a:endParaRPr lang="ru-RU" sz="3600" dirty="0"/>
          </a:p>
        </p:txBody>
      </p:sp>
      <p:sp>
        <p:nvSpPr>
          <p:cNvPr id="4" name="Прямоугольник 3"/>
          <p:cNvSpPr/>
          <p:nvPr/>
        </p:nvSpPr>
        <p:spPr>
          <a:xfrm>
            <a:off x="323528" y="764705"/>
            <a:ext cx="8424936" cy="646331"/>
          </a:xfrm>
          <a:prstGeom prst="rect">
            <a:avLst/>
          </a:prstGeom>
        </p:spPr>
        <p:txBody>
          <a:bodyPr wrap="square">
            <a:spAutoFit/>
          </a:bodyPr>
          <a:lstStyle/>
          <a:p>
            <a:r>
              <a:rPr lang="ru-RU" dirty="0" smtClean="0"/>
              <a:t>Термин уровень выполнения означает режим функционирования операционной системы компьютера</a:t>
            </a:r>
            <a:endParaRPr lang="ru-RU" dirty="0"/>
          </a:p>
        </p:txBody>
      </p:sp>
      <p:graphicFrame>
        <p:nvGraphicFramePr>
          <p:cNvPr id="6" name="Таблица 5"/>
          <p:cNvGraphicFramePr>
            <a:graphicFrameLocks noGrp="1"/>
          </p:cNvGraphicFramePr>
          <p:nvPr/>
        </p:nvGraphicFramePr>
        <p:xfrm>
          <a:off x="395536" y="1628800"/>
          <a:ext cx="7848870" cy="4381820"/>
        </p:xfrm>
        <a:graphic>
          <a:graphicData uri="http://schemas.openxmlformats.org/drawingml/2006/table">
            <a:tbl>
              <a:tblPr/>
              <a:tblGrid>
                <a:gridCol w="864096">
                  <a:extLst>
                    <a:ext uri="{9D8B030D-6E8A-4147-A177-3AD203B41FA5}">
                      <a16:colId xmlns:a16="http://schemas.microsoft.com/office/drawing/2014/main" val="20000"/>
                    </a:ext>
                  </a:extLst>
                </a:gridCol>
                <a:gridCol w="3429512">
                  <a:extLst>
                    <a:ext uri="{9D8B030D-6E8A-4147-A177-3AD203B41FA5}">
                      <a16:colId xmlns:a16="http://schemas.microsoft.com/office/drawing/2014/main" val="20001"/>
                    </a:ext>
                  </a:extLst>
                </a:gridCol>
                <a:gridCol w="3555262">
                  <a:extLst>
                    <a:ext uri="{9D8B030D-6E8A-4147-A177-3AD203B41FA5}">
                      <a16:colId xmlns:a16="http://schemas.microsoft.com/office/drawing/2014/main" val="20002"/>
                    </a:ext>
                  </a:extLst>
                </a:gridCol>
              </a:tblGrid>
              <a:tr h="542623">
                <a:tc>
                  <a:txBody>
                    <a:bodyPr/>
                    <a:lstStyle/>
                    <a:p>
                      <a:pPr algn="ctr">
                        <a:lnSpc>
                          <a:spcPct val="115000"/>
                        </a:lnSpc>
                        <a:spcAft>
                          <a:spcPts val="1000"/>
                        </a:spcAft>
                      </a:pPr>
                      <a:r>
                        <a:rPr lang="ru-RU" sz="1600" dirty="0">
                          <a:latin typeface="Calibri"/>
                          <a:ea typeface="Calibri"/>
                          <a:cs typeface="Times New Roman"/>
                        </a:rPr>
                        <a:t>№ Уровня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a:latin typeface="Calibri"/>
                          <a:ea typeface="Calibri"/>
                          <a:cs typeface="Times New Roman"/>
                        </a:rPr>
                        <a:t>Функция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ru-RU" sz="1600" dirty="0">
                          <a:latin typeface="Calibri"/>
                          <a:ea typeface="Calibri"/>
                          <a:cs typeface="Times New Roman"/>
                        </a:rPr>
                        <a:t>Описание уровня</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3460">
                <a:tc>
                  <a:txBody>
                    <a:bodyPr/>
                    <a:lstStyle/>
                    <a:p>
                      <a:pPr algn="ctr">
                        <a:lnSpc>
                          <a:spcPct val="115000"/>
                        </a:lnSpc>
                        <a:spcAft>
                          <a:spcPts val="1000"/>
                        </a:spcAft>
                      </a:pPr>
                      <a:r>
                        <a:rPr lang="ru-RU" sz="1600" dirty="0">
                          <a:latin typeface="Calibri"/>
                          <a:ea typeface="Calibri"/>
                          <a:cs typeface="Times New Roman"/>
                        </a:rPr>
                        <a:t>0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dirty="0">
                          <a:latin typeface="Calibri"/>
                          <a:ea typeface="Calibri"/>
                          <a:cs typeface="Times New Roman"/>
                        </a:rPr>
                        <a:t>Выключение системы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dirty="0" smtClean="0">
                          <a:latin typeface="Calibri"/>
                          <a:ea typeface="Calibri"/>
                          <a:cs typeface="Times New Roman"/>
                        </a:rPr>
                        <a:t> По </a:t>
                      </a:r>
                      <a:r>
                        <a:rPr lang="ru-RU" sz="1600" dirty="0">
                          <a:latin typeface="Calibri"/>
                          <a:ea typeface="Calibri"/>
                          <a:cs typeface="Times New Roman"/>
                        </a:rPr>
                        <a:t>команде завершения работы</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2623">
                <a:tc>
                  <a:txBody>
                    <a:bodyPr/>
                    <a:lstStyle/>
                    <a:p>
                      <a:pPr algn="ctr">
                        <a:lnSpc>
                          <a:spcPct val="115000"/>
                        </a:lnSpc>
                        <a:spcAft>
                          <a:spcPts val="1000"/>
                        </a:spcAft>
                      </a:pPr>
                      <a:r>
                        <a:rPr lang="ru-RU" sz="1600" dirty="0">
                          <a:latin typeface="Calibri"/>
                          <a:ea typeface="Calibri"/>
                          <a:cs typeface="Times New Roman"/>
                        </a:rPr>
                        <a:t>1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dirty="0">
                          <a:latin typeface="Calibri"/>
                          <a:ea typeface="Calibri"/>
                          <a:cs typeface="Times New Roman"/>
                        </a:rPr>
                        <a:t>Загрузка в однопользовательском режиме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dirty="0" smtClean="0">
                          <a:latin typeface="Calibri"/>
                          <a:ea typeface="Calibri"/>
                          <a:cs typeface="Times New Roman"/>
                        </a:rPr>
                        <a:t> Используется  </a:t>
                      </a:r>
                      <a:r>
                        <a:rPr lang="ru-RU" sz="1600" dirty="0">
                          <a:latin typeface="Calibri"/>
                          <a:ea typeface="Calibri"/>
                          <a:cs typeface="Times New Roman"/>
                        </a:rPr>
                        <a:t>для диагностики и </a:t>
                      </a:r>
                      <a:r>
                        <a:rPr lang="ru-RU" sz="1600" dirty="0" smtClean="0">
                          <a:latin typeface="Calibri"/>
                          <a:ea typeface="Calibri"/>
                          <a:cs typeface="Times New Roman"/>
                        </a:rPr>
                        <a:t>  устранения </a:t>
                      </a:r>
                      <a:r>
                        <a:rPr lang="ru-RU" sz="1600" dirty="0">
                          <a:latin typeface="Calibri"/>
                          <a:ea typeface="Calibri"/>
                          <a:cs typeface="Times New Roman"/>
                        </a:rPr>
                        <a:t>неполадок в системе</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58234">
                <a:tc>
                  <a:txBody>
                    <a:bodyPr/>
                    <a:lstStyle/>
                    <a:p>
                      <a:pPr algn="ctr">
                        <a:lnSpc>
                          <a:spcPct val="115000"/>
                        </a:lnSpc>
                        <a:spcAft>
                          <a:spcPts val="1000"/>
                        </a:spcAft>
                      </a:pPr>
                      <a:r>
                        <a:rPr lang="ru-RU" sz="1600" dirty="0">
                          <a:latin typeface="Calibri"/>
                          <a:ea typeface="Calibri"/>
                          <a:cs typeface="Times New Roman"/>
                        </a:rPr>
                        <a:t>2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dirty="0">
                          <a:latin typeface="Calibri"/>
                          <a:ea typeface="Calibri"/>
                          <a:cs typeface="Times New Roman"/>
                        </a:rPr>
                        <a:t>Загрузка в многопользовательском режиме без поддержки сети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endParaRPr lang="ru-RU" sz="160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58234">
                <a:tc>
                  <a:txBody>
                    <a:bodyPr/>
                    <a:lstStyle/>
                    <a:p>
                      <a:pPr algn="ctr">
                        <a:lnSpc>
                          <a:spcPct val="115000"/>
                        </a:lnSpc>
                        <a:spcAft>
                          <a:spcPts val="1000"/>
                        </a:spcAft>
                      </a:pPr>
                      <a:r>
                        <a:rPr lang="ru-RU" sz="1600" dirty="0">
                          <a:latin typeface="Calibri"/>
                          <a:ea typeface="Calibri"/>
                          <a:cs typeface="Times New Roman"/>
                        </a:rPr>
                        <a:t>3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dirty="0">
                          <a:latin typeface="Calibri"/>
                          <a:ea typeface="Calibri"/>
                          <a:cs typeface="Times New Roman"/>
                        </a:rPr>
                        <a:t>Загрузка в многопользовательском режиме с поддержкой сети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dirty="0" smtClean="0">
                          <a:latin typeface="Calibri"/>
                          <a:ea typeface="Calibri"/>
                          <a:cs typeface="Times New Roman"/>
                        </a:rPr>
                        <a:t> Работа </a:t>
                      </a:r>
                      <a:r>
                        <a:rPr lang="ru-RU" sz="1600" dirty="0">
                          <a:latin typeface="Calibri"/>
                          <a:ea typeface="Calibri"/>
                          <a:cs typeface="Times New Roman"/>
                        </a:rPr>
                        <a:t>с NFS</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3460">
                <a:tc>
                  <a:txBody>
                    <a:bodyPr/>
                    <a:lstStyle/>
                    <a:p>
                      <a:pPr algn="ctr">
                        <a:lnSpc>
                          <a:spcPct val="115000"/>
                        </a:lnSpc>
                        <a:spcAft>
                          <a:spcPts val="1000"/>
                        </a:spcAft>
                      </a:pPr>
                      <a:r>
                        <a:rPr lang="ru-RU" sz="1600" dirty="0">
                          <a:latin typeface="Calibri"/>
                          <a:ea typeface="Calibri"/>
                          <a:cs typeface="Times New Roman"/>
                        </a:rPr>
                        <a:t>4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a:latin typeface="Calibri"/>
                          <a:ea typeface="Calibri"/>
                          <a:cs typeface="Times New Roman"/>
                        </a:rPr>
                        <a:t>Не используется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endParaRPr lang="ru-RU" sz="16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11909">
                <a:tc>
                  <a:txBody>
                    <a:bodyPr/>
                    <a:lstStyle/>
                    <a:p>
                      <a:pPr algn="ctr">
                        <a:lnSpc>
                          <a:spcPct val="115000"/>
                        </a:lnSpc>
                        <a:spcAft>
                          <a:spcPts val="1000"/>
                        </a:spcAft>
                      </a:pPr>
                      <a:r>
                        <a:rPr lang="ru-RU" sz="1600" dirty="0">
                          <a:latin typeface="Calibri"/>
                          <a:ea typeface="Calibri"/>
                          <a:cs typeface="Times New Roman"/>
                        </a:rPr>
                        <a:t>5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a:latin typeface="Calibri"/>
                          <a:ea typeface="Calibri"/>
                          <a:cs typeface="Times New Roman"/>
                        </a:rPr>
                        <a:t>Загрузка в многопользовательском режиме с поддержкой сети и графического входа в систему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dirty="0">
                          <a:latin typeface="Calibri"/>
                          <a:ea typeface="Calibri"/>
                          <a:cs typeface="Times New Roman"/>
                        </a:rPr>
                        <a:t>XDM (графический менеджер дисплея X)</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3460">
                <a:tc>
                  <a:txBody>
                    <a:bodyPr/>
                    <a:lstStyle/>
                    <a:p>
                      <a:pPr algn="ctr">
                        <a:lnSpc>
                          <a:spcPct val="115000"/>
                        </a:lnSpc>
                        <a:spcAft>
                          <a:spcPts val="1000"/>
                        </a:spcAft>
                      </a:pPr>
                      <a:r>
                        <a:rPr lang="ru-RU" sz="1600" dirty="0">
                          <a:latin typeface="Calibri"/>
                          <a:ea typeface="Calibri"/>
                          <a:cs typeface="Times New Roman"/>
                        </a:rPr>
                        <a:t>6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ru-RU" sz="1600">
                          <a:latin typeface="Calibri"/>
                          <a:ea typeface="Calibri"/>
                          <a:cs typeface="Times New Roman"/>
                        </a:rPr>
                        <a:t>Перезагрузка </a:t>
                      </a:r>
                    </a:p>
                  </a:txBody>
                  <a:tcPr marL="21766" marR="21766" marT="21766" marB="217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endParaRPr lang="ru-RU" sz="1600" dirty="0">
                        <a:latin typeface="Calibri"/>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76476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274638"/>
            <a:ext cx="8472518" cy="654032"/>
          </a:xfrm>
        </p:spPr>
        <p:txBody>
          <a:bodyPr>
            <a:normAutofit fontScale="90000"/>
          </a:bodyPr>
          <a:lstStyle/>
          <a:p>
            <a:r>
              <a:rPr lang="ru-RU" dirty="0" smtClean="0"/>
              <a:t>Примеры стандартных служб </a:t>
            </a:r>
            <a:r>
              <a:rPr lang="en-GB" dirty="0" smtClean="0"/>
              <a:t>Linux</a:t>
            </a:r>
            <a:endParaRPr lang="ru-RU" dirty="0"/>
          </a:p>
        </p:txBody>
      </p:sp>
      <p:graphicFrame>
        <p:nvGraphicFramePr>
          <p:cNvPr id="8" name="Таблица 7"/>
          <p:cNvGraphicFramePr>
            <a:graphicFrameLocks noGrp="1"/>
          </p:cNvGraphicFramePr>
          <p:nvPr/>
        </p:nvGraphicFramePr>
        <p:xfrm>
          <a:off x="428596" y="1000109"/>
          <a:ext cx="8358246" cy="4359921"/>
        </p:xfrm>
        <a:graphic>
          <a:graphicData uri="http://schemas.openxmlformats.org/drawingml/2006/table">
            <a:tbl>
              <a:tblPr/>
              <a:tblGrid>
                <a:gridCol w="1928826">
                  <a:extLst>
                    <a:ext uri="{9D8B030D-6E8A-4147-A177-3AD203B41FA5}">
                      <a16:colId xmlns:a16="http://schemas.microsoft.com/office/drawing/2014/main" val="20000"/>
                    </a:ext>
                  </a:extLst>
                </a:gridCol>
                <a:gridCol w="6429420">
                  <a:extLst>
                    <a:ext uri="{9D8B030D-6E8A-4147-A177-3AD203B41FA5}">
                      <a16:colId xmlns:a16="http://schemas.microsoft.com/office/drawing/2014/main" val="20001"/>
                    </a:ext>
                  </a:extLst>
                </a:gridCol>
              </a:tblGrid>
              <a:tr h="387362">
                <a:tc>
                  <a:txBody>
                    <a:bodyPr/>
                    <a:lstStyle/>
                    <a:p>
                      <a:pPr>
                        <a:lnSpc>
                          <a:spcPct val="115000"/>
                        </a:lnSpc>
                        <a:spcAft>
                          <a:spcPts val="0"/>
                        </a:spcAft>
                      </a:pPr>
                      <a:r>
                        <a:rPr lang="ru-RU" sz="2000" b="1" dirty="0">
                          <a:latin typeface="Times New Roman"/>
                          <a:ea typeface="Times New Roman"/>
                          <a:cs typeface="Times New Roman"/>
                        </a:rPr>
                        <a:t>Сервис</a:t>
                      </a:r>
                      <a:r>
                        <a:rPr lang="ru-RU" sz="2000" dirty="0">
                          <a:latin typeface="Times New Roman"/>
                          <a:ea typeface="Times New Roman"/>
                          <a:cs typeface="Times New Roman"/>
                        </a:rPr>
                        <a:t> </a:t>
                      </a:r>
                      <a:endParaRPr lang="ru-RU" sz="2000" dirty="0">
                        <a:latin typeface="Calibri"/>
                        <a:ea typeface="Calibri"/>
                        <a:cs typeface="Times New Roman"/>
                      </a:endParaRPr>
                    </a:p>
                  </a:txBody>
                  <a:tcPr marL="28575" marR="28575" marT="28575" marB="28575" anchor="ctr">
                    <a:lnL>
                      <a:noFill/>
                    </a:lnL>
                    <a:lnR>
                      <a:noFill/>
                    </a:lnR>
                    <a:lnT>
                      <a:noFill/>
                    </a:lnT>
                    <a:lnB>
                      <a:noFill/>
                    </a:lnB>
                    <a:solidFill>
                      <a:srgbClr val="DEDDC8"/>
                    </a:solidFill>
                  </a:tcPr>
                </a:tc>
                <a:tc>
                  <a:txBody>
                    <a:bodyPr/>
                    <a:lstStyle/>
                    <a:p>
                      <a:pPr>
                        <a:lnSpc>
                          <a:spcPct val="115000"/>
                        </a:lnSpc>
                        <a:spcAft>
                          <a:spcPts val="0"/>
                        </a:spcAft>
                      </a:pPr>
                      <a:r>
                        <a:rPr lang="ru-RU" sz="2000" b="1" dirty="0">
                          <a:latin typeface="Times New Roman"/>
                          <a:ea typeface="Times New Roman"/>
                          <a:cs typeface="Times New Roman"/>
                        </a:rPr>
                        <a:t>Описание</a:t>
                      </a:r>
                      <a:r>
                        <a:rPr lang="ru-RU" sz="2000" dirty="0">
                          <a:latin typeface="Times New Roman"/>
                          <a:ea typeface="Times New Roman"/>
                          <a:cs typeface="Times New Roman"/>
                        </a:rPr>
                        <a:t> </a:t>
                      </a:r>
                      <a:endParaRPr lang="ru-RU" sz="2000" dirty="0">
                        <a:latin typeface="Calibri"/>
                        <a:ea typeface="Calibri"/>
                        <a:cs typeface="Times New Roman"/>
                      </a:endParaRPr>
                    </a:p>
                  </a:txBody>
                  <a:tcPr marL="28575" marR="28575" marT="28575" marB="28575" anchor="ctr">
                    <a:lnL>
                      <a:noFill/>
                    </a:lnL>
                    <a:lnR>
                      <a:noFill/>
                    </a:lnR>
                    <a:lnT>
                      <a:noFill/>
                    </a:lnT>
                    <a:lnB>
                      <a:noFill/>
                    </a:lnB>
                    <a:solidFill>
                      <a:srgbClr val="DEDDC8"/>
                    </a:solidFill>
                  </a:tcPr>
                </a:tc>
                <a:extLst>
                  <a:ext uri="{0D108BD9-81ED-4DB2-BD59-A6C34878D82A}">
                    <a16:rowId xmlns:a16="http://schemas.microsoft.com/office/drawing/2014/main" val="10000"/>
                  </a:ext>
                </a:extLst>
              </a:tr>
              <a:tr h="387362">
                <a:tc>
                  <a:txBody>
                    <a:bodyPr/>
                    <a:lstStyle/>
                    <a:p>
                      <a:pPr>
                        <a:lnSpc>
                          <a:spcPct val="115000"/>
                        </a:lnSpc>
                        <a:spcAft>
                          <a:spcPts val="0"/>
                        </a:spcAft>
                      </a:pPr>
                      <a:r>
                        <a:rPr lang="ru-RU" sz="2000" dirty="0" err="1">
                          <a:latin typeface="Times New Roman"/>
                          <a:ea typeface="Times New Roman"/>
                          <a:cs typeface="Times New Roman"/>
                        </a:rPr>
                        <a:t>autofs</a:t>
                      </a:r>
                      <a:r>
                        <a:rPr lang="ru-RU" sz="2000" dirty="0">
                          <a:latin typeface="Times New Roman"/>
                          <a:ea typeface="Times New Roman"/>
                          <a:cs typeface="Times New Roman"/>
                        </a:rPr>
                        <a:t> </a:t>
                      </a:r>
                      <a:endParaRPr lang="ru-RU" sz="2000" dirty="0">
                        <a:latin typeface="Calibri"/>
                        <a:ea typeface="Calibri"/>
                        <a:cs typeface="Times New Roman"/>
                      </a:endParaRPr>
                    </a:p>
                  </a:txBody>
                  <a:tcPr marL="28575" marR="28575" marT="28575" marB="28575" anchor="ctr">
                    <a:lnL>
                      <a:noFill/>
                    </a:lnL>
                    <a:lnR>
                      <a:noFill/>
                    </a:lnR>
                    <a:lnT>
                      <a:noFill/>
                    </a:lnT>
                    <a:lnB>
                      <a:noFill/>
                    </a:lnB>
                    <a:solidFill>
                      <a:srgbClr val="DEDDC8"/>
                    </a:solidFill>
                  </a:tcPr>
                </a:tc>
                <a:tc>
                  <a:txBody>
                    <a:bodyPr/>
                    <a:lstStyle/>
                    <a:p>
                      <a:pPr>
                        <a:lnSpc>
                          <a:spcPct val="115000"/>
                        </a:lnSpc>
                        <a:spcAft>
                          <a:spcPts val="0"/>
                        </a:spcAft>
                      </a:pPr>
                      <a:r>
                        <a:rPr lang="ru-RU" sz="2000" dirty="0" err="1">
                          <a:latin typeface="Times New Roman"/>
                          <a:ea typeface="Times New Roman"/>
                          <a:cs typeface="Times New Roman"/>
                        </a:rPr>
                        <a:t>Автомонтировщик</a:t>
                      </a:r>
                      <a:r>
                        <a:rPr lang="ru-RU" sz="2000" dirty="0">
                          <a:latin typeface="Times New Roman"/>
                          <a:ea typeface="Times New Roman"/>
                          <a:cs typeface="Times New Roman"/>
                        </a:rPr>
                        <a:t> файловых систем </a:t>
                      </a:r>
                      <a:endParaRPr lang="ru-RU" sz="2000" dirty="0">
                        <a:latin typeface="Calibri"/>
                        <a:ea typeface="Calibri"/>
                        <a:cs typeface="Times New Roman"/>
                      </a:endParaRPr>
                    </a:p>
                  </a:txBody>
                  <a:tcPr marL="28575" marR="28575" marT="28575" marB="28575" anchor="ctr">
                    <a:lnL>
                      <a:noFill/>
                    </a:lnL>
                    <a:lnR>
                      <a:noFill/>
                    </a:lnR>
                    <a:lnT>
                      <a:noFill/>
                    </a:lnT>
                    <a:lnB>
                      <a:noFill/>
                    </a:lnB>
                    <a:solidFill>
                      <a:srgbClr val="DEDDC8"/>
                    </a:solidFill>
                  </a:tcPr>
                </a:tc>
                <a:extLst>
                  <a:ext uri="{0D108BD9-81ED-4DB2-BD59-A6C34878D82A}">
                    <a16:rowId xmlns:a16="http://schemas.microsoft.com/office/drawing/2014/main" val="10001"/>
                  </a:ext>
                </a:extLst>
              </a:tr>
              <a:tr h="725164">
                <a:tc>
                  <a:txBody>
                    <a:bodyPr/>
                    <a:lstStyle/>
                    <a:p>
                      <a:pPr>
                        <a:lnSpc>
                          <a:spcPct val="115000"/>
                        </a:lnSpc>
                        <a:spcAft>
                          <a:spcPts val="0"/>
                        </a:spcAft>
                      </a:pPr>
                      <a:r>
                        <a:rPr lang="ru-RU" sz="2000" dirty="0" err="1">
                          <a:latin typeface="Times New Roman"/>
                          <a:ea typeface="Times New Roman"/>
                          <a:cs typeface="Times New Roman"/>
                        </a:rPr>
                        <a:t>gpm</a:t>
                      </a:r>
                      <a:r>
                        <a:rPr lang="ru-RU" sz="2000" dirty="0">
                          <a:latin typeface="Times New Roman"/>
                          <a:ea typeface="Times New Roman"/>
                          <a:cs typeface="Times New Roman"/>
                        </a:rPr>
                        <a:t> </a:t>
                      </a:r>
                      <a:endParaRPr lang="ru-RU" sz="2000" dirty="0">
                        <a:latin typeface="Calibri"/>
                        <a:ea typeface="Calibri"/>
                        <a:cs typeface="Times New Roman"/>
                      </a:endParaRPr>
                    </a:p>
                  </a:txBody>
                  <a:tcPr marL="28575" marR="28575" marT="28575" marB="28575" anchor="ctr">
                    <a:lnL>
                      <a:noFill/>
                    </a:lnL>
                    <a:lnR>
                      <a:noFill/>
                    </a:lnR>
                    <a:lnT>
                      <a:noFill/>
                    </a:lnT>
                    <a:lnB>
                      <a:noFill/>
                    </a:lnB>
                    <a:solidFill>
                      <a:srgbClr val="DEDDC8"/>
                    </a:solidFill>
                  </a:tcPr>
                </a:tc>
                <a:tc>
                  <a:txBody>
                    <a:bodyPr/>
                    <a:lstStyle/>
                    <a:p>
                      <a:pPr>
                        <a:lnSpc>
                          <a:spcPct val="115000"/>
                        </a:lnSpc>
                        <a:spcAft>
                          <a:spcPts val="0"/>
                        </a:spcAft>
                      </a:pPr>
                      <a:r>
                        <a:rPr lang="ru-RU" sz="2000" dirty="0">
                          <a:latin typeface="Times New Roman"/>
                          <a:ea typeface="Times New Roman"/>
                          <a:cs typeface="Times New Roman"/>
                        </a:rPr>
                        <a:t>Поддержка мыши в консоли операционной системы </a:t>
                      </a:r>
                      <a:endParaRPr lang="ru-RU" sz="2000" dirty="0">
                        <a:latin typeface="Calibri"/>
                        <a:ea typeface="Calibri"/>
                        <a:cs typeface="Times New Roman"/>
                      </a:endParaRPr>
                    </a:p>
                  </a:txBody>
                  <a:tcPr marL="28575" marR="28575" marT="28575" marB="28575" anchor="ctr">
                    <a:lnL>
                      <a:noFill/>
                    </a:lnL>
                    <a:lnR>
                      <a:noFill/>
                    </a:lnR>
                    <a:lnT>
                      <a:noFill/>
                    </a:lnT>
                    <a:lnB>
                      <a:noFill/>
                    </a:lnB>
                    <a:solidFill>
                      <a:srgbClr val="DEDDC8"/>
                    </a:solidFill>
                  </a:tcPr>
                </a:tc>
                <a:extLst>
                  <a:ext uri="{0D108BD9-81ED-4DB2-BD59-A6C34878D82A}">
                    <a16:rowId xmlns:a16="http://schemas.microsoft.com/office/drawing/2014/main" val="10002"/>
                  </a:ext>
                </a:extLst>
              </a:tr>
              <a:tr h="725164">
                <a:tc>
                  <a:txBody>
                    <a:bodyPr/>
                    <a:lstStyle/>
                    <a:p>
                      <a:pPr>
                        <a:lnSpc>
                          <a:spcPct val="115000"/>
                        </a:lnSpc>
                        <a:spcAft>
                          <a:spcPts val="0"/>
                        </a:spcAft>
                      </a:pPr>
                      <a:r>
                        <a:rPr lang="ru-RU" sz="2000">
                          <a:latin typeface="Times New Roman"/>
                          <a:ea typeface="Times New Roman"/>
                          <a:cs typeface="Times New Roman"/>
                        </a:rPr>
                        <a:t>keytable </a:t>
                      </a:r>
                      <a:endParaRPr lang="ru-RU" sz="2000">
                        <a:latin typeface="Calibri"/>
                        <a:ea typeface="Calibri"/>
                        <a:cs typeface="Times New Roman"/>
                      </a:endParaRPr>
                    </a:p>
                  </a:txBody>
                  <a:tcPr marL="28575" marR="28575" marT="28575" marB="28575" anchor="ctr">
                    <a:lnL>
                      <a:noFill/>
                    </a:lnL>
                    <a:lnR>
                      <a:noFill/>
                    </a:lnR>
                    <a:lnT>
                      <a:noFill/>
                    </a:lnT>
                    <a:lnB>
                      <a:noFill/>
                    </a:lnB>
                    <a:solidFill>
                      <a:srgbClr val="DEDDC8"/>
                    </a:solidFill>
                  </a:tcPr>
                </a:tc>
                <a:tc>
                  <a:txBody>
                    <a:bodyPr/>
                    <a:lstStyle/>
                    <a:p>
                      <a:pPr>
                        <a:lnSpc>
                          <a:spcPct val="115000"/>
                        </a:lnSpc>
                        <a:spcAft>
                          <a:spcPts val="0"/>
                        </a:spcAft>
                      </a:pPr>
                      <a:r>
                        <a:rPr lang="ru-RU" sz="2000" dirty="0">
                          <a:latin typeface="Times New Roman"/>
                          <a:ea typeface="Times New Roman"/>
                          <a:cs typeface="Times New Roman"/>
                        </a:rPr>
                        <a:t>Загружает раскладку клавиатуры, указанную в файле /</a:t>
                      </a:r>
                      <a:r>
                        <a:rPr lang="ru-RU" sz="2000" dirty="0" err="1">
                          <a:latin typeface="Times New Roman"/>
                          <a:ea typeface="Times New Roman"/>
                          <a:cs typeface="Times New Roman"/>
                        </a:rPr>
                        <a:t>etc</a:t>
                      </a:r>
                      <a:r>
                        <a:rPr lang="ru-RU" sz="2000" dirty="0">
                          <a:latin typeface="Times New Roman"/>
                          <a:ea typeface="Times New Roman"/>
                          <a:cs typeface="Times New Roman"/>
                        </a:rPr>
                        <a:t>/</a:t>
                      </a:r>
                      <a:r>
                        <a:rPr lang="ru-RU" sz="2000" dirty="0" err="1">
                          <a:latin typeface="Times New Roman"/>
                          <a:ea typeface="Times New Roman"/>
                          <a:cs typeface="Times New Roman"/>
                        </a:rPr>
                        <a:t>sysconfig</a:t>
                      </a:r>
                      <a:r>
                        <a:rPr lang="ru-RU" sz="2000" dirty="0">
                          <a:latin typeface="Times New Roman"/>
                          <a:ea typeface="Times New Roman"/>
                          <a:cs typeface="Times New Roman"/>
                        </a:rPr>
                        <a:t>/</a:t>
                      </a:r>
                      <a:r>
                        <a:rPr lang="ru-RU" sz="2000" dirty="0" err="1">
                          <a:latin typeface="Times New Roman"/>
                          <a:ea typeface="Times New Roman"/>
                          <a:cs typeface="Times New Roman"/>
                        </a:rPr>
                        <a:t>keyboard</a:t>
                      </a:r>
                      <a:r>
                        <a:rPr lang="ru-RU" sz="2000" dirty="0">
                          <a:latin typeface="Times New Roman"/>
                          <a:ea typeface="Times New Roman"/>
                          <a:cs typeface="Times New Roman"/>
                        </a:rPr>
                        <a:t> </a:t>
                      </a:r>
                      <a:endParaRPr lang="ru-RU" sz="2000" dirty="0">
                        <a:latin typeface="Calibri"/>
                        <a:ea typeface="Calibri"/>
                        <a:cs typeface="Times New Roman"/>
                      </a:endParaRPr>
                    </a:p>
                  </a:txBody>
                  <a:tcPr marL="28575" marR="28575" marT="28575" marB="28575" anchor="ctr">
                    <a:lnL>
                      <a:noFill/>
                    </a:lnL>
                    <a:lnR>
                      <a:noFill/>
                    </a:lnR>
                    <a:lnT>
                      <a:noFill/>
                    </a:lnT>
                    <a:lnB>
                      <a:noFill/>
                    </a:lnB>
                    <a:solidFill>
                      <a:srgbClr val="DEDDC8"/>
                    </a:solidFill>
                  </a:tcPr>
                </a:tc>
                <a:extLst>
                  <a:ext uri="{0D108BD9-81ED-4DB2-BD59-A6C34878D82A}">
                    <a16:rowId xmlns:a16="http://schemas.microsoft.com/office/drawing/2014/main" val="10003"/>
                  </a:ext>
                </a:extLst>
              </a:tr>
              <a:tr h="1064680">
                <a:tc>
                  <a:txBody>
                    <a:bodyPr/>
                    <a:lstStyle/>
                    <a:p>
                      <a:pPr>
                        <a:lnSpc>
                          <a:spcPct val="115000"/>
                        </a:lnSpc>
                        <a:spcAft>
                          <a:spcPts val="0"/>
                        </a:spcAft>
                      </a:pPr>
                      <a:r>
                        <a:rPr lang="ru-RU" sz="2000">
                          <a:latin typeface="Times New Roman"/>
                          <a:ea typeface="Times New Roman"/>
                          <a:cs typeface="Times New Roman"/>
                        </a:rPr>
                        <a:t>klogd </a:t>
                      </a:r>
                      <a:endParaRPr lang="ru-RU" sz="2000">
                        <a:latin typeface="Calibri"/>
                        <a:ea typeface="Calibri"/>
                        <a:cs typeface="Times New Roman"/>
                      </a:endParaRPr>
                    </a:p>
                  </a:txBody>
                  <a:tcPr marL="28575" marR="28575" marT="28575" marB="28575" anchor="ctr">
                    <a:lnL>
                      <a:noFill/>
                    </a:lnL>
                    <a:lnR>
                      <a:noFill/>
                    </a:lnR>
                    <a:lnT>
                      <a:noFill/>
                    </a:lnT>
                    <a:lnB>
                      <a:noFill/>
                    </a:lnB>
                    <a:solidFill>
                      <a:srgbClr val="DEDDC8"/>
                    </a:solidFill>
                  </a:tcPr>
                </a:tc>
                <a:tc>
                  <a:txBody>
                    <a:bodyPr/>
                    <a:lstStyle/>
                    <a:p>
                      <a:pPr>
                        <a:lnSpc>
                          <a:spcPct val="115000"/>
                        </a:lnSpc>
                        <a:spcAft>
                          <a:spcPts val="0"/>
                        </a:spcAft>
                      </a:pPr>
                      <a:r>
                        <a:rPr lang="ru-RU" sz="2000" dirty="0">
                          <a:latin typeface="Times New Roman"/>
                          <a:ea typeface="Times New Roman"/>
                          <a:cs typeface="Times New Roman"/>
                        </a:rPr>
                        <a:t>Протоколирует сообщения ядра в файлы каталога /</a:t>
                      </a:r>
                      <a:r>
                        <a:rPr lang="ru-RU" sz="2000" dirty="0" err="1">
                          <a:latin typeface="Times New Roman"/>
                          <a:ea typeface="Times New Roman"/>
                          <a:cs typeface="Times New Roman"/>
                        </a:rPr>
                        <a:t>var</a:t>
                      </a:r>
                      <a:r>
                        <a:rPr lang="ru-RU" sz="2000" dirty="0">
                          <a:latin typeface="Times New Roman"/>
                          <a:ea typeface="Times New Roman"/>
                          <a:cs typeface="Times New Roman"/>
                        </a:rPr>
                        <a:t>/</a:t>
                      </a:r>
                      <a:r>
                        <a:rPr lang="ru-RU" sz="2000" dirty="0" err="1">
                          <a:latin typeface="Times New Roman"/>
                          <a:ea typeface="Times New Roman"/>
                          <a:cs typeface="Times New Roman"/>
                        </a:rPr>
                        <a:t>log</a:t>
                      </a:r>
                      <a:r>
                        <a:rPr lang="ru-RU" sz="2000" dirty="0">
                          <a:latin typeface="Times New Roman"/>
                          <a:ea typeface="Times New Roman"/>
                          <a:cs typeface="Times New Roman"/>
                        </a:rPr>
                        <a:t>/</a:t>
                      </a:r>
                      <a:r>
                        <a:rPr lang="ru-RU" sz="2000" dirty="0" err="1">
                          <a:latin typeface="Times New Roman"/>
                          <a:ea typeface="Times New Roman"/>
                          <a:cs typeface="Times New Roman"/>
                        </a:rPr>
                        <a:t>kernel</a:t>
                      </a:r>
                      <a:r>
                        <a:rPr lang="ru-RU" sz="2000" dirty="0">
                          <a:latin typeface="Times New Roman"/>
                          <a:ea typeface="Times New Roman"/>
                          <a:cs typeface="Times New Roman"/>
                        </a:rPr>
                        <a:t> (для диагностики ошибок) </a:t>
                      </a:r>
                      <a:endParaRPr lang="ru-RU" sz="2000" dirty="0">
                        <a:latin typeface="Calibri"/>
                        <a:ea typeface="Calibri"/>
                        <a:cs typeface="Times New Roman"/>
                      </a:endParaRPr>
                    </a:p>
                  </a:txBody>
                  <a:tcPr marL="28575" marR="28575" marT="28575" marB="28575" anchor="ctr">
                    <a:lnL>
                      <a:noFill/>
                    </a:lnL>
                    <a:lnR>
                      <a:noFill/>
                    </a:lnR>
                    <a:lnT>
                      <a:noFill/>
                    </a:lnT>
                    <a:lnB>
                      <a:noFill/>
                    </a:lnB>
                    <a:solidFill>
                      <a:srgbClr val="DEDDC8"/>
                    </a:solidFill>
                  </a:tcPr>
                </a:tc>
                <a:extLst>
                  <a:ext uri="{0D108BD9-81ED-4DB2-BD59-A6C34878D82A}">
                    <a16:rowId xmlns:a16="http://schemas.microsoft.com/office/drawing/2014/main" val="10004"/>
                  </a:ext>
                </a:extLst>
              </a:tr>
              <a:tr h="996547">
                <a:tc>
                  <a:txBody>
                    <a:bodyPr/>
                    <a:lstStyle/>
                    <a:p>
                      <a:pPr>
                        <a:lnSpc>
                          <a:spcPct val="115000"/>
                        </a:lnSpc>
                        <a:spcAft>
                          <a:spcPts val="0"/>
                        </a:spcAft>
                      </a:pPr>
                      <a:r>
                        <a:rPr lang="ru-RU" sz="2000">
                          <a:latin typeface="Times New Roman"/>
                          <a:ea typeface="Times New Roman"/>
                          <a:cs typeface="Times New Roman"/>
                        </a:rPr>
                        <a:t>network </a:t>
                      </a:r>
                      <a:endParaRPr lang="ru-RU" sz="2000">
                        <a:latin typeface="Calibri"/>
                        <a:ea typeface="Calibri"/>
                        <a:cs typeface="Times New Roman"/>
                      </a:endParaRPr>
                    </a:p>
                  </a:txBody>
                  <a:tcPr marL="28575" marR="28575" marT="28575" marB="28575" anchor="ctr">
                    <a:lnL>
                      <a:noFill/>
                    </a:lnL>
                    <a:lnR>
                      <a:noFill/>
                    </a:lnR>
                    <a:lnT>
                      <a:noFill/>
                    </a:lnT>
                    <a:lnB>
                      <a:noFill/>
                    </a:lnB>
                    <a:solidFill>
                      <a:srgbClr val="DEDDC8"/>
                    </a:solidFill>
                  </a:tcPr>
                </a:tc>
                <a:tc>
                  <a:txBody>
                    <a:bodyPr/>
                    <a:lstStyle/>
                    <a:p>
                      <a:pPr>
                        <a:lnSpc>
                          <a:spcPct val="115000"/>
                        </a:lnSpc>
                        <a:spcAft>
                          <a:spcPts val="0"/>
                        </a:spcAft>
                      </a:pPr>
                      <a:r>
                        <a:rPr lang="ru-RU" sz="2000" dirty="0">
                          <a:latin typeface="Times New Roman"/>
                          <a:ea typeface="Times New Roman"/>
                          <a:cs typeface="Times New Roman"/>
                        </a:rPr>
                        <a:t>Поддержка сети, необходима даже для работы графической системы и системы печати </a:t>
                      </a:r>
                      <a:endParaRPr lang="ru-RU" sz="2000" dirty="0">
                        <a:latin typeface="Calibri"/>
                        <a:ea typeface="Calibri"/>
                        <a:cs typeface="Times New Roman"/>
                      </a:endParaRPr>
                    </a:p>
                  </a:txBody>
                  <a:tcPr marL="28575" marR="28575" marT="28575" marB="28575" anchor="ctr">
                    <a:lnL>
                      <a:noFill/>
                    </a:lnL>
                    <a:lnR>
                      <a:noFill/>
                    </a:lnR>
                    <a:lnT>
                      <a:noFill/>
                    </a:lnT>
                    <a:lnB>
                      <a:noFill/>
                    </a:lnB>
                    <a:solidFill>
                      <a:srgbClr val="DEDDC8"/>
                    </a:solidFill>
                  </a:tcPr>
                </a:tc>
                <a:extLst>
                  <a:ext uri="{0D108BD9-81ED-4DB2-BD59-A6C34878D82A}">
                    <a16:rowId xmlns:a16="http://schemas.microsoft.com/office/drawing/2014/main" val="10005"/>
                  </a:ext>
                </a:extLst>
              </a:tr>
            </a:tbl>
          </a:graphicData>
        </a:graphic>
      </p:graphicFrame>
      <p:sp>
        <p:nvSpPr>
          <p:cNvPr id="6" name="TextBox 5"/>
          <p:cNvSpPr txBox="1"/>
          <p:nvPr/>
        </p:nvSpPr>
        <p:spPr>
          <a:xfrm>
            <a:off x="142844" y="5429264"/>
            <a:ext cx="8643998" cy="1477328"/>
          </a:xfrm>
          <a:prstGeom prst="rect">
            <a:avLst/>
          </a:prstGeom>
          <a:noFill/>
        </p:spPr>
        <p:txBody>
          <a:bodyPr wrap="square" rtlCol="0">
            <a:spAutoFit/>
          </a:bodyPr>
          <a:lstStyle/>
          <a:p>
            <a:r>
              <a:rPr lang="ru-RU" dirty="0" smtClean="0"/>
              <a:t>Управлять сервисами можно с помощью команд </a:t>
            </a:r>
            <a:r>
              <a:rPr lang="en-US" b="1" dirty="0" smtClean="0"/>
              <a:t>service</a:t>
            </a:r>
            <a:r>
              <a:rPr lang="ru-RU" b="1" dirty="0" smtClean="0"/>
              <a:t> </a:t>
            </a:r>
            <a:r>
              <a:rPr lang="ru-RU" dirty="0" smtClean="0"/>
              <a:t>или</a:t>
            </a:r>
            <a:r>
              <a:rPr lang="ru-RU" b="1" dirty="0" smtClean="0"/>
              <a:t> </a:t>
            </a:r>
            <a:r>
              <a:rPr lang="en-GB" b="1" dirty="0" smtClean="0"/>
              <a:t>s</a:t>
            </a:r>
            <a:r>
              <a:rPr lang="en-US" b="1" dirty="0" err="1" smtClean="0"/>
              <a:t>ystemctl</a:t>
            </a:r>
            <a:endParaRPr lang="ru-RU" b="1" dirty="0" smtClean="0"/>
          </a:p>
          <a:p>
            <a:r>
              <a:rPr lang="ru-RU" dirty="0" smtClean="0"/>
              <a:t>Запустить службу: </a:t>
            </a:r>
            <a:r>
              <a:rPr lang="en-US" dirty="0" err="1" smtClean="0"/>
              <a:t>sudo</a:t>
            </a:r>
            <a:r>
              <a:rPr lang="en-US" dirty="0" smtClean="0"/>
              <a:t> service </a:t>
            </a:r>
            <a:r>
              <a:rPr lang="ru-RU" b="1" dirty="0" smtClean="0"/>
              <a:t>имя службы</a:t>
            </a:r>
            <a:r>
              <a:rPr lang="en-US" dirty="0" smtClean="0"/>
              <a:t> start </a:t>
            </a:r>
            <a:endParaRPr lang="ru-RU" dirty="0" smtClean="0"/>
          </a:p>
          <a:p>
            <a:r>
              <a:rPr lang="ru-RU" dirty="0" smtClean="0"/>
              <a:t>Остановить службу: </a:t>
            </a:r>
            <a:r>
              <a:rPr lang="en-US" dirty="0" err="1" smtClean="0"/>
              <a:t>sudo</a:t>
            </a:r>
            <a:r>
              <a:rPr lang="en-US" dirty="0" smtClean="0"/>
              <a:t> service </a:t>
            </a:r>
            <a:r>
              <a:rPr lang="ru-RU" b="1" dirty="0" smtClean="0"/>
              <a:t>имя службы</a:t>
            </a:r>
            <a:r>
              <a:rPr lang="en-US" dirty="0" smtClean="0"/>
              <a:t> stop </a:t>
            </a:r>
            <a:endParaRPr lang="ru-RU" dirty="0" smtClean="0"/>
          </a:p>
          <a:p>
            <a:r>
              <a:rPr lang="ru-RU" dirty="0" smtClean="0"/>
              <a:t>Перезапустить службу: </a:t>
            </a:r>
            <a:r>
              <a:rPr lang="en-US" dirty="0" err="1" smtClean="0"/>
              <a:t>sudo</a:t>
            </a:r>
            <a:r>
              <a:rPr lang="en-US" dirty="0" smtClean="0"/>
              <a:t> service </a:t>
            </a:r>
            <a:r>
              <a:rPr lang="ru-RU" b="1" dirty="0" smtClean="0"/>
              <a:t>имя службы</a:t>
            </a:r>
            <a:r>
              <a:rPr lang="en-US" dirty="0" smtClean="0"/>
              <a:t> restart </a:t>
            </a:r>
            <a:endParaRPr lang="ru-RU" dirty="0" smtClean="0"/>
          </a:p>
          <a:p>
            <a:r>
              <a:rPr lang="ru-RU" dirty="0" smtClean="0"/>
              <a:t>Проверить статус службы: </a:t>
            </a:r>
            <a:r>
              <a:rPr lang="en-US" dirty="0" err="1" smtClean="0"/>
              <a:t>sudo</a:t>
            </a:r>
            <a:r>
              <a:rPr lang="en-US" dirty="0" smtClean="0"/>
              <a:t> service </a:t>
            </a:r>
            <a:r>
              <a:rPr lang="ru-RU" b="1" dirty="0" smtClean="0"/>
              <a:t>имя службы</a:t>
            </a:r>
            <a:r>
              <a:rPr lang="en-US" dirty="0" smtClean="0"/>
              <a:t> status</a:t>
            </a:r>
            <a:endParaRPr lang="ru-RU" dirty="0"/>
          </a:p>
        </p:txBody>
      </p:sp>
    </p:spTree>
    <p:extLst>
      <p:ext uri="{BB962C8B-B14F-4D97-AF65-F5344CB8AC3E}">
        <p14:creationId xmlns:p14="http://schemas.microsoft.com/office/powerpoint/2010/main" val="3531115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928670"/>
            <a:ext cx="3888432" cy="654032"/>
          </a:xfrm>
        </p:spPr>
        <p:txBody>
          <a:bodyPr>
            <a:normAutofit fontScale="90000"/>
          </a:bodyPr>
          <a:lstStyle/>
          <a:p>
            <a:r>
              <a:rPr lang="ru-RU" sz="4000" dirty="0" smtClean="0"/>
              <a:t/>
            </a:r>
            <a:br>
              <a:rPr lang="ru-RU" sz="4000" dirty="0" smtClean="0"/>
            </a:br>
            <a:r>
              <a:rPr lang="ru-RU" sz="4000" dirty="0" smtClean="0"/>
              <a:t/>
            </a:r>
            <a:br>
              <a:rPr lang="ru-RU" sz="4000" dirty="0" smtClean="0"/>
            </a:br>
            <a:r>
              <a:rPr lang="en-US" sz="2700" dirty="0" smtClean="0"/>
              <a:t>Boot-Up Manager</a:t>
            </a:r>
            <a:r>
              <a:rPr lang="en-US" b="1" dirty="0" smtClean="0"/>
              <a:t/>
            </a:r>
            <a:br>
              <a:rPr lang="en-US" b="1" dirty="0" smtClean="0"/>
            </a:br>
            <a:r>
              <a:rPr lang="ru-RU" dirty="0" smtClean="0"/>
              <a:t/>
            </a:r>
            <a:br>
              <a:rPr lang="ru-RU" dirty="0" smtClean="0"/>
            </a:br>
            <a:endParaRPr lang="ru-RU" dirty="0"/>
          </a:p>
        </p:txBody>
      </p:sp>
      <p:pic>
        <p:nvPicPr>
          <p:cNvPr id="5" name="Picture 2"/>
          <p:cNvPicPr>
            <a:picLocks noChangeAspect="1" noChangeArrowheads="1"/>
          </p:cNvPicPr>
          <p:nvPr/>
        </p:nvPicPr>
        <p:blipFill>
          <a:blip r:embed="rId2" cstate="print"/>
          <a:srcRect/>
          <a:stretch>
            <a:fillRect/>
          </a:stretch>
        </p:blipFill>
        <p:spPr bwMode="auto">
          <a:xfrm>
            <a:off x="214282" y="1571612"/>
            <a:ext cx="4933782" cy="4857784"/>
          </a:xfrm>
          <a:prstGeom prst="rect">
            <a:avLst/>
          </a:prstGeom>
          <a:noFill/>
          <a:ln w="9525">
            <a:noFill/>
            <a:miter lim="800000"/>
            <a:headEnd/>
            <a:tailEnd/>
          </a:ln>
          <a:effectLst/>
        </p:spPr>
      </p:pic>
      <p:sp>
        <p:nvSpPr>
          <p:cNvPr id="4097" name="Rectangle 1"/>
          <p:cNvSpPr>
            <a:spLocks noChangeArrowheads="1"/>
          </p:cNvSpPr>
          <p:nvPr/>
        </p:nvSpPr>
        <p:spPr bwMode="auto">
          <a:xfrm>
            <a:off x="5143504" y="928670"/>
            <a:ext cx="2952328"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dirty="0" smtClean="0"/>
              <a:t>service --status-all</a:t>
            </a:r>
            <a:endParaRPr lang="ru-RU" sz="2400" dirty="0" smtClean="0">
              <a:latin typeface="+mj-lt"/>
              <a:ea typeface="+mj-ea"/>
              <a:cs typeface="+mj-cs"/>
            </a:endParaRPr>
          </a:p>
        </p:txBody>
      </p:sp>
      <p:sp>
        <p:nvSpPr>
          <p:cNvPr id="6" name="Прямоугольник 5"/>
          <p:cNvSpPr/>
          <p:nvPr/>
        </p:nvSpPr>
        <p:spPr>
          <a:xfrm>
            <a:off x="1187624" y="332656"/>
            <a:ext cx="7699737" cy="584775"/>
          </a:xfrm>
          <a:prstGeom prst="rect">
            <a:avLst/>
          </a:prstGeom>
        </p:spPr>
        <p:txBody>
          <a:bodyPr wrap="none">
            <a:spAutoFit/>
          </a:bodyPr>
          <a:lstStyle/>
          <a:p>
            <a:r>
              <a:rPr lang="ru-RU" sz="3200" dirty="0" smtClean="0"/>
              <a:t>Просмотр и администрирование сервисов</a:t>
            </a:r>
            <a:endParaRPr lang="ru-RU" sz="3200" dirty="0"/>
          </a:p>
        </p:txBody>
      </p:sp>
      <p:pic>
        <p:nvPicPr>
          <p:cNvPr id="3075" name="Picture 3"/>
          <p:cNvPicPr>
            <a:picLocks noChangeAspect="1" noChangeArrowheads="1"/>
          </p:cNvPicPr>
          <p:nvPr/>
        </p:nvPicPr>
        <p:blipFill>
          <a:blip r:embed="rId3" cstate="print"/>
          <a:srcRect/>
          <a:stretch>
            <a:fillRect/>
          </a:stretch>
        </p:blipFill>
        <p:spPr bwMode="auto">
          <a:xfrm>
            <a:off x="5436096" y="1643051"/>
            <a:ext cx="3412631" cy="4357718"/>
          </a:xfrm>
          <a:prstGeom prst="rect">
            <a:avLst/>
          </a:prstGeom>
          <a:noFill/>
          <a:ln w="9525">
            <a:noFill/>
            <a:miter lim="800000"/>
            <a:headEnd/>
            <a:tailEnd/>
          </a:ln>
          <a:effectLst/>
        </p:spPr>
      </p:pic>
      <p:sp>
        <p:nvSpPr>
          <p:cNvPr id="7" name="Прямоугольник 6"/>
          <p:cNvSpPr/>
          <p:nvPr/>
        </p:nvSpPr>
        <p:spPr>
          <a:xfrm>
            <a:off x="5214942" y="6000768"/>
            <a:ext cx="3786214" cy="646331"/>
          </a:xfrm>
          <a:prstGeom prst="rect">
            <a:avLst/>
          </a:prstGeom>
        </p:spPr>
        <p:txBody>
          <a:bodyPr wrap="square">
            <a:spAutoFit/>
          </a:bodyPr>
          <a:lstStyle/>
          <a:p>
            <a:r>
              <a:rPr lang="ru-RU" sz="1200" dirty="0" smtClean="0"/>
              <a:t>[ + ] - запущенный сервис.</a:t>
            </a:r>
          </a:p>
          <a:p>
            <a:r>
              <a:rPr lang="ru-RU" sz="1200" dirty="0" smtClean="0"/>
              <a:t>[ - ] - остановленный сервис.</a:t>
            </a:r>
          </a:p>
          <a:p>
            <a:r>
              <a:rPr lang="ru-RU" sz="1200" dirty="0" smtClean="0"/>
              <a:t>[ ? ] - для данного сервиса отсутствует команда </a:t>
            </a:r>
            <a:r>
              <a:rPr lang="ru-RU" sz="1200" dirty="0" err="1" smtClean="0"/>
              <a:t>status</a:t>
            </a:r>
            <a:r>
              <a:rPr lang="ru-RU" sz="1200" dirty="0" smtClean="0"/>
              <a:t>.</a:t>
            </a:r>
            <a:endParaRPr lang="ru-RU" sz="1200" dirty="0"/>
          </a:p>
        </p:txBody>
      </p:sp>
    </p:spTree>
    <p:extLst>
      <p:ext uri="{BB962C8B-B14F-4D97-AF65-F5344CB8AC3E}">
        <p14:creationId xmlns:p14="http://schemas.microsoft.com/office/powerpoint/2010/main" val="186444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Autofit/>
          </a:bodyPr>
          <a:lstStyle/>
          <a:p>
            <a:r>
              <a:rPr lang="ru-RU" sz="2800" dirty="0" smtClean="0"/>
              <a:t>Использование </a:t>
            </a:r>
            <a:r>
              <a:rPr lang="ru-RU" sz="2800" dirty="0" err="1" smtClean="0"/>
              <a:t>скриптов</a:t>
            </a:r>
            <a:r>
              <a:rPr lang="ru-RU" sz="2800" dirty="0" smtClean="0"/>
              <a:t> для автозапуска сервисов</a:t>
            </a:r>
            <a:endParaRPr lang="ru-RU" sz="2800" dirty="0"/>
          </a:p>
        </p:txBody>
      </p:sp>
      <p:sp>
        <p:nvSpPr>
          <p:cNvPr id="3" name="Содержимое 2"/>
          <p:cNvSpPr>
            <a:spLocks noGrp="1"/>
          </p:cNvSpPr>
          <p:nvPr>
            <p:ph idx="1"/>
          </p:nvPr>
        </p:nvSpPr>
        <p:spPr>
          <a:xfrm>
            <a:off x="457200" y="836712"/>
            <a:ext cx="8229600" cy="5832648"/>
          </a:xfrm>
        </p:spPr>
        <p:txBody>
          <a:bodyPr>
            <a:normAutofit fontScale="77500" lnSpcReduction="20000"/>
          </a:bodyPr>
          <a:lstStyle/>
          <a:p>
            <a:pPr marL="514350" indent="-514350">
              <a:buAutoNum type="arabicPeriod"/>
            </a:pPr>
            <a:r>
              <a:rPr lang="ru-RU" dirty="0" smtClean="0"/>
              <a:t>Написать </a:t>
            </a:r>
            <a:r>
              <a:rPr lang="ru-RU" dirty="0" err="1" smtClean="0"/>
              <a:t>скрипт</a:t>
            </a:r>
            <a:r>
              <a:rPr lang="ru-RU" dirty="0" smtClean="0"/>
              <a:t> и поместить его в каталог </a:t>
            </a:r>
            <a:r>
              <a:rPr lang="en-US" dirty="0" smtClean="0"/>
              <a:t>/etc/</a:t>
            </a:r>
            <a:r>
              <a:rPr lang="en-US" dirty="0" err="1" smtClean="0"/>
              <a:t>init.d</a:t>
            </a:r>
            <a:r>
              <a:rPr lang="ru-RU" dirty="0" smtClean="0"/>
              <a:t>  (например с именем </a:t>
            </a:r>
            <a:r>
              <a:rPr lang="en-US" dirty="0" err="1" smtClean="0"/>
              <a:t>myscript</a:t>
            </a:r>
            <a:r>
              <a:rPr lang="ru-RU" dirty="0" smtClean="0"/>
              <a:t>)</a:t>
            </a:r>
          </a:p>
          <a:p>
            <a:pPr marL="514350" indent="-514350">
              <a:buNone/>
            </a:pPr>
            <a:r>
              <a:rPr lang="ru-RU" dirty="0" smtClean="0"/>
              <a:t>2. Назначить </a:t>
            </a:r>
            <a:r>
              <a:rPr lang="ru-RU" dirty="0" err="1" smtClean="0"/>
              <a:t>скрипту</a:t>
            </a:r>
            <a:r>
              <a:rPr lang="ru-RU" dirty="0" smtClean="0"/>
              <a:t> права доступа</a:t>
            </a:r>
          </a:p>
          <a:p>
            <a:pPr marL="514350" indent="-514350">
              <a:buNone/>
            </a:pPr>
            <a:r>
              <a:rPr lang="ru-RU" dirty="0" smtClean="0"/>
              <a:t>Для файлов: </a:t>
            </a:r>
            <a:r>
              <a:rPr lang="ru-RU" b="1" dirty="0" err="1" smtClean="0"/>
              <a:t>r</a:t>
            </a:r>
            <a:r>
              <a:rPr lang="ru-RU" dirty="0" smtClean="0"/>
              <a:t> - право на чтение из файла; </a:t>
            </a:r>
            <a:r>
              <a:rPr lang="ru-RU" b="1" dirty="0" err="1" smtClean="0"/>
              <a:t>w</a:t>
            </a:r>
            <a:r>
              <a:rPr lang="ru-RU" dirty="0" smtClean="0"/>
              <a:t> - разрешает запись в файл (в частности перезапись или изменение); </a:t>
            </a:r>
            <a:r>
              <a:rPr lang="ru-RU" b="1" dirty="0" err="1" smtClean="0"/>
              <a:t>x</a:t>
            </a:r>
            <a:r>
              <a:rPr lang="ru-RU" dirty="0" smtClean="0"/>
              <a:t> - позволяет исполнить файл.</a:t>
            </a:r>
          </a:p>
          <a:p>
            <a:pPr marL="514350" indent="-514350">
              <a:buNone/>
            </a:pPr>
            <a:r>
              <a:rPr lang="en-US" i="1" dirty="0" err="1" smtClean="0"/>
              <a:t>sudo</a:t>
            </a:r>
            <a:r>
              <a:rPr lang="en-US" i="1" dirty="0" smtClean="0"/>
              <a:t> </a:t>
            </a:r>
            <a:r>
              <a:rPr lang="en-US" i="1" dirty="0" err="1" smtClean="0"/>
              <a:t>chmod</a:t>
            </a:r>
            <a:r>
              <a:rPr lang="en-US" i="1" dirty="0" smtClean="0"/>
              <a:t> +x /etc/</a:t>
            </a:r>
            <a:r>
              <a:rPr lang="en-US" i="1" dirty="0" err="1" smtClean="0"/>
              <a:t>init.d</a:t>
            </a:r>
            <a:r>
              <a:rPr lang="en-US" i="1" dirty="0" smtClean="0"/>
              <a:t>/</a:t>
            </a:r>
            <a:r>
              <a:rPr lang="en-US" i="1" dirty="0" err="1" smtClean="0"/>
              <a:t>myscript</a:t>
            </a:r>
            <a:endParaRPr lang="ru-RU" dirty="0" smtClean="0"/>
          </a:p>
          <a:p>
            <a:pPr>
              <a:buNone/>
            </a:pPr>
            <a:r>
              <a:rPr lang="ru-RU" dirty="0" smtClean="0"/>
              <a:t>3. Включить </a:t>
            </a:r>
            <a:r>
              <a:rPr lang="ru-RU" dirty="0" err="1" smtClean="0"/>
              <a:t>скрипт</a:t>
            </a:r>
            <a:r>
              <a:rPr lang="ru-RU" dirty="0" smtClean="0"/>
              <a:t> в автозагрузку</a:t>
            </a:r>
          </a:p>
          <a:p>
            <a:pPr>
              <a:buNone/>
            </a:pPr>
            <a:r>
              <a:rPr lang="en-US" dirty="0" err="1" smtClean="0"/>
              <a:t>sudo</a:t>
            </a:r>
            <a:r>
              <a:rPr lang="en-US" dirty="0" smtClean="0"/>
              <a:t> update-</a:t>
            </a:r>
            <a:r>
              <a:rPr lang="en-US" dirty="0" err="1" smtClean="0"/>
              <a:t>rc.d</a:t>
            </a:r>
            <a:r>
              <a:rPr lang="en-US" dirty="0" smtClean="0"/>
              <a:t> </a:t>
            </a:r>
            <a:r>
              <a:rPr lang="en-US" dirty="0" err="1" smtClean="0"/>
              <a:t>myscript</a:t>
            </a:r>
            <a:r>
              <a:rPr lang="en-US" dirty="0" smtClean="0"/>
              <a:t> start 99 2 3 4 5 . stop 01 0 1 6 </a:t>
            </a:r>
            <a:endParaRPr lang="ru-RU" dirty="0" smtClean="0"/>
          </a:p>
          <a:p>
            <a:pPr>
              <a:buNone/>
            </a:pPr>
            <a:r>
              <a:rPr lang="ru-RU" dirty="0" smtClean="0"/>
              <a:t>Эта команда добавит </a:t>
            </a:r>
            <a:r>
              <a:rPr lang="ru-RU" dirty="0" err="1" smtClean="0"/>
              <a:t>скрипт</a:t>
            </a:r>
            <a:r>
              <a:rPr lang="ru-RU" dirty="0" smtClean="0"/>
              <a:t> «</a:t>
            </a:r>
            <a:r>
              <a:rPr lang="ru-RU" dirty="0" err="1" smtClean="0"/>
              <a:t>myscript</a:t>
            </a:r>
            <a:r>
              <a:rPr lang="ru-RU" dirty="0" smtClean="0"/>
              <a:t>» во все уровни загрузки. Будет выполнен запуск сервиса на уровнях со 2 по 5 с приоритетом 99 (в последнюю очередь) и остановка сервиса на 0, 1 и 6 уровнях с приоритетом 01 (самым первым).</a:t>
            </a:r>
          </a:p>
          <a:p>
            <a:pPr>
              <a:buNone/>
            </a:pPr>
            <a:r>
              <a:rPr lang="ru-RU" dirty="0" smtClean="0"/>
              <a:t>4. Чтобы удалить </a:t>
            </a:r>
            <a:r>
              <a:rPr lang="ru-RU" dirty="0" err="1" smtClean="0"/>
              <a:t>скрипт</a:t>
            </a:r>
            <a:r>
              <a:rPr lang="ru-RU" dirty="0" smtClean="0"/>
              <a:t> из автозагрузки, воспользуйтесь командой:</a:t>
            </a:r>
            <a:br>
              <a:rPr lang="ru-RU" dirty="0" smtClean="0"/>
            </a:br>
            <a:r>
              <a:rPr lang="ru-RU" dirty="0" err="1" smtClean="0"/>
              <a:t>sudo</a:t>
            </a:r>
            <a:r>
              <a:rPr lang="ru-RU" dirty="0" smtClean="0"/>
              <a:t> </a:t>
            </a:r>
            <a:r>
              <a:rPr lang="ru-RU" dirty="0" err="1" smtClean="0"/>
              <a:t>update-rc.d</a:t>
            </a:r>
            <a:r>
              <a:rPr lang="ru-RU" dirty="0" smtClean="0"/>
              <a:t> -</a:t>
            </a:r>
            <a:r>
              <a:rPr lang="ru-RU" dirty="0" err="1" smtClean="0"/>
              <a:t>f</a:t>
            </a:r>
            <a:r>
              <a:rPr lang="ru-RU" dirty="0" smtClean="0"/>
              <a:t> </a:t>
            </a:r>
            <a:r>
              <a:rPr lang="ru-RU" dirty="0" err="1" smtClean="0"/>
              <a:t>myscript</a:t>
            </a:r>
            <a:r>
              <a:rPr lang="ru-RU" dirty="0" smtClean="0"/>
              <a:t> </a:t>
            </a:r>
            <a:r>
              <a:rPr lang="ru-RU" dirty="0" err="1" smtClean="0"/>
              <a:t>remove</a:t>
            </a:r>
            <a:endParaRPr lang="ru-RU" dirty="0" smtClean="0"/>
          </a:p>
          <a:p>
            <a:pPr>
              <a:buNone/>
            </a:pPr>
            <a:endParaRPr lang="ru-RU" dirty="0"/>
          </a:p>
        </p:txBody>
      </p:sp>
    </p:spTree>
    <p:extLst>
      <p:ext uri="{BB962C8B-B14F-4D97-AF65-F5344CB8AC3E}">
        <p14:creationId xmlns:p14="http://schemas.microsoft.com/office/powerpoint/2010/main" val="1596221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fontScale="90000"/>
          </a:bodyPr>
          <a:lstStyle/>
          <a:p>
            <a:r>
              <a:rPr lang="ru-RU" dirty="0" smtClean="0"/>
              <a:t>Сервис планирования заданий </a:t>
            </a:r>
            <a:r>
              <a:rPr lang="en-GB" dirty="0" err="1" smtClean="0"/>
              <a:t>cron</a:t>
            </a:r>
            <a:endParaRPr lang="ru-RU" dirty="0"/>
          </a:p>
        </p:txBody>
      </p:sp>
      <p:sp>
        <p:nvSpPr>
          <p:cNvPr id="3" name="Прямоугольник 2"/>
          <p:cNvSpPr/>
          <p:nvPr/>
        </p:nvSpPr>
        <p:spPr>
          <a:xfrm>
            <a:off x="214282" y="1071546"/>
            <a:ext cx="8643998" cy="5632311"/>
          </a:xfrm>
          <a:prstGeom prst="rect">
            <a:avLst/>
          </a:prstGeom>
        </p:spPr>
        <p:txBody>
          <a:bodyPr wrap="square">
            <a:spAutoFit/>
          </a:bodyPr>
          <a:lstStyle/>
          <a:p>
            <a:r>
              <a:rPr lang="ru-RU" dirty="0" smtClean="0"/>
              <a:t>Сервис </a:t>
            </a:r>
            <a:r>
              <a:rPr lang="ru-RU" b="1" dirty="0" err="1" smtClean="0"/>
              <a:t>cron</a:t>
            </a:r>
            <a:r>
              <a:rPr lang="ru-RU" dirty="0" smtClean="0"/>
              <a:t> позволяет выполнять сценарии или команды в определенное время, он запускается при старте системы и работает в фоновом режиме.</a:t>
            </a:r>
          </a:p>
          <a:p>
            <a:r>
              <a:rPr lang="ru-RU" b="1" dirty="0" err="1" smtClean="0"/>
              <a:t>cron</a:t>
            </a:r>
            <a:r>
              <a:rPr lang="ru-RU" dirty="0" smtClean="0"/>
              <a:t> настраивается через записи в файле </a:t>
            </a:r>
            <a:r>
              <a:rPr lang="ru-RU" dirty="0" err="1" smtClean="0"/>
              <a:t>crontab</a:t>
            </a:r>
            <a:r>
              <a:rPr lang="ru-RU" dirty="0" smtClean="0"/>
              <a:t>. Файлы </a:t>
            </a:r>
            <a:r>
              <a:rPr lang="ru-RU" dirty="0" err="1" smtClean="0"/>
              <a:t>crontab</a:t>
            </a:r>
            <a:r>
              <a:rPr lang="ru-RU" dirty="0" smtClean="0"/>
              <a:t> разделяются на поля:</a:t>
            </a:r>
            <a:endParaRPr lang="en-GB" dirty="0" smtClean="0"/>
          </a:p>
          <a:p>
            <a:r>
              <a:rPr lang="ru-RU" dirty="0" smtClean="0"/>
              <a:t># </a:t>
            </a:r>
            <a:r>
              <a:rPr lang="ru-RU" dirty="0" err="1" smtClean="0"/>
              <a:t>m</a:t>
            </a:r>
            <a:r>
              <a:rPr lang="ru-RU" dirty="0" smtClean="0"/>
              <a:t> </a:t>
            </a:r>
            <a:r>
              <a:rPr lang="ru-RU" dirty="0" err="1" smtClean="0"/>
              <a:t>h</a:t>
            </a:r>
            <a:r>
              <a:rPr lang="ru-RU" dirty="0" smtClean="0"/>
              <a:t> </a:t>
            </a:r>
            <a:r>
              <a:rPr lang="ru-RU" dirty="0" err="1" smtClean="0"/>
              <a:t>dom</a:t>
            </a:r>
            <a:r>
              <a:rPr lang="ru-RU" dirty="0" smtClean="0"/>
              <a:t> </a:t>
            </a:r>
            <a:r>
              <a:rPr lang="ru-RU" dirty="0" err="1" smtClean="0"/>
              <a:t>mon</a:t>
            </a:r>
            <a:r>
              <a:rPr lang="ru-RU" dirty="0" smtClean="0"/>
              <a:t> </a:t>
            </a:r>
            <a:r>
              <a:rPr lang="ru-RU" dirty="0" err="1" smtClean="0"/>
              <a:t>dow</a:t>
            </a:r>
            <a:r>
              <a:rPr lang="ru-RU" dirty="0" smtClean="0"/>
              <a:t> </a:t>
            </a:r>
            <a:r>
              <a:rPr lang="ru-RU" dirty="0" err="1" smtClean="0"/>
              <a:t>command</a:t>
            </a:r>
            <a:endParaRPr lang="en-GB" dirty="0" smtClean="0"/>
          </a:p>
          <a:p>
            <a:r>
              <a:rPr lang="ru-RU" b="1" dirty="0" smtClean="0"/>
              <a:t>m</a:t>
            </a:r>
            <a:r>
              <a:rPr lang="ru-RU" dirty="0" smtClean="0"/>
              <a:t>: минуты запуска команды, от 0 до 59.</a:t>
            </a:r>
          </a:p>
          <a:p>
            <a:r>
              <a:rPr lang="ru-RU" b="1" dirty="0" smtClean="0"/>
              <a:t>h</a:t>
            </a:r>
            <a:r>
              <a:rPr lang="ru-RU" dirty="0" smtClean="0"/>
              <a:t>: час запуска команды, от 0 до 23.</a:t>
            </a:r>
          </a:p>
          <a:p>
            <a:r>
              <a:rPr lang="ru-RU" b="1" dirty="0" err="1" smtClean="0"/>
              <a:t>dom</a:t>
            </a:r>
            <a:r>
              <a:rPr lang="ru-RU" dirty="0" smtClean="0"/>
              <a:t>: день месяца для выполнения команды.</a:t>
            </a:r>
          </a:p>
          <a:p>
            <a:r>
              <a:rPr lang="ru-RU" b="1" dirty="0" err="1" smtClean="0"/>
              <a:t>mon</a:t>
            </a:r>
            <a:r>
              <a:rPr lang="ru-RU" dirty="0" smtClean="0"/>
              <a:t>: месяц даты выполнения команды.</a:t>
            </a:r>
          </a:p>
          <a:p>
            <a:r>
              <a:rPr lang="ru-RU" b="1" dirty="0" err="1" smtClean="0"/>
              <a:t>dow</a:t>
            </a:r>
            <a:r>
              <a:rPr lang="ru-RU" dirty="0" smtClean="0"/>
              <a:t>: день недели для выполнения команды, от 0 до 7. Воскресенье может быть обозначено как 0 так и 7, оба значения допустимы.</a:t>
            </a:r>
          </a:p>
          <a:p>
            <a:r>
              <a:rPr lang="ru-RU" b="1" dirty="0" err="1" smtClean="0"/>
              <a:t>command</a:t>
            </a:r>
            <a:r>
              <a:rPr lang="ru-RU" dirty="0" smtClean="0"/>
              <a:t>: выполняемая команда.</a:t>
            </a:r>
            <a:endParaRPr lang="en-GB" dirty="0" smtClean="0"/>
          </a:p>
          <a:p>
            <a:r>
              <a:rPr lang="ru-RU" dirty="0" smtClean="0"/>
              <a:t>Для добавления или изменения записей в файле </a:t>
            </a:r>
            <a:r>
              <a:rPr lang="ru-RU" dirty="0" err="1" smtClean="0"/>
              <a:t>crontab</a:t>
            </a:r>
            <a:r>
              <a:rPr lang="ru-RU" dirty="0" smtClean="0"/>
              <a:t> используется команда </a:t>
            </a:r>
            <a:r>
              <a:rPr lang="ru-RU" b="1" i="1" dirty="0" err="1" smtClean="0"/>
              <a:t>crontab</a:t>
            </a:r>
            <a:r>
              <a:rPr lang="ru-RU" b="1" i="1" dirty="0" smtClean="0"/>
              <a:t> -</a:t>
            </a:r>
            <a:r>
              <a:rPr lang="ru-RU" b="1" i="1" dirty="0" err="1" smtClean="0"/>
              <a:t>e</a:t>
            </a:r>
            <a:r>
              <a:rPr lang="ru-RU" dirty="0" smtClean="0"/>
              <a:t>. Содержимое файла </a:t>
            </a:r>
            <a:r>
              <a:rPr lang="ru-RU" dirty="0" err="1" smtClean="0"/>
              <a:t>crontab</a:t>
            </a:r>
            <a:r>
              <a:rPr lang="ru-RU" dirty="0" smtClean="0"/>
              <a:t> можно просмотреть с помощью команды </a:t>
            </a:r>
            <a:r>
              <a:rPr lang="ru-RU" b="1" i="1" dirty="0" err="1" smtClean="0"/>
              <a:t>crontab</a:t>
            </a:r>
            <a:r>
              <a:rPr lang="ru-RU" b="1" i="1" dirty="0" smtClean="0"/>
              <a:t> -</a:t>
            </a:r>
            <a:r>
              <a:rPr lang="en-GB" b="1" i="1" dirty="0" smtClean="0"/>
              <a:t>l</a:t>
            </a:r>
            <a:r>
              <a:rPr lang="ru-RU" dirty="0" smtClean="0"/>
              <a:t>.</a:t>
            </a:r>
            <a:endParaRPr lang="en-GB" dirty="0" smtClean="0"/>
          </a:p>
          <a:p>
            <a:r>
              <a:rPr lang="ru-RU" dirty="0" smtClean="0"/>
              <a:t>Пример: запуск команды каждый день в конце рабочего дня</a:t>
            </a:r>
          </a:p>
          <a:p>
            <a:r>
              <a:rPr lang="en-US" dirty="0" smtClean="0"/>
              <a:t>0 </a:t>
            </a:r>
            <a:r>
              <a:rPr lang="ru-RU" dirty="0" smtClean="0"/>
              <a:t>18</a:t>
            </a:r>
            <a:r>
              <a:rPr lang="en-US" dirty="0" smtClean="0"/>
              <a:t> * * </a:t>
            </a:r>
            <a:r>
              <a:rPr lang="ru-RU" dirty="0" smtClean="0"/>
              <a:t>1-5</a:t>
            </a:r>
            <a:r>
              <a:rPr lang="en-US" dirty="0" smtClean="0"/>
              <a:t> </a:t>
            </a:r>
            <a:r>
              <a:rPr lang="en-GB" dirty="0" smtClean="0"/>
              <a:t>echo “</a:t>
            </a:r>
            <a:r>
              <a:rPr lang="ru-RU" dirty="0" smtClean="0"/>
              <a:t>Пора домой</a:t>
            </a:r>
            <a:r>
              <a:rPr lang="en-GB" dirty="0" smtClean="0"/>
              <a:t>”</a:t>
            </a:r>
            <a:r>
              <a:rPr lang="ru-RU" dirty="0" smtClean="0"/>
              <a:t> </a:t>
            </a:r>
            <a:r>
              <a:rPr lang="en-US" dirty="0" smtClean="0"/>
              <a:t>&gt;/dev/pts/2</a:t>
            </a:r>
            <a:r>
              <a:rPr lang="ru-RU" dirty="0" smtClean="0"/>
              <a:t>       переадресация вывода</a:t>
            </a:r>
            <a:r>
              <a:rPr lang="en-US" dirty="0" smtClean="0"/>
              <a:t> </a:t>
            </a:r>
            <a:r>
              <a:rPr lang="ru-RU" dirty="0" smtClean="0"/>
              <a:t>на управляющий терминал</a:t>
            </a:r>
          </a:p>
          <a:p>
            <a:r>
              <a:rPr lang="ru-RU" dirty="0" smtClean="0"/>
              <a:t>Запуск программы </a:t>
            </a:r>
            <a:r>
              <a:rPr lang="en-US" dirty="0" err="1" smtClean="0"/>
              <a:t>prog</a:t>
            </a:r>
            <a:r>
              <a:rPr lang="en-US" dirty="0" smtClean="0"/>
              <a:t> </a:t>
            </a:r>
            <a:r>
              <a:rPr lang="ru-RU" dirty="0" smtClean="0"/>
              <a:t>каждые 15 минут</a:t>
            </a:r>
          </a:p>
          <a:p>
            <a:r>
              <a:rPr lang="ru-RU" dirty="0" smtClean="0"/>
              <a:t> </a:t>
            </a:r>
            <a:r>
              <a:rPr lang="en-US" dirty="0" smtClean="0"/>
              <a:t>*/15 * * * * work/</a:t>
            </a:r>
            <a:r>
              <a:rPr lang="en-US" dirty="0" err="1" smtClean="0"/>
              <a:t>prog</a:t>
            </a:r>
            <a:endParaRPr lang="ru-RU" dirty="0"/>
          </a:p>
        </p:txBody>
      </p:sp>
    </p:spTree>
    <p:extLst>
      <p:ext uri="{BB962C8B-B14F-4D97-AF65-F5344CB8AC3E}">
        <p14:creationId xmlns:p14="http://schemas.microsoft.com/office/powerpoint/2010/main" val="1171328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Файлы загрузки системы</a:t>
            </a:r>
            <a:endParaRPr lang="ru-RU" dirty="0"/>
          </a:p>
        </p:txBody>
      </p:sp>
      <p:sp>
        <p:nvSpPr>
          <p:cNvPr id="3" name="Содержимое 2"/>
          <p:cNvSpPr>
            <a:spLocks noGrp="1"/>
          </p:cNvSpPr>
          <p:nvPr>
            <p:ph idx="1"/>
          </p:nvPr>
        </p:nvSpPr>
        <p:spPr>
          <a:xfrm>
            <a:off x="457200" y="1357298"/>
            <a:ext cx="8229600" cy="5000660"/>
          </a:xfrm>
        </p:spPr>
        <p:txBody>
          <a:bodyPr>
            <a:normAutofit fontScale="62500" lnSpcReduction="20000"/>
          </a:bodyPr>
          <a:lstStyle/>
          <a:p>
            <a:r>
              <a:rPr lang="en-US" dirty="0" smtClean="0"/>
              <a:t>/etc/rc.d0 …. /etc/rc.d6 – </a:t>
            </a:r>
            <a:r>
              <a:rPr lang="ru-RU" dirty="0" smtClean="0"/>
              <a:t>файлы с командами инициализации системы;</a:t>
            </a:r>
          </a:p>
          <a:p>
            <a:r>
              <a:rPr lang="ru-RU" dirty="0" smtClean="0"/>
              <a:t>/</a:t>
            </a:r>
            <a:r>
              <a:rPr lang="ru-RU" dirty="0" err="1" smtClean="0"/>
              <a:t>etc</a:t>
            </a:r>
            <a:r>
              <a:rPr lang="ru-RU" dirty="0" smtClean="0"/>
              <a:t>/</a:t>
            </a:r>
            <a:r>
              <a:rPr lang="ru-RU" dirty="0" err="1" smtClean="0"/>
              <a:t>lilo.conf</a:t>
            </a:r>
            <a:r>
              <a:rPr lang="ru-RU" dirty="0" smtClean="0"/>
              <a:t> - файл, определяющий конфигурацию загрузчика </a:t>
            </a:r>
            <a:r>
              <a:rPr lang="ru-RU" dirty="0" err="1" smtClean="0"/>
              <a:t>lilo</a:t>
            </a:r>
            <a:r>
              <a:rPr lang="ru-RU" dirty="0" smtClean="0"/>
              <a:t>; </a:t>
            </a:r>
          </a:p>
          <a:p>
            <a:r>
              <a:rPr lang="ru-RU" dirty="0" smtClean="0"/>
              <a:t>/</a:t>
            </a:r>
            <a:r>
              <a:rPr lang="ru-RU" dirty="0" err="1" smtClean="0"/>
              <a:t>etc</a:t>
            </a:r>
            <a:r>
              <a:rPr lang="ru-RU" dirty="0" smtClean="0"/>
              <a:t>/</a:t>
            </a:r>
            <a:r>
              <a:rPr lang="ru-RU" dirty="0" err="1" smtClean="0"/>
              <a:t>modules</a:t>
            </a:r>
            <a:r>
              <a:rPr lang="ru-RU" dirty="0" smtClean="0"/>
              <a:t> - файл, определяющий конфигурацию загружаемых модулей ядра; </a:t>
            </a:r>
          </a:p>
          <a:p>
            <a:r>
              <a:rPr lang="ru-RU" dirty="0" smtClean="0"/>
              <a:t>/</a:t>
            </a:r>
            <a:r>
              <a:rPr lang="ru-RU" dirty="0" err="1" smtClean="0"/>
              <a:t>etc</a:t>
            </a:r>
            <a:r>
              <a:rPr lang="ru-RU" dirty="0" smtClean="0"/>
              <a:t>/</a:t>
            </a:r>
            <a:r>
              <a:rPr lang="ru-RU" dirty="0" err="1" smtClean="0"/>
              <a:t>fstab</a:t>
            </a:r>
            <a:r>
              <a:rPr lang="ru-RU" dirty="0" smtClean="0"/>
              <a:t> - содержит информацию, необходимую для автоматического монтирования файловых систем; </a:t>
            </a:r>
          </a:p>
          <a:p>
            <a:r>
              <a:rPr lang="ru-RU" dirty="0" smtClean="0"/>
              <a:t>/</a:t>
            </a:r>
            <a:r>
              <a:rPr lang="ru-RU" dirty="0" err="1" smtClean="0"/>
              <a:t>etc</a:t>
            </a:r>
            <a:r>
              <a:rPr lang="ru-RU" dirty="0" smtClean="0"/>
              <a:t>/</a:t>
            </a:r>
            <a:r>
              <a:rPr lang="ru-RU" dirty="0" err="1" smtClean="0"/>
              <a:t>passwd</a:t>
            </a:r>
            <a:r>
              <a:rPr lang="ru-RU" dirty="0" smtClean="0"/>
              <a:t> - различная регистрационная информация, включая пароли; </a:t>
            </a:r>
          </a:p>
          <a:p>
            <a:r>
              <a:rPr lang="ru-RU" dirty="0" smtClean="0"/>
              <a:t>/</a:t>
            </a:r>
            <a:r>
              <a:rPr lang="ru-RU" dirty="0" err="1" smtClean="0"/>
              <a:t>etc</a:t>
            </a:r>
            <a:r>
              <a:rPr lang="ru-RU" dirty="0" smtClean="0"/>
              <a:t>/</a:t>
            </a:r>
            <a:r>
              <a:rPr lang="ru-RU" dirty="0" err="1" smtClean="0"/>
              <a:t>profile</a:t>
            </a:r>
            <a:r>
              <a:rPr lang="ru-RU" dirty="0" smtClean="0"/>
              <a:t> - глобальный файл профилей - устанавливает переменную $PATH и другие важнейшие переменные; </a:t>
            </a:r>
          </a:p>
          <a:p>
            <a:r>
              <a:rPr lang="ru-RU" dirty="0" smtClean="0"/>
              <a:t>/</a:t>
            </a:r>
            <a:r>
              <a:rPr lang="ru-RU" dirty="0" err="1" smtClean="0"/>
              <a:t>etc</a:t>
            </a:r>
            <a:r>
              <a:rPr lang="ru-RU" dirty="0" smtClean="0"/>
              <a:t>/</a:t>
            </a:r>
            <a:r>
              <a:rPr lang="ru-RU" dirty="0" err="1" smtClean="0"/>
              <a:t>bashrc</a:t>
            </a:r>
            <a:r>
              <a:rPr lang="ru-RU" dirty="0" smtClean="0"/>
              <a:t> - глобальный файл конфигурации </a:t>
            </a:r>
            <a:r>
              <a:rPr lang="ru-RU" dirty="0" err="1" smtClean="0"/>
              <a:t>bash</a:t>
            </a:r>
            <a:r>
              <a:rPr lang="ru-RU" dirty="0" smtClean="0"/>
              <a:t>, устанавливает синонимы (</a:t>
            </a:r>
            <a:r>
              <a:rPr lang="ru-RU" dirty="0" err="1" smtClean="0"/>
              <a:t>алиасы</a:t>
            </a:r>
            <a:r>
              <a:rPr lang="ru-RU" dirty="0" smtClean="0"/>
              <a:t>) и функции, и т.п.; </a:t>
            </a:r>
          </a:p>
          <a:p>
            <a:r>
              <a:rPr lang="ru-RU" dirty="0" smtClean="0"/>
              <a:t>/</a:t>
            </a:r>
            <a:r>
              <a:rPr lang="ru-RU" dirty="0" err="1" smtClean="0"/>
              <a:t>etc</a:t>
            </a:r>
            <a:r>
              <a:rPr lang="ru-RU" dirty="0" smtClean="0"/>
              <a:t>/</a:t>
            </a:r>
            <a:r>
              <a:rPr lang="ru-RU" dirty="0" err="1" smtClean="0"/>
              <a:t>issue</a:t>
            </a:r>
            <a:r>
              <a:rPr lang="ru-RU" dirty="0" smtClean="0"/>
              <a:t> - содержит сообщение, выдаваемое на терминал перед входом в систему (перед запросом имени и пароля); однако редактировать этот файл с целью изменения текста сообщения не стоит, потому что сам он формируется инициализационным </a:t>
            </a:r>
            <a:r>
              <a:rPr lang="ru-RU" dirty="0" err="1" smtClean="0"/>
              <a:t>скриптом</a:t>
            </a:r>
            <a:r>
              <a:rPr lang="ru-RU" dirty="0" smtClean="0"/>
              <a:t> /</a:t>
            </a:r>
            <a:r>
              <a:rPr lang="ru-RU" dirty="0" err="1" smtClean="0"/>
              <a:t>etc</a:t>
            </a:r>
            <a:r>
              <a:rPr lang="ru-RU" dirty="0" smtClean="0"/>
              <a:t>/</a:t>
            </a:r>
            <a:r>
              <a:rPr lang="ru-RU" dirty="0" err="1" smtClean="0"/>
              <a:t>rc.d</a:t>
            </a:r>
            <a:r>
              <a:rPr lang="ru-RU" dirty="0" smtClean="0"/>
              <a:t>/</a:t>
            </a:r>
            <a:r>
              <a:rPr lang="ru-RU" dirty="0" err="1" smtClean="0"/>
              <a:t>rc.local</a:t>
            </a:r>
            <a:r>
              <a:rPr lang="ru-RU" dirty="0" smtClean="0"/>
              <a:t>; </a:t>
            </a:r>
          </a:p>
          <a:p>
            <a:pPr>
              <a:buNone/>
            </a:pPr>
            <a:endParaRPr lang="ru-RU" dirty="0"/>
          </a:p>
        </p:txBody>
      </p:sp>
    </p:spTree>
    <p:extLst>
      <p:ext uri="{BB962C8B-B14F-4D97-AF65-F5344CB8AC3E}">
        <p14:creationId xmlns:p14="http://schemas.microsoft.com/office/powerpoint/2010/main" val="3131116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57158" y="1071546"/>
            <a:ext cx="7772400" cy="785818"/>
          </a:xfrm>
        </p:spPr>
        <p:txBody>
          <a:bodyPr/>
          <a:lstStyle/>
          <a:p>
            <a:r>
              <a:rPr lang="ru-RU" dirty="0" smtClean="0"/>
              <a:t>Понятие процесса</a:t>
            </a:r>
            <a:endParaRPr lang="ru-RU" dirty="0"/>
          </a:p>
        </p:txBody>
      </p:sp>
      <p:sp>
        <p:nvSpPr>
          <p:cNvPr id="1025" name="Rectangle 1"/>
          <p:cNvSpPr>
            <a:spLocks noChangeArrowheads="1"/>
          </p:cNvSpPr>
          <p:nvPr/>
        </p:nvSpPr>
        <p:spPr bwMode="auto">
          <a:xfrm>
            <a:off x="214282" y="2001369"/>
            <a:ext cx="8358246"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ru-RU"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Процессом или задачей (</a:t>
            </a:r>
            <a:r>
              <a:rPr kumimoji="0" lang="en-GB"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Task</a:t>
            </a:r>
            <a:r>
              <a:rPr kumimoji="0" lang="ru-RU"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r>
              <a:rPr kumimoji="0" lang="en-GB"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ru-RU"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называют  следующую совокупность объектов: </a:t>
            </a:r>
            <a:endParaRPr kumimoji="0" lang="en-GB"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defTabSz="914400" rtl="0" eaLnBrk="1" fontAlgn="base" latinLnBrk="0" hangingPunct="1">
              <a:lnSpc>
                <a:spcPct val="100000"/>
              </a:lnSpc>
              <a:spcBef>
                <a:spcPct val="0"/>
              </a:spcBef>
              <a:spcAft>
                <a:spcPct val="0"/>
              </a:spcAft>
              <a:buClrTx/>
              <a:buSzTx/>
              <a:buFont typeface="Wingdings" pitchFamily="2" charset="2"/>
              <a:buChar char="Ø"/>
              <a:tabLst/>
            </a:pPr>
            <a:r>
              <a:rPr kumimoji="0" lang="en-GB"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ru-RU"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программу, которую должен выполнить процесс, </a:t>
            </a:r>
            <a:endParaRPr kumimoji="0" lang="en-GB"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defTabSz="914400" rtl="0" eaLnBrk="1" fontAlgn="base" latinLnBrk="0" hangingPunct="1">
              <a:lnSpc>
                <a:spcPct val="100000"/>
              </a:lnSpc>
              <a:spcBef>
                <a:spcPct val="0"/>
              </a:spcBef>
              <a:spcAft>
                <a:spcPct val="0"/>
              </a:spcAft>
              <a:buClrTx/>
              <a:buSzTx/>
              <a:buFont typeface="Wingdings" pitchFamily="2" charset="2"/>
              <a:buChar char="Ø"/>
              <a:tabLst/>
            </a:pPr>
            <a:r>
              <a:rPr lang="en-GB" sz="2800" dirty="0">
                <a:latin typeface="Times New Roman" pitchFamily="18" charset="0"/>
                <a:ea typeface="Calibri" pitchFamily="34" charset="0"/>
                <a:cs typeface="Times New Roman" pitchFamily="18" charset="0"/>
              </a:rPr>
              <a:t> </a:t>
            </a:r>
            <a:r>
              <a:rPr kumimoji="0" lang="ru-RU"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ресурсы, необходимые для ее выполнения, </a:t>
            </a:r>
            <a:endParaRPr kumimoji="0" lang="en-GB"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defTabSz="914400" rtl="0" eaLnBrk="1" fontAlgn="base" latinLnBrk="0" hangingPunct="1">
              <a:lnSpc>
                <a:spcPct val="100000"/>
              </a:lnSpc>
              <a:spcBef>
                <a:spcPct val="0"/>
              </a:spcBef>
              <a:spcAft>
                <a:spcPct val="0"/>
              </a:spcAft>
              <a:buClrTx/>
              <a:buSzTx/>
              <a:buFont typeface="Wingdings" pitchFamily="2" charset="2"/>
              <a:buChar char="Ø"/>
              <a:tabLst/>
            </a:pPr>
            <a:r>
              <a:rPr kumimoji="0" lang="ru-RU"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дескриптор, хранящий  характеристики и данные процесса и  представляющий процесс в ОС.</a:t>
            </a:r>
            <a:endParaRPr kumimoji="0" lang="ru-RU" sz="900" b="0" i="0" u="none" strike="noStrike" cap="none" normalizeH="0" baseline="0" dirty="0" smtClean="0">
              <a:ln>
                <a:noFill/>
              </a:ln>
              <a:solidFill>
                <a:schemeClr val="tx1"/>
              </a:solidFill>
              <a:effectLst/>
              <a:latin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28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 = &lt; P, R, D &gt;</a:t>
            </a:r>
            <a:endParaRPr kumimoji="0" lang="en-GB" sz="1800" b="0" i="0" u="none" strike="noStrike" cap="none" normalizeH="0" baseline="0" dirty="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32244096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9552" y="188640"/>
            <a:ext cx="8229600" cy="725470"/>
          </a:xfrm>
        </p:spPr>
        <p:txBody>
          <a:bodyPr>
            <a:normAutofit fontScale="90000"/>
          </a:bodyPr>
          <a:lstStyle/>
          <a:p>
            <a:r>
              <a:rPr lang="ru-RU" dirty="0" smtClean="0"/>
              <a:t>Размещение дескриптора процесса</a:t>
            </a:r>
            <a:endParaRPr lang="ru-RU" dirty="0"/>
          </a:p>
        </p:txBody>
      </p:sp>
      <p:sp>
        <p:nvSpPr>
          <p:cNvPr id="7" name="Прямоугольник 6"/>
          <p:cNvSpPr/>
          <p:nvPr/>
        </p:nvSpPr>
        <p:spPr>
          <a:xfrm>
            <a:off x="5643570" y="1357298"/>
            <a:ext cx="3357586" cy="2800767"/>
          </a:xfrm>
          <a:prstGeom prst="rect">
            <a:avLst/>
          </a:prstGeom>
        </p:spPr>
        <p:txBody>
          <a:bodyPr wrap="square">
            <a:spAutoFit/>
          </a:bodyPr>
          <a:lstStyle/>
          <a:p>
            <a:r>
              <a:rPr lang="en-US" sz="1600" dirty="0" err="1"/>
              <a:t>struct</a:t>
            </a:r>
            <a:r>
              <a:rPr lang="en-US" sz="1600" dirty="0"/>
              <a:t> </a:t>
            </a:r>
            <a:r>
              <a:rPr lang="en-US" sz="1600" dirty="0" err="1"/>
              <a:t>thread_info</a:t>
            </a:r>
            <a:r>
              <a:rPr lang="en-US" sz="1600" dirty="0"/>
              <a:t> {</a:t>
            </a:r>
          </a:p>
          <a:p>
            <a:r>
              <a:rPr lang="en-US" sz="1600" b="1" dirty="0" err="1" smtClean="0"/>
              <a:t>struct</a:t>
            </a:r>
            <a:r>
              <a:rPr lang="en-US" sz="1600" b="1" dirty="0" smtClean="0"/>
              <a:t> </a:t>
            </a:r>
            <a:r>
              <a:rPr lang="en-US" sz="1600" b="1" dirty="0" err="1" smtClean="0"/>
              <a:t>task_struct</a:t>
            </a:r>
            <a:r>
              <a:rPr lang="ru-RU" sz="1600" b="1" dirty="0" smtClean="0"/>
              <a:t> </a:t>
            </a:r>
            <a:r>
              <a:rPr lang="en-US" sz="1600" b="1" dirty="0" smtClean="0"/>
              <a:t>*</a:t>
            </a:r>
            <a:r>
              <a:rPr lang="en-US" sz="1600" b="1" dirty="0"/>
              <a:t>task</a:t>
            </a:r>
            <a:r>
              <a:rPr lang="en-US" sz="1600" b="1" dirty="0" smtClean="0"/>
              <a:t>;</a:t>
            </a:r>
            <a:endParaRPr lang="ru-RU" sz="1600" b="1" dirty="0" smtClean="0"/>
          </a:p>
          <a:p>
            <a:r>
              <a:rPr lang="en-US" sz="1600" dirty="0" err="1" smtClean="0"/>
              <a:t>struct</a:t>
            </a:r>
            <a:r>
              <a:rPr lang="en-US" sz="1600" dirty="0" smtClean="0"/>
              <a:t> </a:t>
            </a:r>
            <a:r>
              <a:rPr lang="en-US" sz="1600" dirty="0" err="1" smtClean="0"/>
              <a:t>exec_domain</a:t>
            </a:r>
            <a:r>
              <a:rPr lang="ru-RU" sz="1600" dirty="0" smtClean="0"/>
              <a:t> </a:t>
            </a:r>
            <a:r>
              <a:rPr lang="en-US" sz="1600" dirty="0" smtClean="0"/>
              <a:t>*</a:t>
            </a:r>
            <a:r>
              <a:rPr lang="en-US" sz="1600" dirty="0" err="1"/>
              <a:t>exec_domain</a:t>
            </a:r>
            <a:r>
              <a:rPr lang="en-US" sz="1600" dirty="0" smtClean="0"/>
              <a:t>;</a:t>
            </a:r>
            <a:endParaRPr lang="en-US" sz="1600" dirty="0"/>
          </a:p>
          <a:p>
            <a:r>
              <a:rPr lang="en-US" sz="1600" dirty="0" smtClean="0"/>
              <a:t>unsigned long</a:t>
            </a:r>
            <a:r>
              <a:rPr lang="ru-RU" sz="1600" dirty="0" smtClean="0"/>
              <a:t> </a:t>
            </a:r>
            <a:r>
              <a:rPr lang="en-US" sz="1600" dirty="0" smtClean="0"/>
              <a:t>flags;</a:t>
            </a:r>
            <a:endParaRPr lang="ru-RU" sz="1600" dirty="0" smtClean="0"/>
          </a:p>
          <a:p>
            <a:r>
              <a:rPr lang="en-US" sz="1600" dirty="0" smtClean="0"/>
              <a:t>__u32</a:t>
            </a:r>
            <a:r>
              <a:rPr lang="ru-RU" sz="1600" dirty="0" smtClean="0"/>
              <a:t>  </a:t>
            </a:r>
            <a:r>
              <a:rPr lang="en-US" sz="1600" dirty="0" err="1" smtClean="0"/>
              <a:t>cpu</a:t>
            </a:r>
            <a:r>
              <a:rPr lang="en-US" sz="1600" dirty="0" smtClean="0"/>
              <a:t>;</a:t>
            </a:r>
            <a:r>
              <a:rPr lang="ru-RU" sz="1600" dirty="0" smtClean="0"/>
              <a:t> </a:t>
            </a:r>
            <a:r>
              <a:rPr lang="en-US" sz="1600" dirty="0" smtClean="0"/>
              <a:t>/*</a:t>
            </a:r>
            <a:r>
              <a:rPr lang="ru-RU" sz="1600" dirty="0" smtClean="0"/>
              <a:t>номер процессора</a:t>
            </a:r>
            <a:r>
              <a:rPr lang="en-US" sz="1600" dirty="0" smtClean="0"/>
              <a:t>*/</a:t>
            </a:r>
            <a:endParaRPr lang="en-US" sz="1600" dirty="0"/>
          </a:p>
          <a:p>
            <a:r>
              <a:rPr lang="en-US" sz="1600" dirty="0" smtClean="0"/>
              <a:t>__s32</a:t>
            </a:r>
            <a:r>
              <a:rPr lang="ru-RU" sz="1600" dirty="0" smtClean="0"/>
              <a:t> </a:t>
            </a:r>
            <a:r>
              <a:rPr lang="en-US" sz="1600" dirty="0" err="1" smtClean="0"/>
              <a:t>preempt_count</a:t>
            </a:r>
            <a:r>
              <a:rPr lang="en-US" sz="1600" dirty="0" smtClean="0"/>
              <a:t>;</a:t>
            </a:r>
            <a:endParaRPr lang="ru-RU" sz="1600" dirty="0" smtClean="0"/>
          </a:p>
          <a:p>
            <a:r>
              <a:rPr lang="en-US" sz="1600" dirty="0" smtClean="0"/>
              <a:t>__u32</a:t>
            </a:r>
            <a:r>
              <a:rPr lang="ru-RU" sz="1600" dirty="0" smtClean="0"/>
              <a:t> </a:t>
            </a:r>
            <a:r>
              <a:rPr lang="en-US" sz="1600" dirty="0" err="1" smtClean="0"/>
              <a:t>rar_saved</a:t>
            </a:r>
            <a:r>
              <a:rPr lang="en-US" sz="1600" dirty="0"/>
              <a:t>;	</a:t>
            </a:r>
          </a:p>
          <a:p>
            <a:r>
              <a:rPr lang="en-US" sz="1600" dirty="0" smtClean="0"/>
              <a:t>__u32</a:t>
            </a:r>
            <a:r>
              <a:rPr lang="ru-RU" sz="1600" dirty="0" smtClean="0"/>
              <a:t> </a:t>
            </a:r>
            <a:r>
              <a:rPr lang="en-US" sz="1600" dirty="0" err="1" smtClean="0"/>
              <a:t>rsr_saved</a:t>
            </a:r>
            <a:r>
              <a:rPr lang="en-US" sz="1600" dirty="0"/>
              <a:t>;	</a:t>
            </a:r>
            <a:endParaRPr lang="ru-RU" sz="1600" dirty="0" smtClean="0"/>
          </a:p>
          <a:p>
            <a:r>
              <a:rPr lang="en-US" sz="1600" dirty="0" err="1" smtClean="0"/>
              <a:t>struct</a:t>
            </a:r>
            <a:r>
              <a:rPr lang="en-US" sz="1600" dirty="0" smtClean="0"/>
              <a:t> </a:t>
            </a:r>
            <a:r>
              <a:rPr lang="en-US" sz="1600" dirty="0" err="1" smtClean="0"/>
              <a:t>restart_block</a:t>
            </a:r>
            <a:r>
              <a:rPr lang="ru-RU" sz="1600" dirty="0" smtClean="0"/>
              <a:t> </a:t>
            </a:r>
            <a:r>
              <a:rPr lang="en-US" sz="1600" dirty="0" err="1" smtClean="0"/>
              <a:t>restart_block</a:t>
            </a:r>
            <a:r>
              <a:rPr lang="en-US" sz="1600" dirty="0" smtClean="0"/>
              <a:t>;</a:t>
            </a:r>
            <a:endParaRPr lang="ru-RU" sz="1600" dirty="0" smtClean="0"/>
          </a:p>
          <a:p>
            <a:r>
              <a:rPr lang="en-US" sz="1600" dirty="0" smtClean="0"/>
              <a:t>__u8</a:t>
            </a:r>
            <a:r>
              <a:rPr lang="ru-RU" sz="1600" dirty="0" smtClean="0"/>
              <a:t> </a:t>
            </a:r>
            <a:r>
              <a:rPr lang="en-US" sz="1600" dirty="0" err="1" smtClean="0"/>
              <a:t>supervisor_stack</a:t>
            </a:r>
            <a:r>
              <a:rPr lang="en-US" sz="1600" dirty="0" smtClean="0"/>
              <a:t>[0</a:t>
            </a:r>
            <a:r>
              <a:rPr lang="en-US" sz="1600" dirty="0"/>
              <a:t>];</a:t>
            </a:r>
          </a:p>
          <a:p>
            <a:r>
              <a:rPr lang="ru-RU" sz="1600" dirty="0"/>
              <a:t>};</a:t>
            </a:r>
          </a:p>
        </p:txBody>
      </p:sp>
      <p:pic>
        <p:nvPicPr>
          <p:cNvPr id="4100" name="Picture 4" descr="http://www.iakovlev.org/images/utlk/understandlk_0302.jpg"/>
          <p:cNvPicPr>
            <a:picLocks noChangeAspect="1" noChangeArrowheads="1"/>
          </p:cNvPicPr>
          <p:nvPr/>
        </p:nvPicPr>
        <p:blipFill>
          <a:blip r:embed="rId3" cstate="print"/>
          <a:srcRect/>
          <a:stretch>
            <a:fillRect/>
          </a:stretch>
        </p:blipFill>
        <p:spPr bwMode="auto">
          <a:xfrm>
            <a:off x="179512" y="1285860"/>
            <a:ext cx="5328592" cy="3571900"/>
          </a:xfrm>
          <a:prstGeom prst="rect">
            <a:avLst/>
          </a:prstGeom>
          <a:noFill/>
        </p:spPr>
      </p:pic>
      <p:sp>
        <p:nvSpPr>
          <p:cNvPr id="5" name="TextBox 4"/>
          <p:cNvSpPr txBox="1"/>
          <p:nvPr/>
        </p:nvSpPr>
        <p:spPr>
          <a:xfrm>
            <a:off x="395536" y="908720"/>
            <a:ext cx="2304256" cy="369332"/>
          </a:xfrm>
          <a:prstGeom prst="rect">
            <a:avLst/>
          </a:prstGeom>
          <a:noFill/>
        </p:spPr>
        <p:txBody>
          <a:bodyPr wrap="square" rtlCol="0">
            <a:spAutoFit/>
          </a:bodyPr>
          <a:lstStyle/>
          <a:p>
            <a:r>
              <a:rPr lang="ru-RU" dirty="0" smtClean="0"/>
              <a:t>Стек ядра задачи</a:t>
            </a:r>
            <a:endParaRPr lang="ru-RU" dirty="0"/>
          </a:p>
        </p:txBody>
      </p:sp>
    </p:spTree>
    <p:extLst>
      <p:ext uri="{BB962C8B-B14F-4D97-AF65-F5344CB8AC3E}">
        <p14:creationId xmlns:p14="http://schemas.microsoft.com/office/powerpoint/2010/main" val="24269154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96908"/>
          </a:xfrm>
        </p:spPr>
        <p:txBody>
          <a:bodyPr>
            <a:normAutofit/>
          </a:bodyPr>
          <a:lstStyle/>
          <a:p>
            <a:r>
              <a:rPr lang="ru-RU" sz="3200" dirty="0" smtClean="0"/>
              <a:t>Фрагмент описания дескриптора процесса</a:t>
            </a:r>
            <a:endParaRPr lang="ru-RU" sz="3200" dirty="0"/>
          </a:p>
        </p:txBody>
      </p:sp>
      <p:sp>
        <p:nvSpPr>
          <p:cNvPr id="4" name="Прямоугольник 3"/>
          <p:cNvSpPr/>
          <p:nvPr/>
        </p:nvSpPr>
        <p:spPr>
          <a:xfrm>
            <a:off x="642910" y="1357298"/>
            <a:ext cx="8143932" cy="5078313"/>
          </a:xfrm>
          <a:prstGeom prst="rect">
            <a:avLst/>
          </a:prstGeom>
        </p:spPr>
        <p:txBody>
          <a:bodyPr wrap="square">
            <a:spAutoFit/>
          </a:bodyPr>
          <a:lstStyle/>
          <a:p>
            <a:r>
              <a:rPr lang="en-US" dirty="0" err="1" smtClean="0"/>
              <a:t>struct</a:t>
            </a:r>
            <a:r>
              <a:rPr lang="en-US" dirty="0" smtClean="0"/>
              <a:t> </a:t>
            </a:r>
            <a:r>
              <a:rPr lang="en-US" dirty="0" err="1" smtClean="0"/>
              <a:t>task_struct</a:t>
            </a:r>
            <a:r>
              <a:rPr lang="en-US" dirty="0" smtClean="0"/>
              <a:t> {</a:t>
            </a:r>
          </a:p>
          <a:p>
            <a:r>
              <a:rPr lang="en-US" dirty="0" smtClean="0"/>
              <a:t>        unsigned long         state;   </a:t>
            </a:r>
            <a:r>
              <a:rPr lang="ru-RU" dirty="0" smtClean="0"/>
              <a:t>состояние</a:t>
            </a:r>
          </a:p>
          <a:p>
            <a:r>
              <a:rPr lang="ru-RU" dirty="0" smtClean="0"/>
              <a:t>        </a:t>
            </a:r>
            <a:r>
              <a:rPr lang="en-US" dirty="0" smtClean="0"/>
              <a:t>void *stack;</a:t>
            </a:r>
            <a:r>
              <a:rPr lang="ru-RU" dirty="0" smtClean="0"/>
              <a:t>    указатель на стек ядра</a:t>
            </a:r>
            <a:endParaRPr lang="en-US" dirty="0" smtClean="0"/>
          </a:p>
          <a:p>
            <a:r>
              <a:rPr lang="ru-RU" dirty="0" smtClean="0"/>
              <a:t>        </a:t>
            </a:r>
            <a:r>
              <a:rPr lang="en-US" dirty="0" err="1" smtClean="0"/>
              <a:t>int</a:t>
            </a:r>
            <a:r>
              <a:rPr lang="en-US" dirty="0" smtClean="0"/>
              <a:t> </a:t>
            </a:r>
            <a:r>
              <a:rPr lang="en-US" dirty="0" err="1" smtClean="0"/>
              <a:t>prio</a:t>
            </a:r>
            <a:r>
              <a:rPr lang="en-US" dirty="0" smtClean="0"/>
              <a:t>, </a:t>
            </a:r>
            <a:r>
              <a:rPr lang="en-US" dirty="0" err="1" smtClean="0"/>
              <a:t>static_prio</a:t>
            </a:r>
            <a:r>
              <a:rPr lang="en-US" dirty="0" smtClean="0"/>
              <a:t>, </a:t>
            </a:r>
            <a:r>
              <a:rPr lang="en-US" dirty="0" err="1" smtClean="0"/>
              <a:t>normal_prio</a:t>
            </a:r>
            <a:r>
              <a:rPr lang="en-US" dirty="0" smtClean="0"/>
              <a:t>;</a:t>
            </a:r>
            <a:r>
              <a:rPr lang="ru-RU" dirty="0" smtClean="0"/>
              <a:t>  </a:t>
            </a:r>
            <a:r>
              <a:rPr lang="en-US" dirty="0" smtClean="0"/>
              <a:t> </a:t>
            </a:r>
            <a:r>
              <a:rPr lang="ru-RU" dirty="0" smtClean="0"/>
              <a:t>приоритет</a:t>
            </a:r>
          </a:p>
          <a:p>
            <a:r>
              <a:rPr lang="ru-RU" dirty="0" smtClean="0"/>
              <a:t>        </a:t>
            </a:r>
            <a:r>
              <a:rPr lang="en-US" dirty="0" smtClean="0"/>
              <a:t>unsigned long         policy; /*     */ </a:t>
            </a:r>
            <a:r>
              <a:rPr lang="ru-RU" dirty="0" smtClean="0"/>
              <a:t>политика планирования</a:t>
            </a:r>
          </a:p>
          <a:p>
            <a:r>
              <a:rPr lang="ru-RU" dirty="0" smtClean="0"/>
              <a:t>        </a:t>
            </a:r>
            <a:r>
              <a:rPr lang="en-US" dirty="0" err="1" smtClean="0"/>
              <a:t>struct</a:t>
            </a:r>
            <a:r>
              <a:rPr lang="en-US" dirty="0" smtClean="0"/>
              <a:t> </a:t>
            </a:r>
            <a:r>
              <a:rPr lang="en-US" dirty="0" err="1" smtClean="0"/>
              <a:t>task_struct</a:t>
            </a:r>
            <a:r>
              <a:rPr lang="en-US" dirty="0" smtClean="0"/>
              <a:t>   *parent; /*         */ </a:t>
            </a:r>
            <a:r>
              <a:rPr lang="ru-RU" dirty="0" smtClean="0"/>
              <a:t>указатель на родительскую задачу</a:t>
            </a:r>
          </a:p>
          <a:p>
            <a:r>
              <a:rPr lang="ru-RU" dirty="0" smtClean="0"/>
              <a:t>        </a:t>
            </a:r>
            <a:r>
              <a:rPr lang="en-US" dirty="0" err="1" smtClean="0"/>
              <a:t>pid_t</a:t>
            </a:r>
            <a:r>
              <a:rPr lang="en-US" dirty="0" smtClean="0"/>
              <a:t>                 </a:t>
            </a:r>
            <a:r>
              <a:rPr lang="en-US" dirty="0" err="1" smtClean="0"/>
              <a:t>pid</a:t>
            </a:r>
            <a:r>
              <a:rPr lang="en-US" dirty="0" smtClean="0"/>
              <a:t>;    </a:t>
            </a:r>
            <a:r>
              <a:rPr lang="ru-RU" dirty="0" smtClean="0"/>
              <a:t>идентификатор процесса</a:t>
            </a:r>
          </a:p>
          <a:p>
            <a:r>
              <a:rPr lang="ru-RU" dirty="0" smtClean="0"/>
              <a:t>        </a:t>
            </a:r>
            <a:r>
              <a:rPr lang="en-US" dirty="0" err="1" smtClean="0"/>
              <a:t>pid_t</a:t>
            </a:r>
            <a:r>
              <a:rPr lang="en-US" dirty="0" smtClean="0"/>
              <a:t>                 </a:t>
            </a:r>
            <a:r>
              <a:rPr lang="en-US" dirty="0" err="1" smtClean="0"/>
              <a:t>tgid</a:t>
            </a:r>
            <a:r>
              <a:rPr lang="en-US" dirty="0" smtClean="0"/>
              <a:t>;    </a:t>
            </a:r>
            <a:r>
              <a:rPr lang="ru-RU" dirty="0" smtClean="0"/>
              <a:t>идентификатор группы потоков</a:t>
            </a:r>
          </a:p>
          <a:p>
            <a:r>
              <a:rPr lang="ru-RU" dirty="0" smtClean="0"/>
              <a:t>        </a:t>
            </a:r>
            <a:r>
              <a:rPr lang="en-US" dirty="0" err="1" smtClean="0"/>
              <a:t>int</a:t>
            </a:r>
            <a:r>
              <a:rPr lang="en-US" dirty="0" smtClean="0"/>
              <a:t>                   </a:t>
            </a:r>
            <a:r>
              <a:rPr lang="en-US" dirty="0" err="1" smtClean="0"/>
              <a:t>exit_state</a:t>
            </a:r>
            <a:r>
              <a:rPr lang="en-US" dirty="0" smtClean="0"/>
              <a:t>   </a:t>
            </a:r>
            <a:r>
              <a:rPr lang="ru-RU" dirty="0" smtClean="0"/>
              <a:t>код завершения</a:t>
            </a:r>
          </a:p>
          <a:p>
            <a:r>
              <a:rPr lang="ru-RU" dirty="0" smtClean="0"/>
              <a:t>        </a:t>
            </a:r>
            <a:r>
              <a:rPr lang="en-US" dirty="0" err="1" smtClean="0"/>
              <a:t>struct</a:t>
            </a:r>
            <a:r>
              <a:rPr lang="en-US" dirty="0" smtClean="0"/>
              <a:t> </a:t>
            </a:r>
            <a:r>
              <a:rPr lang="en-US" dirty="0" err="1" smtClean="0"/>
              <a:t>mm_struct</a:t>
            </a:r>
            <a:r>
              <a:rPr lang="en-US" dirty="0" smtClean="0"/>
              <a:t>     *mm;    </a:t>
            </a:r>
            <a:r>
              <a:rPr lang="ru-RU" dirty="0" smtClean="0"/>
              <a:t>указатель на адресное пространство  процесса</a:t>
            </a:r>
          </a:p>
          <a:p>
            <a:r>
              <a:rPr lang="ru-RU" dirty="0" smtClean="0"/>
              <a:t>        </a:t>
            </a:r>
            <a:r>
              <a:rPr lang="en-US" dirty="0" err="1" smtClean="0"/>
              <a:t>struct</a:t>
            </a:r>
            <a:r>
              <a:rPr lang="en-US" dirty="0" smtClean="0"/>
              <a:t> </a:t>
            </a:r>
            <a:r>
              <a:rPr lang="en-US" dirty="0" err="1" smtClean="0"/>
              <a:t>fs_struct</a:t>
            </a:r>
            <a:r>
              <a:rPr lang="en-US" dirty="0" smtClean="0"/>
              <a:t>     *</a:t>
            </a:r>
            <a:r>
              <a:rPr lang="en-US" dirty="0" err="1" smtClean="0"/>
              <a:t>fs</a:t>
            </a:r>
            <a:r>
              <a:rPr lang="en-US" dirty="0" smtClean="0"/>
              <a:t>;      </a:t>
            </a:r>
            <a:r>
              <a:rPr lang="ru-RU" dirty="0" smtClean="0"/>
              <a:t>информация о файловой системе</a:t>
            </a:r>
          </a:p>
          <a:p>
            <a:r>
              <a:rPr lang="ru-RU" dirty="0" smtClean="0"/>
              <a:t>        </a:t>
            </a:r>
            <a:r>
              <a:rPr lang="en-US" dirty="0" err="1" smtClean="0"/>
              <a:t>struct</a:t>
            </a:r>
            <a:r>
              <a:rPr lang="en-US" dirty="0" smtClean="0"/>
              <a:t> </a:t>
            </a:r>
            <a:r>
              <a:rPr lang="en-US" dirty="0" err="1" smtClean="0"/>
              <a:t>files_struct</a:t>
            </a:r>
            <a:r>
              <a:rPr lang="en-US" dirty="0" smtClean="0"/>
              <a:t>  *files;  </a:t>
            </a:r>
            <a:r>
              <a:rPr lang="ru-RU" dirty="0" smtClean="0"/>
              <a:t>информация об открытых файлах</a:t>
            </a:r>
          </a:p>
          <a:p>
            <a:r>
              <a:rPr lang="ru-RU" dirty="0" smtClean="0"/>
              <a:t>        </a:t>
            </a:r>
            <a:r>
              <a:rPr lang="en-US" dirty="0" err="1" smtClean="0"/>
              <a:t>struct</a:t>
            </a:r>
            <a:r>
              <a:rPr lang="en-US" dirty="0" smtClean="0"/>
              <a:t> </a:t>
            </a:r>
            <a:r>
              <a:rPr lang="en-US" dirty="0" err="1" smtClean="0"/>
              <a:t>thread_struct</a:t>
            </a:r>
            <a:r>
              <a:rPr lang="en-US" dirty="0" smtClean="0"/>
              <a:t>  thread; </a:t>
            </a:r>
            <a:r>
              <a:rPr lang="ru-RU" dirty="0" smtClean="0"/>
              <a:t> данные процесса </a:t>
            </a:r>
          </a:p>
          <a:p>
            <a:r>
              <a:rPr lang="ru-RU" dirty="0" smtClean="0"/>
              <a:t>        </a:t>
            </a:r>
            <a:r>
              <a:rPr lang="en-US" dirty="0" err="1" smtClean="0"/>
              <a:t>struct</a:t>
            </a:r>
            <a:r>
              <a:rPr lang="en-US" dirty="0" smtClean="0"/>
              <a:t> </a:t>
            </a:r>
            <a:r>
              <a:rPr lang="en-US" dirty="0" err="1" smtClean="0"/>
              <a:t>list_head</a:t>
            </a:r>
            <a:r>
              <a:rPr lang="en-US" dirty="0" smtClean="0"/>
              <a:t>      tasks;   </a:t>
            </a:r>
            <a:r>
              <a:rPr lang="ru-RU" dirty="0" smtClean="0"/>
              <a:t>список всех процессов</a:t>
            </a:r>
          </a:p>
          <a:p>
            <a:r>
              <a:rPr lang="ru-RU" dirty="0" smtClean="0"/>
              <a:t>        </a:t>
            </a:r>
            <a:r>
              <a:rPr lang="en-US" dirty="0" err="1" smtClean="0"/>
              <a:t>struct</a:t>
            </a:r>
            <a:r>
              <a:rPr lang="en-US" dirty="0" smtClean="0"/>
              <a:t> </a:t>
            </a:r>
            <a:r>
              <a:rPr lang="en-US" dirty="0" err="1" smtClean="0"/>
              <a:t>signal_struct</a:t>
            </a:r>
            <a:r>
              <a:rPr lang="en-US" dirty="0" smtClean="0"/>
              <a:t> *signal;</a:t>
            </a:r>
            <a:r>
              <a:rPr lang="ru-RU" dirty="0" smtClean="0"/>
              <a:t>  обработчик сигналов</a:t>
            </a:r>
          </a:p>
          <a:p>
            <a:r>
              <a:rPr lang="ru-RU" dirty="0" smtClean="0"/>
              <a:t>        </a:t>
            </a:r>
            <a:r>
              <a:rPr lang="en-US" dirty="0" smtClean="0"/>
              <a:t>char </a:t>
            </a:r>
            <a:r>
              <a:rPr lang="en-US" dirty="0" err="1" smtClean="0"/>
              <a:t>comm</a:t>
            </a:r>
            <a:r>
              <a:rPr lang="en-US" dirty="0" smtClean="0"/>
              <a:t>[TASK_COMM_LEN]; </a:t>
            </a:r>
            <a:r>
              <a:rPr lang="ru-RU" dirty="0" smtClean="0"/>
              <a:t> имя </a:t>
            </a:r>
            <a:r>
              <a:rPr lang="ru-RU" smtClean="0"/>
              <a:t>исполняемого файла</a:t>
            </a:r>
            <a:endParaRPr lang="en-US" dirty="0" smtClean="0"/>
          </a:p>
          <a:p>
            <a:r>
              <a:rPr lang="ru-RU" dirty="0" smtClean="0"/>
              <a:t>        ...</a:t>
            </a:r>
          </a:p>
          <a:p>
            <a:r>
              <a:rPr lang="ru-RU" dirty="0" smtClean="0"/>
              <a:t>}</a:t>
            </a:r>
            <a:endParaRPr lang="ru-RU" dirty="0"/>
          </a:p>
        </p:txBody>
      </p:sp>
    </p:spTree>
    <p:extLst>
      <p:ext uri="{BB962C8B-B14F-4D97-AF65-F5344CB8AC3E}">
        <p14:creationId xmlns:p14="http://schemas.microsoft.com/office/powerpoint/2010/main" val="4214680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34082"/>
          </a:xfrm>
        </p:spPr>
        <p:txBody>
          <a:bodyPr>
            <a:normAutofit fontScale="90000"/>
          </a:bodyPr>
          <a:lstStyle/>
          <a:p>
            <a:r>
              <a:rPr lang="ru-RU" dirty="0" smtClean="0"/>
              <a:t>Литература</a:t>
            </a:r>
            <a:endParaRPr lang="ru-RU" dirty="0"/>
          </a:p>
        </p:txBody>
      </p:sp>
      <p:sp>
        <p:nvSpPr>
          <p:cNvPr id="3" name="Содержимое 2"/>
          <p:cNvSpPr>
            <a:spLocks noGrp="1"/>
          </p:cNvSpPr>
          <p:nvPr>
            <p:ph idx="1"/>
          </p:nvPr>
        </p:nvSpPr>
        <p:spPr>
          <a:xfrm>
            <a:off x="500034" y="1000108"/>
            <a:ext cx="8229600" cy="5572164"/>
          </a:xfrm>
        </p:spPr>
        <p:txBody>
          <a:bodyPr>
            <a:normAutofit fontScale="70000" lnSpcReduction="20000"/>
          </a:bodyPr>
          <a:lstStyle/>
          <a:p>
            <a:pPr marL="514350" indent="-514350">
              <a:buFont typeface="+mj-lt"/>
              <a:buAutoNum type="arabicPeriod"/>
            </a:pPr>
            <a:r>
              <a:rPr lang="ru-RU" sz="3300" dirty="0" smtClean="0"/>
              <a:t>Роберт Лав, Разработка ядра </a:t>
            </a:r>
            <a:r>
              <a:rPr lang="ru-RU" sz="3300" dirty="0" err="1" smtClean="0"/>
              <a:t>Linux</a:t>
            </a:r>
            <a:r>
              <a:rPr lang="ru-RU" sz="3300" dirty="0" smtClean="0"/>
              <a:t>. Системное программирование"2008.</a:t>
            </a:r>
          </a:p>
          <a:p>
            <a:pPr marL="514350" indent="-514350">
              <a:buFont typeface="+mj-lt"/>
              <a:buAutoNum type="arabicPeriod"/>
            </a:pPr>
            <a:r>
              <a:rPr lang="ru-RU" sz="3300" dirty="0" err="1" smtClean="0"/>
              <a:t>Колисниченко</a:t>
            </a:r>
            <a:r>
              <a:rPr lang="ru-RU" sz="3300" dirty="0" smtClean="0"/>
              <a:t>, Д. Н. </a:t>
            </a:r>
            <a:r>
              <a:rPr lang="ru-RU" sz="3300" dirty="0" err="1" smtClean="0"/>
              <a:t>Linux</a:t>
            </a:r>
            <a:r>
              <a:rPr lang="ru-RU" sz="3300" dirty="0" smtClean="0"/>
              <a:t>: полное руководство  2007.  777 с.</a:t>
            </a:r>
          </a:p>
          <a:p>
            <a:pPr marL="514350" indent="-514350">
              <a:buFont typeface="+mj-lt"/>
              <a:buAutoNum type="arabicPeriod"/>
            </a:pPr>
            <a:r>
              <a:rPr lang="ru-RU" sz="3300" dirty="0" err="1" smtClean="0"/>
              <a:t>Бендел</a:t>
            </a:r>
            <a:r>
              <a:rPr lang="ru-RU" sz="3300" dirty="0" smtClean="0"/>
              <a:t>, Дэвид</a:t>
            </a:r>
            <a:r>
              <a:rPr lang="ru-RU" sz="3300" b="1" dirty="0" smtClean="0"/>
              <a:t>. </a:t>
            </a:r>
            <a:r>
              <a:rPr lang="ru-RU" sz="3300" dirty="0" smtClean="0"/>
              <a:t>Использование </a:t>
            </a:r>
            <a:r>
              <a:rPr lang="ru-RU" sz="3300" dirty="0" err="1" smtClean="0"/>
              <a:t>Linux</a:t>
            </a:r>
            <a:r>
              <a:rPr lang="ru-RU" sz="3300" dirty="0" smtClean="0"/>
              <a:t>.  М. 2011. 783 с.</a:t>
            </a:r>
          </a:p>
          <a:p>
            <a:pPr marL="514350" indent="-514350">
              <a:buFont typeface="+mj-lt"/>
              <a:buAutoNum type="arabicPeriod"/>
            </a:pPr>
            <a:r>
              <a:rPr lang="ru-RU" sz="3300" dirty="0" err="1" smtClean="0"/>
              <a:t>Немет</a:t>
            </a:r>
            <a:r>
              <a:rPr lang="ru-RU" sz="3300" dirty="0" smtClean="0"/>
              <a:t>, </a:t>
            </a:r>
            <a:r>
              <a:rPr lang="ru-RU" sz="3300" dirty="0" err="1" smtClean="0"/>
              <a:t>Эви</a:t>
            </a:r>
            <a:r>
              <a:rPr lang="ru-RU" sz="3300" dirty="0" smtClean="0"/>
              <a:t>. Руководство администратора </a:t>
            </a:r>
            <a:r>
              <a:rPr lang="ru-RU" sz="3300" dirty="0" err="1" smtClean="0"/>
              <a:t>Linux</a:t>
            </a:r>
            <a:r>
              <a:rPr lang="ru-RU" sz="3300" dirty="0" smtClean="0"/>
              <a:t> М. 2011. 876 с.</a:t>
            </a:r>
          </a:p>
          <a:p>
            <a:pPr>
              <a:buNone/>
            </a:pPr>
            <a:r>
              <a:rPr lang="ru-RU" sz="3300" dirty="0" smtClean="0"/>
              <a:t>5. </a:t>
            </a:r>
            <a:r>
              <a:rPr lang="ru-RU" sz="3300" dirty="0" err="1" smtClean="0"/>
              <a:t>Вахалия</a:t>
            </a:r>
            <a:r>
              <a:rPr lang="ru-RU" sz="3300" dirty="0" smtClean="0"/>
              <a:t>, </a:t>
            </a:r>
            <a:r>
              <a:rPr lang="ru-RU" sz="3300" dirty="0" err="1" smtClean="0"/>
              <a:t>Юреш</a:t>
            </a:r>
            <a:r>
              <a:rPr lang="ru-RU" sz="3300" dirty="0" smtClean="0"/>
              <a:t>. UNIX изнутри М. 2003. 843 с.</a:t>
            </a:r>
          </a:p>
          <a:p>
            <a:pPr>
              <a:buNone/>
            </a:pPr>
            <a:r>
              <a:rPr lang="ru-RU" sz="3300" dirty="0" smtClean="0"/>
              <a:t>6.</a:t>
            </a:r>
            <a:r>
              <a:rPr lang="ru-RU" sz="3300" u="sng" dirty="0" smtClean="0"/>
              <a:t> </a:t>
            </a:r>
            <a:r>
              <a:rPr lang="ru-RU" sz="3300" b="1" u="sng" dirty="0" smtClean="0">
                <a:hlinkClick r:id="rId2"/>
              </a:rPr>
              <a:t>http://scanlibs.com/linux-sistemnoe-programmirovanie-2-e-izdanie/ </a:t>
            </a:r>
            <a:r>
              <a:rPr lang="ru-RU" sz="3300" b="1" u="sng" dirty="0" err="1" smtClean="0">
                <a:hlinkClick r:id="rId2"/>
              </a:rPr>
              <a:t>Linux</a:t>
            </a:r>
            <a:r>
              <a:rPr lang="ru-RU" sz="3300" dirty="0" smtClean="0"/>
              <a:t>. Системное программирование.</a:t>
            </a:r>
          </a:p>
          <a:p>
            <a:pPr>
              <a:buNone/>
            </a:pPr>
            <a:r>
              <a:rPr lang="ru-RU" sz="3300" dirty="0" smtClean="0"/>
              <a:t>7.</a:t>
            </a:r>
            <a:r>
              <a:rPr lang="ru-RU" sz="3300" u="sng" dirty="0" smtClean="0"/>
              <a:t> </a:t>
            </a:r>
            <a:r>
              <a:rPr lang="ru-RU" sz="3300" b="1" u="sng" dirty="0" smtClean="0">
                <a:hlinkClick r:id="rId2"/>
              </a:rPr>
              <a:t>http://rus-linux.net/MyLDP/BOOKS/Linux_Foundations/toc.html  </a:t>
            </a:r>
            <a:r>
              <a:rPr lang="ru-RU" sz="3300" dirty="0" smtClean="0"/>
              <a:t>Фундаментальные основы </a:t>
            </a:r>
            <a:r>
              <a:rPr lang="ru-RU" sz="3300" dirty="0" err="1" smtClean="0"/>
              <a:t>Linux</a:t>
            </a:r>
            <a:r>
              <a:rPr lang="ru-RU" sz="3300" dirty="0" smtClean="0"/>
              <a:t>.</a:t>
            </a:r>
          </a:p>
          <a:p>
            <a:pPr>
              <a:buNone/>
            </a:pPr>
            <a:r>
              <a:rPr lang="ru-RU" sz="3300" dirty="0" smtClean="0"/>
              <a:t>8. </a:t>
            </a:r>
            <a:r>
              <a:rPr lang="en-US" sz="3300" b="1" u="sng" dirty="0" smtClean="0">
                <a:hlinkClick r:id="rId2"/>
              </a:rPr>
              <a:t>http</a:t>
            </a:r>
            <a:r>
              <a:rPr lang="ru-RU" sz="3300" b="1" u="sng" dirty="0" smtClean="0">
                <a:hlinkClick r:id="rId2"/>
              </a:rPr>
              <a:t>://</a:t>
            </a:r>
            <a:r>
              <a:rPr lang="en-US" sz="3300" b="1" u="sng" dirty="0" smtClean="0">
                <a:hlinkClick r:id="rId2"/>
              </a:rPr>
              <a:t>www</a:t>
            </a:r>
            <a:r>
              <a:rPr lang="ru-RU" sz="3300" b="1" u="sng" dirty="0" smtClean="0">
                <a:hlinkClick r:id="rId2"/>
              </a:rPr>
              <a:t>.</a:t>
            </a:r>
            <a:r>
              <a:rPr lang="en-US" sz="3300" b="1" u="sng" dirty="0" err="1" smtClean="0">
                <a:hlinkClick r:id="rId2"/>
              </a:rPr>
              <a:t>linuxlib</a:t>
            </a:r>
            <a:r>
              <a:rPr lang="ru-RU" sz="3300" b="1" u="sng" dirty="0" smtClean="0">
                <a:hlinkClick r:id="rId2"/>
              </a:rPr>
              <a:t>.</a:t>
            </a:r>
            <a:r>
              <a:rPr lang="en-US" sz="3300" b="1" u="sng" dirty="0" err="1" smtClean="0">
                <a:hlinkClick r:id="rId2"/>
              </a:rPr>
              <a:t>ru</a:t>
            </a:r>
            <a:r>
              <a:rPr lang="ru-RU" sz="3300" b="1" u="sng" dirty="0" smtClean="0">
                <a:hlinkClick r:id="rId2"/>
              </a:rPr>
              <a:t>/</a:t>
            </a:r>
            <a:r>
              <a:rPr lang="en-US" sz="3300" b="1" u="sng" dirty="0" err="1" smtClean="0">
                <a:hlinkClick r:id="rId2"/>
              </a:rPr>
              <a:t>kuznetsov</a:t>
            </a:r>
            <a:r>
              <a:rPr lang="ru-RU" sz="3300" b="1" u="sng" dirty="0" smtClean="0">
                <a:hlinkClick r:id="rId2"/>
              </a:rPr>
              <a:t>/</a:t>
            </a:r>
            <a:r>
              <a:rPr lang="en-US" sz="3300" b="1" u="sng" dirty="0" err="1" smtClean="0">
                <a:hlinkClick r:id="rId2"/>
              </a:rPr>
              <a:t>glava</a:t>
            </a:r>
            <a:r>
              <a:rPr lang="ru-RU" sz="3300" b="1" u="sng" dirty="0" smtClean="0">
                <a:hlinkClick r:id="rId2"/>
              </a:rPr>
              <a:t>_23.</a:t>
            </a:r>
            <a:r>
              <a:rPr lang="en-US" sz="3300" b="1" u="sng" dirty="0" smtClean="0">
                <a:hlinkClick r:id="rId2"/>
              </a:rPr>
              <a:t>html</a:t>
            </a:r>
            <a:r>
              <a:rPr lang="en-US" sz="3300" b="1" dirty="0" smtClean="0"/>
              <a:t> </a:t>
            </a:r>
            <a:r>
              <a:rPr lang="ru-RU" sz="3300" dirty="0" smtClean="0"/>
              <a:t>Взаимодействие процессов</a:t>
            </a:r>
          </a:p>
          <a:p>
            <a:pPr>
              <a:buNone/>
            </a:pPr>
            <a:r>
              <a:rPr lang="ru-RU" sz="3300" dirty="0" smtClean="0"/>
              <a:t>9. Г.В.Разумовский. Организация процессов и программирование в среде </a:t>
            </a:r>
            <a:r>
              <a:rPr lang="en-GB" sz="3300" dirty="0" smtClean="0"/>
              <a:t>Linux</a:t>
            </a:r>
            <a:r>
              <a:rPr lang="ru-RU" sz="3300" dirty="0" smtClean="0"/>
              <a:t>. </a:t>
            </a:r>
            <a:r>
              <a:rPr lang="ru-RU" sz="3300" dirty="0" err="1" smtClean="0"/>
              <a:t>Учебн.-метод</a:t>
            </a:r>
            <a:r>
              <a:rPr lang="ru-RU" sz="3300" dirty="0" smtClean="0"/>
              <a:t>. пособие. Изд-во </a:t>
            </a:r>
            <a:r>
              <a:rPr lang="ru-RU" sz="3300" dirty="0" err="1" smtClean="0"/>
              <a:t>СПбГЭТУ</a:t>
            </a:r>
            <a:r>
              <a:rPr lang="ru-RU" sz="3300" dirty="0" smtClean="0"/>
              <a:t> «ЛЭТИ», 2018.</a:t>
            </a:r>
          </a:p>
          <a:p>
            <a:pPr>
              <a:buNone/>
            </a:pPr>
            <a:endParaRPr lang="ru-RU" dirty="0" smtClean="0"/>
          </a:p>
          <a:p>
            <a:pPr marL="514350" indent="-514350">
              <a:buNone/>
            </a:pPr>
            <a:endParaRPr lang="ru-RU" dirty="0" smtClean="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fontScale="90000"/>
          </a:bodyPr>
          <a:lstStyle/>
          <a:p>
            <a:r>
              <a:rPr lang="ru-RU" dirty="0" smtClean="0"/>
              <a:t>Список и хеш-таблица процессов</a:t>
            </a:r>
            <a:endParaRPr lang="ru-RU" dirty="0"/>
          </a:p>
        </p:txBody>
      </p:sp>
      <p:pic>
        <p:nvPicPr>
          <p:cNvPr id="27" name="Picture 2" descr="Linked List Figure"/>
          <p:cNvPicPr>
            <a:picLocks noChangeAspect="1" noChangeArrowheads="1"/>
          </p:cNvPicPr>
          <p:nvPr/>
        </p:nvPicPr>
        <p:blipFill>
          <a:blip r:embed="rId3" cstate="print"/>
          <a:srcRect/>
          <a:stretch>
            <a:fillRect/>
          </a:stretch>
        </p:blipFill>
        <p:spPr bwMode="auto">
          <a:xfrm>
            <a:off x="1357290" y="1142984"/>
            <a:ext cx="6143625" cy="1524001"/>
          </a:xfrm>
          <a:prstGeom prst="rect">
            <a:avLst/>
          </a:prstGeom>
          <a:noFill/>
        </p:spPr>
      </p:pic>
      <p:sp>
        <p:nvSpPr>
          <p:cNvPr id="64" name="TextBox 63"/>
          <p:cNvSpPr txBox="1"/>
          <p:nvPr/>
        </p:nvSpPr>
        <p:spPr>
          <a:xfrm>
            <a:off x="395536" y="3501008"/>
            <a:ext cx="500066" cy="369332"/>
          </a:xfrm>
          <a:prstGeom prst="rect">
            <a:avLst/>
          </a:prstGeom>
          <a:noFill/>
        </p:spPr>
        <p:txBody>
          <a:bodyPr wrap="square" rtlCol="0">
            <a:spAutoFit/>
          </a:bodyPr>
          <a:lstStyle/>
          <a:p>
            <a:r>
              <a:rPr lang="en-GB" dirty="0" smtClean="0"/>
              <a:t>PID</a:t>
            </a:r>
            <a:endParaRPr lang="ru-RU" dirty="0"/>
          </a:p>
        </p:txBody>
      </p:sp>
      <p:sp>
        <p:nvSpPr>
          <p:cNvPr id="5" name="TextBox 4"/>
          <p:cNvSpPr txBox="1"/>
          <p:nvPr/>
        </p:nvSpPr>
        <p:spPr>
          <a:xfrm>
            <a:off x="1428728" y="3143248"/>
            <a:ext cx="1214446" cy="2308324"/>
          </a:xfrm>
          <a:prstGeom prst="rect">
            <a:avLst/>
          </a:prstGeom>
          <a:noFill/>
          <a:ln>
            <a:solidFill>
              <a:schemeClr val="tx1"/>
            </a:solidFill>
          </a:ln>
        </p:spPr>
        <p:txBody>
          <a:bodyPr wrap="square" rtlCol="0">
            <a:spAutoFit/>
          </a:bodyPr>
          <a:lstStyle/>
          <a:p>
            <a:r>
              <a:rPr lang="ru-RU" dirty="0" smtClean="0"/>
              <a:t>Хеш-таблица</a:t>
            </a:r>
          </a:p>
          <a:p>
            <a:endParaRPr lang="ru-RU" dirty="0" smtClean="0"/>
          </a:p>
          <a:p>
            <a:endParaRPr lang="ru-RU" dirty="0" smtClean="0"/>
          </a:p>
          <a:p>
            <a:endParaRPr lang="ru-RU" dirty="0" smtClean="0"/>
          </a:p>
          <a:p>
            <a:endParaRPr lang="ru-RU" dirty="0" smtClean="0"/>
          </a:p>
          <a:p>
            <a:endParaRPr lang="ru-RU" dirty="0" smtClean="0"/>
          </a:p>
          <a:p>
            <a:endParaRPr lang="ru-RU" dirty="0"/>
          </a:p>
        </p:txBody>
      </p:sp>
      <p:cxnSp>
        <p:nvCxnSpPr>
          <p:cNvPr id="7" name="Прямая со стрелкой 6"/>
          <p:cNvCxnSpPr/>
          <p:nvPr/>
        </p:nvCxnSpPr>
        <p:spPr>
          <a:xfrm>
            <a:off x="642910" y="4071942"/>
            <a:ext cx="78581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a:stCxn id="5" idx="0"/>
          </p:cNvCxnSpPr>
          <p:nvPr/>
        </p:nvCxnSpPr>
        <p:spPr>
          <a:xfrm rot="5400000" flipH="1" flipV="1">
            <a:off x="1733134" y="2589605"/>
            <a:ext cx="856460" cy="2508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43504" y="3143248"/>
            <a:ext cx="3643338" cy="3754874"/>
          </a:xfrm>
          <a:prstGeom prst="rect">
            <a:avLst/>
          </a:prstGeom>
          <a:noFill/>
          <a:ln>
            <a:solidFill>
              <a:schemeClr val="tx1"/>
            </a:solidFill>
          </a:ln>
        </p:spPr>
        <p:txBody>
          <a:bodyPr wrap="square" rtlCol="0">
            <a:spAutoFit/>
          </a:bodyPr>
          <a:lstStyle/>
          <a:p>
            <a:pPr algn="ctr"/>
            <a:r>
              <a:rPr lang="en-US" b="1" dirty="0" smtClean="0"/>
              <a:t>LXC-</a:t>
            </a:r>
            <a:r>
              <a:rPr lang="ru-RU" b="1" dirty="0" smtClean="0"/>
              <a:t>контейнер </a:t>
            </a:r>
            <a:r>
              <a:rPr lang="ru-RU" dirty="0" smtClean="0"/>
              <a:t>(</a:t>
            </a:r>
            <a:r>
              <a:rPr lang="ru-RU" sz="1600" dirty="0" smtClean="0"/>
              <a:t>Это система </a:t>
            </a:r>
            <a:r>
              <a:rPr lang="ru-RU" sz="1600" dirty="0" smtClean="0">
                <a:hlinkClick r:id="rId4"/>
              </a:rPr>
              <a:t>виртуализация уровня ОС</a:t>
            </a:r>
            <a:r>
              <a:rPr lang="ru-RU" sz="1600" dirty="0" smtClean="0"/>
              <a:t>, которая позволяет внутри хост операционной системы запустить дочерние ОС, у каждой из которых:  своя виртуальная память,  своя файловая система , свой сетевой стек. При этом ядро остаётся от операционной системы хоста.)</a:t>
            </a:r>
          </a:p>
          <a:p>
            <a:pPr algn="ctr"/>
            <a:endParaRPr lang="en-US" dirty="0" smtClean="0"/>
          </a:p>
          <a:p>
            <a:pPr algn="ctr"/>
            <a:r>
              <a:rPr lang="ru-RU" dirty="0" smtClean="0"/>
              <a:t>Пространство имен </a:t>
            </a:r>
            <a:r>
              <a:rPr lang="en-GB" dirty="0" smtClean="0"/>
              <a:t>PID</a:t>
            </a:r>
          </a:p>
          <a:p>
            <a:pPr algn="ctr"/>
            <a:r>
              <a:rPr lang="ru-RU" dirty="0" smtClean="0"/>
              <a:t>Изначально все процессы в системе используют общие пространства имен.</a:t>
            </a:r>
          </a:p>
          <a:p>
            <a:pPr algn="ctr"/>
            <a:endParaRPr lang="ru-RU" dirty="0"/>
          </a:p>
        </p:txBody>
      </p:sp>
      <p:sp>
        <p:nvSpPr>
          <p:cNvPr id="14" name="TextBox 13"/>
          <p:cNvSpPr txBox="1"/>
          <p:nvPr/>
        </p:nvSpPr>
        <p:spPr>
          <a:xfrm>
            <a:off x="2928926" y="3143248"/>
            <a:ext cx="1714512" cy="2031325"/>
          </a:xfrm>
          <a:prstGeom prst="rect">
            <a:avLst/>
          </a:prstGeom>
          <a:noFill/>
          <a:ln>
            <a:solidFill>
              <a:schemeClr val="tx1"/>
            </a:solidFill>
          </a:ln>
        </p:spPr>
        <p:txBody>
          <a:bodyPr wrap="square" rtlCol="0">
            <a:spAutoFit/>
          </a:bodyPr>
          <a:lstStyle/>
          <a:p>
            <a:pPr algn="ctr"/>
            <a:r>
              <a:rPr lang="ru-RU" dirty="0" smtClean="0"/>
              <a:t>Дескрипторы процессов</a:t>
            </a:r>
          </a:p>
          <a:p>
            <a:endParaRPr lang="ru-RU" dirty="0" smtClean="0"/>
          </a:p>
          <a:p>
            <a:endParaRPr lang="ru-RU" dirty="0" smtClean="0"/>
          </a:p>
          <a:p>
            <a:endParaRPr lang="ru-RU" dirty="0" smtClean="0"/>
          </a:p>
          <a:p>
            <a:endParaRPr lang="ru-RU" dirty="0" smtClean="0"/>
          </a:p>
          <a:p>
            <a:endParaRPr lang="ru-RU" dirty="0"/>
          </a:p>
        </p:txBody>
      </p:sp>
      <p:cxnSp>
        <p:nvCxnSpPr>
          <p:cNvPr id="16" name="Прямая со стрелкой 15"/>
          <p:cNvCxnSpPr>
            <a:endCxn id="14" idx="0"/>
          </p:cNvCxnSpPr>
          <p:nvPr/>
        </p:nvCxnSpPr>
        <p:spPr>
          <a:xfrm rot="5400000">
            <a:off x="3357554" y="2714620"/>
            <a:ext cx="85725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a:stCxn id="14" idx="3"/>
            <a:endCxn id="13" idx="1"/>
          </p:cNvCxnSpPr>
          <p:nvPr/>
        </p:nvCxnSpPr>
        <p:spPr>
          <a:xfrm>
            <a:off x="4643438" y="4158911"/>
            <a:ext cx="500066" cy="8617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p:nvPr/>
        </p:nvCxnSpPr>
        <p:spPr>
          <a:xfrm rot="5400000" flipH="1" flipV="1">
            <a:off x="5858678" y="2713826"/>
            <a:ext cx="85725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0607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2910" y="1142984"/>
            <a:ext cx="7143800" cy="725470"/>
          </a:xfrm>
        </p:spPr>
        <p:txBody>
          <a:bodyPr>
            <a:normAutofit fontScale="90000"/>
          </a:bodyPr>
          <a:lstStyle/>
          <a:p>
            <a:r>
              <a:rPr lang="ru-RU" dirty="0" smtClean="0"/>
              <a:t>Дерево процессов</a:t>
            </a:r>
            <a:endParaRPr lang="ru-RU" dirty="0"/>
          </a:p>
        </p:txBody>
      </p:sp>
      <p:grpSp>
        <p:nvGrpSpPr>
          <p:cNvPr id="4" name="Group 2"/>
          <p:cNvGrpSpPr>
            <a:grpSpLocks/>
          </p:cNvGrpSpPr>
          <p:nvPr/>
        </p:nvGrpSpPr>
        <p:grpSpPr bwMode="auto">
          <a:xfrm>
            <a:off x="714348" y="2428868"/>
            <a:ext cx="7286676" cy="3143093"/>
            <a:chOff x="2895" y="3823"/>
            <a:chExt cx="11821" cy="5837"/>
          </a:xfrm>
        </p:grpSpPr>
        <p:sp>
          <p:nvSpPr>
            <p:cNvPr id="5" name="Text Box 3"/>
            <p:cNvSpPr txBox="1">
              <a:spLocks noChangeArrowheads="1"/>
            </p:cNvSpPr>
            <p:nvPr/>
          </p:nvSpPr>
          <p:spPr bwMode="auto">
            <a:xfrm>
              <a:off x="4215" y="8052"/>
              <a:ext cx="2130" cy="160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400" b="1" i="0" u="none" strike="noStrike" cap="none" normalizeH="0" baseline="0" dirty="0" smtClean="0">
                  <a:ln>
                    <a:noFill/>
                  </a:ln>
                  <a:solidFill>
                    <a:schemeClr val="tx1"/>
                  </a:solidFill>
                  <a:effectLst/>
                  <a:latin typeface="Times New Roman" pitchFamily="18" charset="0"/>
                </a:rPr>
                <a:t>Дескриптор  потомка</a:t>
              </a:r>
              <a:endParaRPr kumimoji="0" lang="ru-RU" sz="1400" b="0" i="0" u="none" strike="noStrike" cap="none" normalizeH="0" baseline="0" dirty="0" smtClean="0">
                <a:ln>
                  <a:noFill/>
                </a:ln>
                <a:solidFill>
                  <a:schemeClr val="tx1"/>
                </a:solidFill>
                <a:effectLst/>
                <a:latin typeface="Arial" pitchFamily="34" charset="0"/>
              </a:endParaRPr>
            </a:p>
          </p:txBody>
        </p:sp>
        <p:sp>
          <p:nvSpPr>
            <p:cNvPr id="6" name="Text Box 4"/>
            <p:cNvSpPr txBox="1">
              <a:spLocks noChangeArrowheads="1"/>
            </p:cNvSpPr>
            <p:nvPr/>
          </p:nvSpPr>
          <p:spPr bwMode="auto">
            <a:xfrm>
              <a:off x="8310" y="8052"/>
              <a:ext cx="2130" cy="160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400" b="1" i="0" u="none" strike="noStrike" cap="none" normalizeH="0" baseline="0" dirty="0" smtClean="0">
                  <a:ln>
                    <a:noFill/>
                  </a:ln>
                  <a:solidFill>
                    <a:schemeClr val="tx1"/>
                  </a:solidFill>
                  <a:effectLst/>
                  <a:latin typeface="Times New Roman" pitchFamily="18" charset="0"/>
                </a:rPr>
                <a:t>Дескриптор  потомка</a:t>
              </a:r>
              <a:endParaRPr kumimoji="0" lang="ru-RU" sz="1400" b="0" i="0" u="none" strike="noStrike" cap="none" normalizeH="0" baseline="0" dirty="0" smtClean="0">
                <a:ln>
                  <a:noFill/>
                </a:ln>
                <a:solidFill>
                  <a:schemeClr val="tx1"/>
                </a:solidFill>
                <a:effectLst/>
                <a:latin typeface="Arial" pitchFamily="34" charset="0"/>
              </a:endParaRPr>
            </a:p>
          </p:txBody>
        </p:sp>
        <p:sp>
          <p:nvSpPr>
            <p:cNvPr id="7" name="Text Box 5"/>
            <p:cNvSpPr txBox="1">
              <a:spLocks noChangeArrowheads="1"/>
            </p:cNvSpPr>
            <p:nvPr/>
          </p:nvSpPr>
          <p:spPr bwMode="auto">
            <a:xfrm>
              <a:off x="12586" y="8052"/>
              <a:ext cx="2130" cy="14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400" b="1" i="0" u="none" strike="noStrike" cap="none" normalizeH="0" baseline="0" dirty="0" smtClean="0">
                  <a:ln>
                    <a:noFill/>
                  </a:ln>
                  <a:solidFill>
                    <a:schemeClr val="tx1"/>
                  </a:solidFill>
                  <a:effectLst/>
                  <a:latin typeface="Times New Roman" pitchFamily="18" charset="0"/>
                </a:rPr>
                <a:t>Дескриптор  потомка</a:t>
              </a:r>
              <a:endParaRPr kumimoji="0" lang="ru-RU" sz="1400" b="0" i="0" u="none" strike="noStrike" cap="none" normalizeH="0" baseline="0" dirty="0" smtClean="0">
                <a:ln>
                  <a:noFill/>
                </a:ln>
                <a:solidFill>
                  <a:schemeClr val="tx1"/>
                </a:solidFill>
                <a:effectLst/>
                <a:latin typeface="Arial" pitchFamily="34" charset="0"/>
              </a:endParaRPr>
            </a:p>
          </p:txBody>
        </p:sp>
        <p:cxnSp>
          <p:nvCxnSpPr>
            <p:cNvPr id="8" name="AutoShape 6"/>
            <p:cNvCxnSpPr>
              <a:cxnSpLocks noChangeShapeType="1"/>
            </p:cNvCxnSpPr>
            <p:nvPr/>
          </p:nvCxnSpPr>
          <p:spPr bwMode="auto">
            <a:xfrm>
              <a:off x="6345" y="8472"/>
              <a:ext cx="1965" cy="0"/>
            </a:xfrm>
            <a:prstGeom prst="straightConnector1">
              <a:avLst/>
            </a:prstGeom>
            <a:noFill/>
            <a:ln w="9525">
              <a:solidFill>
                <a:srgbClr val="000000"/>
              </a:solidFill>
              <a:round/>
              <a:headEnd/>
              <a:tailEnd type="triangle" w="med" len="med"/>
            </a:ln>
          </p:spPr>
        </p:cxnSp>
        <p:cxnSp>
          <p:nvCxnSpPr>
            <p:cNvPr id="9" name="AutoShape 7"/>
            <p:cNvCxnSpPr>
              <a:cxnSpLocks noChangeShapeType="1"/>
            </p:cNvCxnSpPr>
            <p:nvPr/>
          </p:nvCxnSpPr>
          <p:spPr bwMode="auto">
            <a:xfrm flipV="1">
              <a:off x="10440" y="8337"/>
              <a:ext cx="2146" cy="30"/>
            </a:xfrm>
            <a:prstGeom prst="straightConnector1">
              <a:avLst/>
            </a:prstGeom>
            <a:noFill/>
            <a:ln w="9525">
              <a:solidFill>
                <a:srgbClr val="000000"/>
              </a:solidFill>
              <a:round/>
              <a:headEnd/>
              <a:tailEnd type="triangle" w="med" len="med"/>
            </a:ln>
          </p:spPr>
        </p:cxnSp>
        <p:cxnSp>
          <p:nvCxnSpPr>
            <p:cNvPr id="10" name="AutoShape 10"/>
            <p:cNvCxnSpPr>
              <a:cxnSpLocks noChangeShapeType="1"/>
            </p:cNvCxnSpPr>
            <p:nvPr/>
          </p:nvCxnSpPr>
          <p:spPr bwMode="auto">
            <a:xfrm flipH="1" flipV="1">
              <a:off x="6345" y="9327"/>
              <a:ext cx="1965" cy="15"/>
            </a:xfrm>
            <a:prstGeom prst="straightConnector1">
              <a:avLst/>
            </a:prstGeom>
            <a:noFill/>
            <a:ln w="9525">
              <a:solidFill>
                <a:srgbClr val="000000"/>
              </a:solidFill>
              <a:round/>
              <a:headEnd/>
              <a:tailEnd type="triangle" w="med" len="med"/>
            </a:ln>
          </p:spPr>
        </p:cxnSp>
        <p:cxnSp>
          <p:nvCxnSpPr>
            <p:cNvPr id="11" name="AutoShape 11"/>
            <p:cNvCxnSpPr>
              <a:cxnSpLocks noChangeShapeType="1"/>
            </p:cNvCxnSpPr>
            <p:nvPr/>
          </p:nvCxnSpPr>
          <p:spPr bwMode="auto">
            <a:xfrm flipH="1">
              <a:off x="10440" y="9342"/>
              <a:ext cx="2146" cy="0"/>
            </a:xfrm>
            <a:prstGeom prst="straightConnector1">
              <a:avLst/>
            </a:prstGeom>
            <a:noFill/>
            <a:ln w="9525">
              <a:solidFill>
                <a:srgbClr val="000000"/>
              </a:solidFill>
              <a:round/>
              <a:headEnd/>
              <a:tailEnd type="triangle" w="med" len="med"/>
            </a:ln>
          </p:spPr>
        </p:cxnSp>
        <p:sp>
          <p:nvSpPr>
            <p:cNvPr id="12" name="Text Box 14"/>
            <p:cNvSpPr txBox="1">
              <a:spLocks noChangeArrowheads="1"/>
            </p:cNvSpPr>
            <p:nvPr/>
          </p:nvSpPr>
          <p:spPr bwMode="auto">
            <a:xfrm>
              <a:off x="3345" y="3823"/>
              <a:ext cx="1560" cy="49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lvl="0" fontAlgn="base">
                <a:spcBef>
                  <a:spcPct val="0"/>
                </a:spcBef>
                <a:spcAft>
                  <a:spcPts val="1000"/>
                </a:spcAft>
              </a:pPr>
              <a:r>
                <a:rPr lang="en-US" sz="1400" b="1" dirty="0" smtClean="0"/>
                <a:t>children</a:t>
              </a:r>
              <a:endParaRPr kumimoji="0" lang="ru-RU" sz="1800" b="1" i="0" u="none" strike="noStrike" cap="none" normalizeH="0" baseline="0" dirty="0" smtClean="0">
                <a:ln>
                  <a:noFill/>
                </a:ln>
                <a:solidFill>
                  <a:schemeClr val="tx1"/>
                </a:solidFill>
                <a:effectLst/>
                <a:latin typeface="Arial" pitchFamily="34" charset="0"/>
              </a:endParaRPr>
            </a:p>
          </p:txBody>
        </p:sp>
        <p:sp>
          <p:nvSpPr>
            <p:cNvPr id="13" name="Text Box 15"/>
            <p:cNvSpPr txBox="1">
              <a:spLocks noChangeArrowheads="1"/>
            </p:cNvSpPr>
            <p:nvPr/>
          </p:nvSpPr>
          <p:spPr bwMode="auto">
            <a:xfrm>
              <a:off x="11748" y="6375"/>
              <a:ext cx="1610" cy="49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200" b="1" dirty="0" err="1" smtClean="0"/>
                <a:t>real_pare</a:t>
              </a:r>
              <a:r>
                <a:rPr lang="en-US" sz="1100" b="1" dirty="0" err="1" smtClean="0"/>
                <a:t>nt</a:t>
              </a:r>
              <a:endParaRPr lang="ru-RU" sz="1600" b="1" dirty="0" smtClean="0">
                <a:latin typeface="Arial" pitchFamily="34" charset="0"/>
              </a:endParaRPr>
            </a:p>
          </p:txBody>
        </p:sp>
        <p:sp>
          <p:nvSpPr>
            <p:cNvPr id="14" name="Text Box 16"/>
            <p:cNvSpPr txBox="1">
              <a:spLocks noChangeArrowheads="1"/>
            </p:cNvSpPr>
            <p:nvPr/>
          </p:nvSpPr>
          <p:spPr bwMode="auto">
            <a:xfrm>
              <a:off x="6158" y="3955"/>
              <a:ext cx="2130" cy="106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400" b="1" i="0" u="none" strike="noStrike" cap="none" normalizeH="0" baseline="0" dirty="0" smtClean="0">
                  <a:ln>
                    <a:noFill/>
                  </a:ln>
                  <a:solidFill>
                    <a:schemeClr val="tx1"/>
                  </a:solidFill>
                  <a:effectLst/>
                  <a:latin typeface="Times New Roman" pitchFamily="18" charset="0"/>
                </a:rPr>
                <a:t>Дескриптор  предка</a:t>
              </a:r>
              <a:endParaRPr kumimoji="0" lang="ru-RU" sz="1400" b="0" i="0" u="none" strike="noStrike" cap="none" normalizeH="0" baseline="0" dirty="0" smtClean="0">
                <a:ln>
                  <a:noFill/>
                </a:ln>
                <a:solidFill>
                  <a:schemeClr val="tx1"/>
                </a:solidFill>
                <a:effectLst/>
                <a:latin typeface="Arial" pitchFamily="34" charset="0"/>
              </a:endParaRPr>
            </a:p>
          </p:txBody>
        </p:sp>
        <p:cxnSp>
          <p:nvCxnSpPr>
            <p:cNvPr id="15" name="AutoShape 17"/>
            <p:cNvCxnSpPr>
              <a:cxnSpLocks noChangeShapeType="1"/>
            </p:cNvCxnSpPr>
            <p:nvPr/>
          </p:nvCxnSpPr>
          <p:spPr bwMode="auto">
            <a:xfrm rot="5400000" flipH="1" flipV="1">
              <a:off x="4459" y="5791"/>
              <a:ext cx="2902" cy="1620"/>
            </a:xfrm>
            <a:prstGeom prst="straightConnector1">
              <a:avLst/>
            </a:prstGeom>
            <a:noFill/>
            <a:ln w="9525">
              <a:solidFill>
                <a:srgbClr val="000000"/>
              </a:solidFill>
              <a:round/>
              <a:headEnd/>
              <a:tailEnd type="triangle" w="med" len="med"/>
            </a:ln>
          </p:spPr>
        </p:cxnSp>
        <p:cxnSp>
          <p:nvCxnSpPr>
            <p:cNvPr id="16" name="AutoShape 18"/>
            <p:cNvCxnSpPr>
              <a:cxnSpLocks noChangeShapeType="1"/>
            </p:cNvCxnSpPr>
            <p:nvPr/>
          </p:nvCxnSpPr>
          <p:spPr bwMode="auto">
            <a:xfrm rot="16200000" flipV="1">
              <a:off x="6690" y="5517"/>
              <a:ext cx="2902" cy="2167"/>
            </a:xfrm>
            <a:prstGeom prst="straightConnector1">
              <a:avLst/>
            </a:prstGeom>
            <a:noFill/>
            <a:ln w="9525">
              <a:solidFill>
                <a:srgbClr val="000000"/>
              </a:solidFill>
              <a:round/>
              <a:headEnd/>
              <a:tailEnd type="triangle" w="med" len="med"/>
            </a:ln>
          </p:spPr>
        </p:cxnSp>
        <p:cxnSp>
          <p:nvCxnSpPr>
            <p:cNvPr id="17" name="AutoShape 19"/>
            <p:cNvCxnSpPr>
              <a:cxnSpLocks noChangeShapeType="1"/>
            </p:cNvCxnSpPr>
            <p:nvPr/>
          </p:nvCxnSpPr>
          <p:spPr bwMode="auto">
            <a:xfrm rot="10800000">
              <a:off x="7958" y="5150"/>
              <a:ext cx="5602" cy="2902"/>
            </a:xfrm>
            <a:prstGeom prst="straightConnector1">
              <a:avLst/>
            </a:prstGeom>
            <a:noFill/>
            <a:ln w="9525">
              <a:solidFill>
                <a:srgbClr val="000000"/>
              </a:solidFill>
              <a:round/>
              <a:headEnd/>
              <a:tailEnd type="triangle" w="med" len="med"/>
            </a:ln>
          </p:spPr>
        </p:cxnSp>
        <p:sp>
          <p:nvSpPr>
            <p:cNvPr id="18" name="Text Box 20"/>
            <p:cNvSpPr txBox="1">
              <a:spLocks noChangeArrowheads="1"/>
            </p:cNvSpPr>
            <p:nvPr/>
          </p:nvSpPr>
          <p:spPr bwMode="auto">
            <a:xfrm>
              <a:off x="9033" y="6735"/>
              <a:ext cx="1738" cy="49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200" b="1" dirty="0" err="1" smtClean="0"/>
                <a:t>real_pare</a:t>
              </a:r>
              <a:r>
                <a:rPr lang="en-US" sz="1100" b="1" dirty="0" err="1" smtClean="0"/>
                <a:t>nt</a:t>
              </a:r>
              <a:endParaRPr lang="ru-RU" sz="1600" b="1" dirty="0" smtClean="0">
                <a:latin typeface="Arial" pitchFamily="34" charset="0"/>
              </a:endParaRPr>
            </a:p>
          </p:txBody>
        </p:sp>
        <p:sp>
          <p:nvSpPr>
            <p:cNvPr id="19" name="Text Box 21"/>
            <p:cNvSpPr txBox="1">
              <a:spLocks noChangeArrowheads="1"/>
            </p:cNvSpPr>
            <p:nvPr/>
          </p:nvSpPr>
          <p:spPr bwMode="auto">
            <a:xfrm>
              <a:off x="3590" y="6344"/>
              <a:ext cx="1790" cy="49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ts val="1000"/>
                </a:spcAft>
              </a:pPr>
              <a:r>
                <a:rPr lang="en-US" sz="1400" b="1" dirty="0" err="1" smtClean="0"/>
                <a:t>real_pare</a:t>
              </a:r>
              <a:r>
                <a:rPr lang="en-US" sz="1200" b="1" dirty="0" err="1" smtClean="0"/>
                <a:t>nt</a:t>
              </a:r>
              <a:endParaRPr kumimoji="0" lang="ru-RU" sz="1800" b="1" i="0" u="none" strike="noStrike" cap="none" normalizeH="0" baseline="0" dirty="0" smtClean="0">
                <a:ln>
                  <a:noFill/>
                </a:ln>
                <a:solidFill>
                  <a:schemeClr val="tx1"/>
                </a:solidFill>
                <a:effectLst/>
                <a:latin typeface="Arial" pitchFamily="34" charset="0"/>
              </a:endParaRPr>
            </a:p>
          </p:txBody>
        </p:sp>
        <p:cxnSp>
          <p:nvCxnSpPr>
            <p:cNvPr id="20" name="AutoShape 22"/>
            <p:cNvCxnSpPr>
              <a:cxnSpLocks noChangeShapeType="1"/>
              <a:stCxn id="14" idx="1"/>
            </p:cNvCxnSpPr>
            <p:nvPr/>
          </p:nvCxnSpPr>
          <p:spPr bwMode="auto">
            <a:xfrm rot="10800000">
              <a:off x="2895" y="4425"/>
              <a:ext cx="3263" cy="61"/>
            </a:xfrm>
            <a:prstGeom prst="straightConnector1">
              <a:avLst/>
            </a:prstGeom>
            <a:noFill/>
            <a:ln w="9525">
              <a:solidFill>
                <a:srgbClr val="000000"/>
              </a:solidFill>
              <a:round/>
              <a:headEnd/>
              <a:tailEnd/>
            </a:ln>
          </p:spPr>
        </p:cxnSp>
        <p:cxnSp>
          <p:nvCxnSpPr>
            <p:cNvPr id="21" name="AutoShape 23"/>
            <p:cNvCxnSpPr>
              <a:cxnSpLocks noChangeShapeType="1"/>
            </p:cNvCxnSpPr>
            <p:nvPr/>
          </p:nvCxnSpPr>
          <p:spPr bwMode="auto">
            <a:xfrm>
              <a:off x="2895" y="4425"/>
              <a:ext cx="0" cy="4515"/>
            </a:xfrm>
            <a:prstGeom prst="straightConnector1">
              <a:avLst/>
            </a:prstGeom>
            <a:noFill/>
            <a:ln w="9525">
              <a:solidFill>
                <a:srgbClr val="000000"/>
              </a:solidFill>
              <a:round/>
              <a:headEnd/>
              <a:tailEnd/>
            </a:ln>
          </p:spPr>
        </p:cxnSp>
        <p:cxnSp>
          <p:nvCxnSpPr>
            <p:cNvPr id="22" name="AutoShape 24"/>
            <p:cNvCxnSpPr>
              <a:cxnSpLocks noChangeShapeType="1"/>
            </p:cNvCxnSpPr>
            <p:nvPr/>
          </p:nvCxnSpPr>
          <p:spPr bwMode="auto">
            <a:xfrm>
              <a:off x="2895" y="8940"/>
              <a:ext cx="1320" cy="0"/>
            </a:xfrm>
            <a:prstGeom prst="straightConnector1">
              <a:avLst/>
            </a:prstGeom>
            <a:noFill/>
            <a:ln w="9525">
              <a:solidFill>
                <a:srgbClr val="000000"/>
              </a:solidFill>
              <a:round/>
              <a:headEnd/>
              <a:tailEnd type="triangle" w="med" len="med"/>
            </a:ln>
          </p:spPr>
        </p:cxnSp>
      </p:grpSp>
      <p:sp>
        <p:nvSpPr>
          <p:cNvPr id="23" name="Text Box 5"/>
          <p:cNvSpPr txBox="1">
            <a:spLocks noChangeArrowheads="1"/>
          </p:cNvSpPr>
          <p:nvPr/>
        </p:nvSpPr>
        <p:spPr bwMode="auto">
          <a:xfrm>
            <a:off x="4786314" y="2428868"/>
            <a:ext cx="1357322" cy="64294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400" b="1" i="0" u="none" strike="noStrike" cap="none" normalizeH="0" baseline="0" dirty="0" smtClean="0">
                <a:ln>
                  <a:noFill/>
                </a:ln>
                <a:solidFill>
                  <a:schemeClr val="tx1"/>
                </a:solidFill>
                <a:effectLst/>
                <a:latin typeface="Times New Roman" pitchFamily="18" charset="0"/>
              </a:rPr>
              <a:t>Дескриптор  родственника</a:t>
            </a:r>
            <a:endParaRPr kumimoji="0" lang="ru-RU" sz="1400" b="0" i="0" u="none" strike="noStrike" cap="none" normalizeH="0" baseline="0" dirty="0" smtClean="0">
              <a:ln>
                <a:noFill/>
              </a:ln>
              <a:solidFill>
                <a:schemeClr val="tx1"/>
              </a:solidFill>
              <a:effectLst/>
              <a:latin typeface="Arial" pitchFamily="34" charset="0"/>
            </a:endParaRPr>
          </a:p>
        </p:txBody>
      </p:sp>
      <p:sp>
        <p:nvSpPr>
          <p:cNvPr id="24" name="Text Box 5"/>
          <p:cNvSpPr txBox="1">
            <a:spLocks noChangeArrowheads="1"/>
          </p:cNvSpPr>
          <p:nvPr/>
        </p:nvSpPr>
        <p:spPr bwMode="auto">
          <a:xfrm>
            <a:off x="6500826" y="2428868"/>
            <a:ext cx="1357322" cy="64294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ru-RU" sz="1400" b="1" i="0" u="none" strike="noStrike" cap="none" normalizeH="0" baseline="0" dirty="0" smtClean="0">
                <a:ln>
                  <a:noFill/>
                </a:ln>
                <a:solidFill>
                  <a:schemeClr val="tx1"/>
                </a:solidFill>
                <a:effectLst/>
                <a:latin typeface="Times New Roman" pitchFamily="18" charset="0"/>
              </a:rPr>
              <a:t>Дескриптор  родственника</a:t>
            </a:r>
            <a:endParaRPr kumimoji="0" lang="ru-RU" sz="1400" b="0" i="0" u="none" strike="noStrike" cap="none" normalizeH="0" baseline="0" dirty="0" smtClean="0">
              <a:ln>
                <a:noFill/>
              </a:ln>
              <a:solidFill>
                <a:schemeClr val="tx1"/>
              </a:solidFill>
              <a:effectLst/>
              <a:latin typeface="Arial" pitchFamily="34" charset="0"/>
            </a:endParaRPr>
          </a:p>
        </p:txBody>
      </p:sp>
      <p:cxnSp>
        <p:nvCxnSpPr>
          <p:cNvPr id="25" name="Прямая со стрелкой 24"/>
          <p:cNvCxnSpPr>
            <a:endCxn id="23" idx="1"/>
          </p:cNvCxnSpPr>
          <p:nvPr/>
        </p:nvCxnSpPr>
        <p:spPr>
          <a:xfrm flipV="1">
            <a:off x="4038690" y="2750339"/>
            <a:ext cx="747624" cy="352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 Box 14"/>
          <p:cNvSpPr txBox="1">
            <a:spLocks noChangeArrowheads="1"/>
          </p:cNvSpPr>
          <p:nvPr/>
        </p:nvSpPr>
        <p:spPr bwMode="auto">
          <a:xfrm>
            <a:off x="4071934" y="2428868"/>
            <a:ext cx="714380" cy="26654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lvl="0" fontAlgn="base">
              <a:spcBef>
                <a:spcPct val="0"/>
              </a:spcBef>
              <a:spcAft>
                <a:spcPts val="1000"/>
              </a:spcAft>
            </a:pPr>
            <a:r>
              <a:rPr kumimoji="0" lang="en-US" sz="1400" b="1" i="0" u="none" strike="noStrike" cap="none" normalizeH="0" baseline="0" dirty="0" smtClean="0">
                <a:ln>
                  <a:noFill/>
                </a:ln>
                <a:solidFill>
                  <a:schemeClr val="tx1"/>
                </a:solidFill>
                <a:effectLst/>
              </a:rPr>
              <a:t>sibling</a:t>
            </a:r>
            <a:endParaRPr kumimoji="0" lang="ru-RU" sz="1800" b="1" i="0" u="none" strike="noStrike" cap="none" normalizeH="0" baseline="0" dirty="0" smtClean="0">
              <a:ln>
                <a:noFill/>
              </a:ln>
              <a:solidFill>
                <a:schemeClr val="tx1"/>
              </a:solidFill>
              <a:effectLst/>
            </a:endParaRPr>
          </a:p>
        </p:txBody>
      </p:sp>
      <p:cxnSp>
        <p:nvCxnSpPr>
          <p:cNvPr id="27" name="Прямая со стрелкой 26"/>
          <p:cNvCxnSpPr/>
          <p:nvPr/>
        </p:nvCxnSpPr>
        <p:spPr>
          <a:xfrm>
            <a:off x="6143637" y="2571743"/>
            <a:ext cx="357189"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p:cNvCxnSpPr/>
          <p:nvPr/>
        </p:nvCxnSpPr>
        <p:spPr>
          <a:xfrm rot="10800000">
            <a:off x="6143636" y="2928934"/>
            <a:ext cx="35719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51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normAutofit/>
          </a:bodyPr>
          <a:lstStyle/>
          <a:p>
            <a:r>
              <a:rPr lang="ru-RU" sz="3200" dirty="0" smtClean="0"/>
              <a:t>Правила, по которым живут процессы </a:t>
            </a:r>
          </a:p>
        </p:txBody>
      </p:sp>
      <p:sp>
        <p:nvSpPr>
          <p:cNvPr id="4" name="Прямоугольник 3"/>
          <p:cNvSpPr/>
          <p:nvPr/>
        </p:nvSpPr>
        <p:spPr>
          <a:xfrm>
            <a:off x="323528" y="1285860"/>
            <a:ext cx="8496944" cy="4524315"/>
          </a:xfrm>
          <a:prstGeom prst="rect">
            <a:avLst/>
          </a:prstGeom>
        </p:spPr>
        <p:txBody>
          <a:bodyPr wrap="square">
            <a:spAutoFit/>
          </a:bodyPr>
          <a:lstStyle/>
          <a:p>
            <a:pPr marL="342900" indent="-342900">
              <a:buFont typeface="+mj-lt"/>
              <a:buAutoNum type="arabicPeriod"/>
            </a:pPr>
            <a:r>
              <a:rPr lang="ru-RU" sz="2400" dirty="0" smtClean="0"/>
              <a:t>Каждому процессу в операционной системе соответствует запись в списке процессов. </a:t>
            </a:r>
          </a:p>
          <a:p>
            <a:pPr marL="342900" indent="-342900">
              <a:buFont typeface="+mj-lt"/>
              <a:buAutoNum type="arabicPeriod"/>
            </a:pPr>
            <a:r>
              <a:rPr lang="ru-RU" sz="2400" dirty="0" smtClean="0"/>
              <a:t>Иерархия процессов в </a:t>
            </a:r>
            <a:r>
              <a:rPr lang="ru-RU" sz="2400" dirty="0" err="1" smtClean="0"/>
              <a:t>Linux</a:t>
            </a:r>
            <a:r>
              <a:rPr lang="ru-RU" sz="2400" dirty="0" smtClean="0"/>
              <a:t> имеет древовидную структуру.</a:t>
            </a:r>
          </a:p>
          <a:p>
            <a:pPr marL="342900" indent="-342900">
              <a:buFont typeface="+mj-lt"/>
              <a:buAutoNum type="arabicPeriod"/>
            </a:pPr>
            <a:r>
              <a:rPr lang="ru-RU" sz="2400" dirty="0" smtClean="0"/>
              <a:t>У каждого процесса есть уникальный идентификатор PID.</a:t>
            </a:r>
          </a:p>
          <a:p>
            <a:pPr marL="342900" indent="-342900">
              <a:buFont typeface="+mj-lt"/>
              <a:buAutoNum type="arabicPeriod"/>
            </a:pPr>
            <a:r>
              <a:rPr lang="ru-RU" sz="2400" dirty="0" smtClean="0"/>
              <a:t>У каждого процесса есть идентификатор группы потоков </a:t>
            </a:r>
            <a:r>
              <a:rPr lang="en-GB" sz="2400" dirty="0" err="1" smtClean="0"/>
              <a:t>tgid</a:t>
            </a:r>
            <a:r>
              <a:rPr lang="ru-RU" sz="2400" dirty="0" smtClean="0"/>
              <a:t>. Группе присваивается идентификатор, соответствующий идентификатору первого процесса многопоточного приложения.</a:t>
            </a:r>
          </a:p>
          <a:p>
            <a:pPr marL="342900" indent="-342900">
              <a:buFont typeface="+mj-lt"/>
              <a:buAutoNum type="arabicPeriod"/>
            </a:pPr>
            <a:r>
              <a:rPr lang="ru-RU" sz="2400" dirty="0" smtClean="0"/>
              <a:t>Если процесс умирает, то все его дочерние процессы передаются предку этого процесса , а сам процесс переходит в состояние “зомби”.</a:t>
            </a:r>
          </a:p>
          <a:p>
            <a:pPr marL="342900" indent="-342900">
              <a:buFont typeface="+mj-lt"/>
              <a:buAutoNum type="arabicPeriod"/>
            </a:pPr>
            <a:r>
              <a:rPr lang="ru-RU" sz="2400" dirty="0" smtClean="0"/>
              <a:t>Родитель может уничтожить любого из дочерних процессов.</a:t>
            </a:r>
          </a:p>
        </p:txBody>
      </p:sp>
    </p:spTree>
    <p:extLst>
      <p:ext uri="{BB962C8B-B14F-4D97-AF65-F5344CB8AC3E}">
        <p14:creationId xmlns:p14="http://schemas.microsoft.com/office/powerpoint/2010/main" val="24185683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lstStyle/>
          <a:p>
            <a:r>
              <a:rPr lang="ru-RU" dirty="0" smtClean="0"/>
              <a:t>Учетные записи пользователей</a:t>
            </a:r>
            <a:endParaRPr lang="ru-RU" dirty="0"/>
          </a:p>
        </p:txBody>
      </p:sp>
      <p:sp>
        <p:nvSpPr>
          <p:cNvPr id="3" name="Содержимое 2"/>
          <p:cNvSpPr>
            <a:spLocks noGrp="1"/>
          </p:cNvSpPr>
          <p:nvPr>
            <p:ph idx="1"/>
          </p:nvPr>
        </p:nvSpPr>
        <p:spPr>
          <a:xfrm>
            <a:off x="457200" y="1196752"/>
            <a:ext cx="8229600" cy="5400600"/>
          </a:xfrm>
        </p:spPr>
        <p:txBody>
          <a:bodyPr>
            <a:normAutofit fontScale="77500" lnSpcReduction="20000"/>
          </a:bodyPr>
          <a:lstStyle/>
          <a:p>
            <a:pPr>
              <a:buNone/>
            </a:pPr>
            <a:r>
              <a:rPr lang="ru-RU" b="1" dirty="0" smtClean="0"/>
              <a:t>Учётная запись - </a:t>
            </a:r>
            <a:r>
              <a:rPr lang="ru-RU" dirty="0" smtClean="0"/>
              <a:t>Объект системы, при помощи которого </a:t>
            </a:r>
            <a:r>
              <a:rPr lang="ru-RU" dirty="0" err="1" smtClean="0"/>
              <a:t>Linux</a:t>
            </a:r>
            <a:r>
              <a:rPr lang="ru-RU" dirty="0" smtClean="0"/>
              <a:t> ведёт учёт работы пользователя в системе.</a:t>
            </a:r>
          </a:p>
          <a:p>
            <a:pPr>
              <a:buNone/>
            </a:pPr>
            <a:r>
              <a:rPr lang="ru-RU" b="1" dirty="0" smtClean="0"/>
              <a:t>Входное имя - </a:t>
            </a:r>
            <a:r>
              <a:rPr lang="ru-RU" dirty="0" smtClean="0"/>
              <a:t>Название учётной записи пользователя, которое нужно вводить при регистрации пользователя в системе.</a:t>
            </a:r>
            <a:endParaRPr lang="ru-RU" b="1" dirty="0" smtClean="0"/>
          </a:p>
          <a:p>
            <a:pPr>
              <a:buNone/>
            </a:pPr>
            <a:r>
              <a:rPr lang="ru-RU" b="1" dirty="0" smtClean="0"/>
              <a:t>Идентификатор пользователя (</a:t>
            </a:r>
            <a:r>
              <a:rPr lang="en-US" b="1" dirty="0" smtClean="0"/>
              <a:t>UID </a:t>
            </a:r>
            <a:r>
              <a:rPr lang="ru-RU" b="1" dirty="0" smtClean="0"/>
              <a:t>)- </a:t>
            </a:r>
            <a:r>
              <a:rPr lang="ru-RU" dirty="0" smtClean="0"/>
              <a:t>Уникальное число, однозначно идентифицирующее </a:t>
            </a:r>
            <a:r>
              <a:rPr lang="ru-RU" b="1" dirty="0" smtClean="0"/>
              <a:t>учётную запись</a:t>
            </a:r>
            <a:r>
              <a:rPr lang="ru-RU" dirty="0" smtClean="0"/>
              <a:t> пользователя. Таким числом снабжены все </a:t>
            </a:r>
            <a:r>
              <a:rPr lang="ru-RU" b="1" dirty="0" smtClean="0"/>
              <a:t>процессы</a:t>
            </a:r>
            <a:r>
              <a:rPr lang="ru-RU" dirty="0" smtClean="0"/>
              <a:t> и все объекты </a:t>
            </a:r>
            <a:r>
              <a:rPr lang="ru-RU" b="1" dirty="0" smtClean="0"/>
              <a:t>файловой системы</a:t>
            </a:r>
            <a:r>
              <a:rPr lang="ru-RU" dirty="0" smtClean="0"/>
              <a:t>. Используется для персонального учёта действий пользователя и определения </a:t>
            </a:r>
            <a:r>
              <a:rPr lang="ru-RU" b="1" dirty="0" smtClean="0"/>
              <a:t>прав доступа</a:t>
            </a:r>
            <a:r>
              <a:rPr lang="ru-RU" dirty="0" smtClean="0"/>
              <a:t> к другим объектам системы.</a:t>
            </a:r>
          </a:p>
          <a:p>
            <a:pPr>
              <a:buNone/>
            </a:pPr>
            <a:r>
              <a:rPr lang="ru-RU" b="1" dirty="0" smtClean="0"/>
              <a:t>Групповой идентификатор пользователя </a:t>
            </a:r>
            <a:r>
              <a:rPr lang="ru-RU" dirty="0" smtClean="0"/>
              <a:t>(</a:t>
            </a:r>
            <a:r>
              <a:rPr lang="en-US" b="1" dirty="0" smtClean="0"/>
              <a:t>GID</a:t>
            </a:r>
            <a:r>
              <a:rPr lang="ru-RU" dirty="0" smtClean="0"/>
              <a:t>) - Уникальное число, однозначно идентифицирующее группу пользователей. </a:t>
            </a:r>
            <a:r>
              <a:rPr lang="ru-RU" b="1" dirty="0" smtClean="0"/>
              <a:t>Группы пользователей</a:t>
            </a:r>
            <a:r>
              <a:rPr lang="ru-RU" dirty="0" smtClean="0"/>
              <a:t> применяются для организации доступа нескольких пользователей к некоторым ресурсам. </a:t>
            </a:r>
            <a:endParaRPr lang="ru-RU" dirty="0"/>
          </a:p>
        </p:txBody>
      </p:sp>
    </p:spTree>
    <p:extLst>
      <p:ext uri="{BB962C8B-B14F-4D97-AF65-F5344CB8AC3E}">
        <p14:creationId xmlns:p14="http://schemas.microsoft.com/office/powerpoint/2010/main" val="42211621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dirty="0" smtClean="0"/>
              <a:t>Сеансы и группы процессов</a:t>
            </a:r>
            <a:endParaRPr lang="ru-RU" dirty="0"/>
          </a:p>
        </p:txBody>
      </p:sp>
      <p:pic>
        <p:nvPicPr>
          <p:cNvPr id="4" name="Рисунок 3" descr="http://cragen.narod.ru/cos/13/images/s8-9-1s.gif"/>
          <p:cNvPicPr/>
          <p:nvPr/>
        </p:nvPicPr>
        <p:blipFill>
          <a:blip r:embed="rId2" cstate="print"/>
          <a:srcRect/>
          <a:stretch>
            <a:fillRect/>
          </a:stretch>
        </p:blipFill>
        <p:spPr bwMode="auto">
          <a:xfrm>
            <a:off x="0" y="1071546"/>
            <a:ext cx="5643602" cy="4572032"/>
          </a:xfrm>
          <a:prstGeom prst="rect">
            <a:avLst/>
          </a:prstGeom>
          <a:noFill/>
          <a:ln w="9525">
            <a:noFill/>
            <a:miter lim="800000"/>
            <a:headEnd/>
            <a:tailEnd/>
          </a:ln>
        </p:spPr>
      </p:pic>
      <p:sp>
        <p:nvSpPr>
          <p:cNvPr id="16386" name="Rectangle 2"/>
          <p:cNvSpPr>
            <a:spLocks noChangeArrowheads="1"/>
          </p:cNvSpPr>
          <p:nvPr/>
        </p:nvSpPr>
        <p:spPr bwMode="auto">
          <a:xfrm>
            <a:off x="5143504" y="1357298"/>
            <a:ext cx="3857652"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Arial" pitchFamily="34" charset="0"/>
              </a:rPr>
              <a:t>Сеанс</a:t>
            </a:r>
            <a:r>
              <a:rPr kumimoji="0" lang="ru-RU" sz="1800" b="0" i="0" u="none" strike="noStrike" cap="none" normalizeH="0" baseline="0" dirty="0" smtClean="0">
                <a:ln>
                  <a:noFill/>
                </a:ln>
                <a:solidFill>
                  <a:schemeClr val="tx1"/>
                </a:solidFill>
                <a:effectLst/>
                <a:latin typeface="Arial" pitchFamily="34" charset="0"/>
              </a:rPr>
              <a:t> - все</a:t>
            </a:r>
            <a:r>
              <a:rPr kumimoji="0" lang="ru-RU" sz="1800" b="0" i="0" u="none" strike="noStrike" cap="none" normalizeH="0" dirty="0" smtClean="0">
                <a:ln>
                  <a:noFill/>
                </a:ln>
                <a:solidFill>
                  <a:schemeClr val="tx1"/>
                </a:solidFill>
                <a:effectLst/>
                <a:latin typeface="Arial" pitchFamily="34" charset="0"/>
              </a:rPr>
              <a:t> процессы, запущенные пользователем.</a:t>
            </a:r>
          </a:p>
          <a:p>
            <a:pPr lvl="0" fontAlgn="base">
              <a:spcBef>
                <a:spcPct val="0"/>
              </a:spcBef>
              <a:spcAft>
                <a:spcPct val="0"/>
              </a:spcAft>
            </a:pPr>
            <a:r>
              <a:rPr lang="ru-RU" b="1" baseline="0" dirty="0" smtClean="0">
                <a:latin typeface="Arial" pitchFamily="34" charset="0"/>
              </a:rPr>
              <a:t>Идентификатор сеанса </a:t>
            </a:r>
            <a:r>
              <a:rPr lang="en-US" b="1" dirty="0" err="1" smtClean="0">
                <a:latin typeface="Arial" pitchFamily="34" charset="0"/>
              </a:rPr>
              <a:t>sid</a:t>
            </a:r>
            <a:r>
              <a:rPr lang="ru-RU" dirty="0" smtClean="0"/>
              <a:t> </a:t>
            </a:r>
            <a:r>
              <a:rPr lang="ru-RU" baseline="0" dirty="0" smtClean="0">
                <a:latin typeface="Arial" pitchFamily="34" charset="0"/>
              </a:rPr>
              <a:t>– это </a:t>
            </a:r>
            <a:r>
              <a:rPr lang="en-GB" baseline="0" dirty="0" err="1" smtClean="0">
                <a:latin typeface="Arial" pitchFamily="34" charset="0"/>
              </a:rPr>
              <a:t>pid</a:t>
            </a:r>
            <a:r>
              <a:rPr lang="en-GB" baseline="0" dirty="0" smtClean="0">
                <a:latin typeface="Arial" pitchFamily="34" charset="0"/>
              </a:rPr>
              <a:t> </a:t>
            </a:r>
            <a:r>
              <a:rPr lang="ru-RU" baseline="0" dirty="0" smtClean="0">
                <a:latin typeface="Arial" pitchFamily="34" charset="0"/>
              </a:rPr>
              <a:t>первого запущенного </a:t>
            </a:r>
            <a:r>
              <a:rPr lang="ru-RU" dirty="0" smtClean="0">
                <a:latin typeface="Arial" pitchFamily="34" charset="0"/>
              </a:rPr>
              <a:t>процесса (</a:t>
            </a:r>
            <a:r>
              <a:rPr lang="ru-RU" b="1" dirty="0" smtClean="0">
                <a:latin typeface="Arial" pitchFamily="34" charset="0"/>
              </a:rPr>
              <a:t>лидер сеанса</a:t>
            </a:r>
            <a:r>
              <a:rPr lang="ru-RU" dirty="0" smtClean="0">
                <a:latin typeface="Arial" pitchFamily="34" charset="0"/>
              </a:rPr>
              <a:t>), обычно командная оболочка.</a:t>
            </a:r>
            <a:endParaRPr lang="ru-RU" baseline="0" dirty="0" smtClean="0">
              <a:latin typeface="Arial" pitchFamily="34" charset="0"/>
            </a:endParaRPr>
          </a:p>
          <a:p>
            <a:pPr lvl="0" fontAlgn="base">
              <a:spcBef>
                <a:spcPct val="0"/>
              </a:spcBef>
              <a:spcAft>
                <a:spcPct val="0"/>
              </a:spcAft>
            </a:pPr>
            <a:r>
              <a:rPr lang="ru-RU" dirty="0" smtClean="0">
                <a:latin typeface="Arial" pitchFamily="34" charset="0"/>
                <a:cs typeface="Arial" pitchFamily="34" charset="0"/>
              </a:rPr>
              <a:t>Терминал, к которому относится сеанс (ввод-вывод), называется </a:t>
            </a:r>
            <a:r>
              <a:rPr lang="ru-RU" b="1" dirty="0" smtClean="0">
                <a:latin typeface="Arial" pitchFamily="34" charset="0"/>
                <a:cs typeface="Arial" pitchFamily="34" charset="0"/>
              </a:rPr>
              <a:t>управляющим терминалом.</a:t>
            </a: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Arial" pitchFamily="34" charset="0"/>
              </a:rPr>
              <a:t>Группа</a:t>
            </a:r>
            <a:r>
              <a:rPr kumimoji="0" lang="ru-RU" sz="1800" b="0" i="0" u="none" strike="noStrike" cap="none" normalizeH="0" baseline="0" dirty="0" smtClean="0">
                <a:ln>
                  <a:noFill/>
                </a:ln>
                <a:solidFill>
                  <a:schemeClr val="tx1"/>
                </a:solidFill>
                <a:effectLst/>
                <a:latin typeface="Arial" pitchFamily="34" charset="0"/>
              </a:rPr>
              <a:t> </a:t>
            </a:r>
            <a:r>
              <a:rPr lang="ru-RU" dirty="0" smtClean="0">
                <a:latin typeface="Arial" pitchFamily="34" charset="0"/>
              </a:rPr>
              <a:t>– процессы, запущенные одной командой.</a:t>
            </a:r>
            <a:endParaRPr kumimoji="0" lang="ru-RU" sz="1800" b="0" i="0" u="none" strike="noStrike" cap="none" normalizeH="0" baseline="0" dirty="0" smtClean="0">
              <a:ln>
                <a:noFill/>
              </a:ln>
              <a:solidFill>
                <a:schemeClr val="tx1"/>
              </a:solidFill>
              <a:effectLst/>
              <a:latin typeface="Arial" pitchFamily="34" charset="0"/>
            </a:endParaRPr>
          </a:p>
          <a:p>
            <a:pPr lvl="0" fontAlgn="base">
              <a:spcBef>
                <a:spcPct val="0"/>
              </a:spcBef>
              <a:spcAft>
                <a:spcPct val="0"/>
              </a:spcAft>
            </a:pPr>
            <a:r>
              <a:rPr kumimoji="0" lang="ru-RU" sz="1800" b="1" i="0" u="none" strike="noStrike" cap="none" normalizeH="0" baseline="0" dirty="0" smtClean="0">
                <a:ln>
                  <a:noFill/>
                </a:ln>
                <a:solidFill>
                  <a:schemeClr val="tx1"/>
                </a:solidFill>
                <a:effectLst/>
                <a:latin typeface="Arial" pitchFamily="34" charset="0"/>
              </a:rPr>
              <a:t>Идентификатор группы </a:t>
            </a:r>
            <a:r>
              <a:rPr lang="ru-RU" b="1" dirty="0" err="1" smtClean="0">
                <a:latin typeface="Arial" pitchFamily="34" charset="0"/>
              </a:rPr>
              <a:t>pgid</a:t>
            </a:r>
            <a:r>
              <a:rPr lang="ru-RU" b="1" dirty="0" smtClean="0">
                <a:latin typeface="Arial" pitchFamily="34" charset="0"/>
              </a:rPr>
              <a:t> </a:t>
            </a:r>
            <a:r>
              <a:rPr kumimoji="0" lang="ru-RU" sz="1800" b="0" i="0" u="none" strike="noStrike" cap="none" normalizeH="0" baseline="0" dirty="0" smtClean="0">
                <a:ln>
                  <a:noFill/>
                </a:ln>
                <a:solidFill>
                  <a:schemeClr val="tx1"/>
                </a:solidFill>
                <a:effectLst/>
                <a:latin typeface="Arial" pitchFamily="34" charset="0"/>
              </a:rPr>
              <a:t>– это </a:t>
            </a:r>
            <a:r>
              <a:rPr lang="en-GB" dirty="0" err="1" smtClean="0">
                <a:latin typeface="Arial" pitchFamily="34" charset="0"/>
              </a:rPr>
              <a:t>pid</a:t>
            </a:r>
            <a:r>
              <a:rPr lang="en-GB" dirty="0" smtClean="0">
                <a:latin typeface="Arial" pitchFamily="34" charset="0"/>
              </a:rPr>
              <a:t> </a:t>
            </a:r>
            <a:r>
              <a:rPr lang="ru-RU" dirty="0" smtClean="0">
                <a:latin typeface="Arial" pitchFamily="34" charset="0"/>
              </a:rPr>
              <a:t>первого процесса группы (л</a:t>
            </a:r>
            <a:r>
              <a:rPr kumimoji="0" lang="ru-RU" sz="1800" b="0" i="0" u="none" strike="noStrike" cap="none" normalizeH="0" baseline="0" dirty="0" smtClean="0">
                <a:ln>
                  <a:noFill/>
                </a:ln>
                <a:solidFill>
                  <a:schemeClr val="tx1"/>
                </a:solidFill>
                <a:effectLst/>
                <a:latin typeface="Arial" pitchFamily="34" charset="0"/>
              </a:rPr>
              <a:t>идер группы)</a:t>
            </a:r>
            <a:endParaRPr lang="ru-RU" dirty="0" smtClean="0">
              <a:latin typeface="Arial" pitchFamily="34" charset="0"/>
            </a:endParaRPr>
          </a:p>
        </p:txBody>
      </p:sp>
    </p:spTree>
    <p:extLst>
      <p:ext uri="{BB962C8B-B14F-4D97-AF65-F5344CB8AC3E}">
        <p14:creationId xmlns:p14="http://schemas.microsoft.com/office/powerpoint/2010/main" val="20912965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Функции чтения атрибутов процесса  </a:t>
            </a:r>
            <a:endParaRPr lang="ru-RU" dirty="0"/>
          </a:p>
        </p:txBody>
      </p:sp>
      <p:sp>
        <p:nvSpPr>
          <p:cNvPr id="3" name="Содержимое 2"/>
          <p:cNvSpPr>
            <a:spLocks noGrp="1"/>
          </p:cNvSpPr>
          <p:nvPr>
            <p:ph idx="1"/>
          </p:nvPr>
        </p:nvSpPr>
        <p:spPr>
          <a:xfrm>
            <a:off x="457200" y="1600200"/>
            <a:ext cx="8401080" cy="4525963"/>
          </a:xfrm>
        </p:spPr>
        <p:txBody>
          <a:bodyPr>
            <a:normAutofit/>
          </a:bodyPr>
          <a:lstStyle/>
          <a:p>
            <a:pPr>
              <a:buNone/>
            </a:pPr>
            <a:r>
              <a:rPr lang="en-US" sz="2400" dirty="0" smtClean="0"/>
              <a:t>#include &lt;sys/</a:t>
            </a:r>
            <a:r>
              <a:rPr lang="en-US" sz="2400" dirty="0" err="1" smtClean="0"/>
              <a:t>types.h</a:t>
            </a:r>
            <a:r>
              <a:rPr lang="en-US" sz="2400" dirty="0" smtClean="0"/>
              <a:t>&gt;</a:t>
            </a:r>
          </a:p>
          <a:p>
            <a:pPr>
              <a:buNone/>
            </a:pPr>
            <a:r>
              <a:rPr lang="en-US" sz="2400" dirty="0" smtClean="0"/>
              <a:t>#include &lt;</a:t>
            </a:r>
            <a:r>
              <a:rPr lang="en-US" sz="2400" dirty="0" err="1" smtClean="0"/>
              <a:t>unistd.h</a:t>
            </a:r>
            <a:r>
              <a:rPr lang="en-US" sz="2400" dirty="0" smtClean="0"/>
              <a:t>&gt;</a:t>
            </a:r>
          </a:p>
          <a:p>
            <a:pPr>
              <a:buNone/>
            </a:pPr>
            <a:r>
              <a:rPr lang="en-US" sz="2400" dirty="0" err="1" smtClean="0"/>
              <a:t>pid_t</a:t>
            </a:r>
            <a:r>
              <a:rPr lang="en-US" sz="2400" dirty="0" smtClean="0"/>
              <a:t> </a:t>
            </a:r>
            <a:r>
              <a:rPr lang="en-US" sz="2400" dirty="0" err="1" smtClean="0"/>
              <a:t>getpid</a:t>
            </a:r>
            <a:r>
              <a:rPr lang="en-US" sz="2400" dirty="0" smtClean="0"/>
              <a:t>(void);</a:t>
            </a:r>
            <a:r>
              <a:rPr lang="ru-RU" sz="2400" dirty="0" smtClean="0"/>
              <a:t> идентификатор процесса</a:t>
            </a:r>
            <a:endParaRPr lang="en-US" sz="2400" dirty="0" smtClean="0"/>
          </a:p>
          <a:p>
            <a:pPr>
              <a:buNone/>
            </a:pPr>
            <a:r>
              <a:rPr lang="en-US" sz="2400" dirty="0" err="1" smtClean="0"/>
              <a:t>pid_t</a:t>
            </a:r>
            <a:r>
              <a:rPr lang="en-US" sz="2400" dirty="0" smtClean="0"/>
              <a:t> </a:t>
            </a:r>
            <a:r>
              <a:rPr lang="en-US" sz="2400" dirty="0" err="1" smtClean="0"/>
              <a:t>getppid</a:t>
            </a:r>
            <a:r>
              <a:rPr lang="en-US" sz="2400" dirty="0" smtClean="0"/>
              <a:t>(void);</a:t>
            </a:r>
            <a:r>
              <a:rPr lang="ru-RU" sz="2400" dirty="0" smtClean="0"/>
              <a:t> идентификатор предка</a:t>
            </a:r>
          </a:p>
          <a:p>
            <a:pPr>
              <a:buNone/>
            </a:pPr>
            <a:r>
              <a:rPr lang="en-US" sz="2400" dirty="0" err="1" smtClean="0"/>
              <a:t>pid_t</a:t>
            </a:r>
            <a:r>
              <a:rPr lang="en-US" sz="2400" dirty="0" smtClean="0"/>
              <a:t> </a:t>
            </a:r>
            <a:r>
              <a:rPr lang="en-US" sz="2400" dirty="0" err="1" smtClean="0"/>
              <a:t>getsid</a:t>
            </a:r>
            <a:r>
              <a:rPr lang="en-US" sz="2400" dirty="0" smtClean="0"/>
              <a:t>(</a:t>
            </a:r>
            <a:r>
              <a:rPr lang="en-US" sz="2400" dirty="0" err="1" smtClean="0"/>
              <a:t>pid_t</a:t>
            </a:r>
            <a:r>
              <a:rPr lang="en-US" sz="2400" dirty="0" smtClean="0"/>
              <a:t> </a:t>
            </a:r>
            <a:r>
              <a:rPr lang="en-US" sz="2400" dirty="0" err="1" smtClean="0"/>
              <a:t>pid</a:t>
            </a:r>
            <a:r>
              <a:rPr lang="en-US" sz="2400" dirty="0" smtClean="0"/>
              <a:t>);</a:t>
            </a:r>
            <a:r>
              <a:rPr lang="ru-RU" sz="2400" dirty="0" smtClean="0"/>
              <a:t> идентификатор сеанса процесса</a:t>
            </a:r>
          </a:p>
          <a:p>
            <a:pPr>
              <a:buNone/>
            </a:pPr>
            <a:r>
              <a:rPr lang="en-US" sz="2400" dirty="0" err="1" smtClean="0"/>
              <a:t>pid_t</a:t>
            </a:r>
            <a:r>
              <a:rPr lang="en-US" sz="2400" dirty="0" smtClean="0"/>
              <a:t> </a:t>
            </a:r>
            <a:r>
              <a:rPr lang="en-US" sz="2400" dirty="0" err="1" smtClean="0"/>
              <a:t>getpgid</a:t>
            </a:r>
            <a:r>
              <a:rPr lang="en-US" sz="2400" dirty="0" smtClean="0"/>
              <a:t>(</a:t>
            </a:r>
            <a:r>
              <a:rPr lang="en-US" sz="2400" dirty="0" err="1" smtClean="0"/>
              <a:t>pid_t</a:t>
            </a:r>
            <a:r>
              <a:rPr lang="en-US" sz="2400" dirty="0" smtClean="0"/>
              <a:t> </a:t>
            </a:r>
            <a:r>
              <a:rPr lang="en-US" sz="2400" dirty="0" err="1" smtClean="0"/>
              <a:t>pid</a:t>
            </a:r>
            <a:r>
              <a:rPr lang="en-US" sz="2400" dirty="0" smtClean="0"/>
              <a:t>);</a:t>
            </a:r>
            <a:r>
              <a:rPr lang="ru-RU" sz="2400" dirty="0" smtClean="0"/>
              <a:t> идентификатор группы процессов</a:t>
            </a:r>
          </a:p>
          <a:p>
            <a:pPr>
              <a:buNone/>
            </a:pPr>
            <a:r>
              <a:rPr lang="en-US" sz="2400" dirty="0" err="1" smtClean="0"/>
              <a:t>uid_t</a:t>
            </a:r>
            <a:r>
              <a:rPr lang="en-US" sz="2400" dirty="0" smtClean="0"/>
              <a:t> </a:t>
            </a:r>
            <a:r>
              <a:rPr lang="en-US" sz="2400" dirty="0" err="1" smtClean="0"/>
              <a:t>getuid</a:t>
            </a:r>
            <a:r>
              <a:rPr lang="en-US" sz="2400" dirty="0" smtClean="0"/>
              <a:t>(void);</a:t>
            </a:r>
            <a:r>
              <a:rPr lang="ru-RU" sz="2400" dirty="0" smtClean="0"/>
              <a:t> реальный идентификатор пользователя</a:t>
            </a:r>
            <a:endParaRPr lang="en-US" sz="2400" dirty="0" smtClean="0"/>
          </a:p>
          <a:p>
            <a:pPr>
              <a:buNone/>
            </a:pPr>
            <a:r>
              <a:rPr lang="en-US" sz="2400" dirty="0" err="1" smtClean="0"/>
              <a:t>uid_t</a:t>
            </a:r>
            <a:r>
              <a:rPr lang="en-US" sz="2400" dirty="0" smtClean="0"/>
              <a:t> </a:t>
            </a:r>
            <a:r>
              <a:rPr lang="en-US" sz="2400" dirty="0" err="1" smtClean="0"/>
              <a:t>geteuid</a:t>
            </a:r>
            <a:r>
              <a:rPr lang="en-US" sz="2400" dirty="0" smtClean="0"/>
              <a:t>(void);</a:t>
            </a:r>
            <a:r>
              <a:rPr lang="ru-RU" sz="2400" dirty="0" smtClean="0"/>
              <a:t> эффективный идентификатор пользователя</a:t>
            </a:r>
          </a:p>
          <a:p>
            <a:pPr>
              <a:buNone/>
            </a:pPr>
            <a:r>
              <a:rPr lang="en-US" sz="2400" dirty="0" err="1" smtClean="0"/>
              <a:t>gid_t</a:t>
            </a:r>
            <a:r>
              <a:rPr lang="en-US" sz="2400" dirty="0" smtClean="0"/>
              <a:t> </a:t>
            </a:r>
            <a:r>
              <a:rPr lang="en-US" sz="2400" dirty="0" err="1" smtClean="0"/>
              <a:t>getgid</a:t>
            </a:r>
            <a:r>
              <a:rPr lang="en-US" sz="2400" dirty="0" smtClean="0"/>
              <a:t>(void);</a:t>
            </a:r>
            <a:r>
              <a:rPr lang="ru-RU" sz="2400" dirty="0" smtClean="0"/>
              <a:t> реальный групповой идентификатор</a:t>
            </a:r>
            <a:endParaRPr lang="en-US" sz="2400" dirty="0" smtClean="0"/>
          </a:p>
          <a:p>
            <a:pPr>
              <a:buNone/>
            </a:pPr>
            <a:r>
              <a:rPr lang="en-US" sz="2400" dirty="0" err="1" smtClean="0"/>
              <a:t>gid_t</a:t>
            </a:r>
            <a:r>
              <a:rPr lang="en-US" sz="2400" dirty="0" smtClean="0"/>
              <a:t> </a:t>
            </a:r>
            <a:r>
              <a:rPr lang="en-US" sz="2400" dirty="0" err="1" smtClean="0"/>
              <a:t>getegid</a:t>
            </a:r>
            <a:r>
              <a:rPr lang="en-US" sz="2400" dirty="0" smtClean="0"/>
              <a:t>(void);</a:t>
            </a:r>
            <a:r>
              <a:rPr lang="ru-RU" sz="2400" dirty="0" smtClean="0"/>
              <a:t> эффективный групповой идентификатор</a:t>
            </a:r>
            <a:endParaRPr lang="en-US" sz="2400" dirty="0" smtClean="0"/>
          </a:p>
          <a:p>
            <a:pPr>
              <a:buNone/>
            </a:pPr>
            <a:endParaRPr lang="ru-RU" sz="2400" dirty="0"/>
          </a:p>
        </p:txBody>
      </p:sp>
    </p:spTree>
    <p:extLst>
      <p:ext uri="{BB962C8B-B14F-4D97-AF65-F5344CB8AC3E}">
        <p14:creationId xmlns:p14="http://schemas.microsoft.com/office/powerpoint/2010/main" val="16182035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922114"/>
          </a:xfrm>
        </p:spPr>
        <p:txBody>
          <a:bodyPr/>
          <a:lstStyle/>
          <a:p>
            <a:r>
              <a:rPr lang="ru-RU" dirty="0" smtClean="0"/>
              <a:t>Состояния процесса</a:t>
            </a:r>
            <a:endParaRPr lang="ru-RU" dirty="0"/>
          </a:p>
        </p:txBody>
      </p:sp>
      <p:sp>
        <p:nvSpPr>
          <p:cNvPr id="4" name="Прямоугольник 3"/>
          <p:cNvSpPr/>
          <p:nvPr/>
        </p:nvSpPr>
        <p:spPr>
          <a:xfrm>
            <a:off x="285720" y="1443841"/>
            <a:ext cx="8429684" cy="4247317"/>
          </a:xfrm>
          <a:prstGeom prst="rect">
            <a:avLst/>
          </a:prstGeom>
        </p:spPr>
        <p:txBody>
          <a:bodyPr wrap="square">
            <a:spAutoFit/>
          </a:bodyPr>
          <a:lstStyle/>
          <a:p>
            <a:r>
              <a:rPr lang="en-US" dirty="0"/>
              <a:t>#define TASK_RUNNING		</a:t>
            </a:r>
            <a:r>
              <a:rPr lang="en-US" dirty="0" smtClean="0"/>
              <a:t>0</a:t>
            </a:r>
            <a:r>
              <a:rPr lang="ru-RU" dirty="0" smtClean="0"/>
              <a:t>   выполняется или готов к выполнению</a:t>
            </a:r>
            <a:endParaRPr lang="en-US" dirty="0"/>
          </a:p>
          <a:p>
            <a:r>
              <a:rPr lang="en-US" dirty="0"/>
              <a:t>#define TASK_INTERRUPTIBLE	</a:t>
            </a:r>
            <a:r>
              <a:rPr lang="en-US" dirty="0" smtClean="0"/>
              <a:t>1</a:t>
            </a:r>
            <a:r>
              <a:rPr lang="ru-RU" dirty="0" smtClean="0"/>
              <a:t>   приостановлен (ожидает события, может 					активизироваться  сигналом)</a:t>
            </a:r>
            <a:endParaRPr lang="en-US" dirty="0"/>
          </a:p>
          <a:p>
            <a:r>
              <a:rPr lang="en-US" dirty="0"/>
              <a:t>#define TASK_UNINTERRUPTIBLE	</a:t>
            </a:r>
            <a:r>
              <a:rPr lang="en-US" dirty="0" smtClean="0"/>
              <a:t>2</a:t>
            </a:r>
            <a:r>
              <a:rPr lang="ru-RU" dirty="0" smtClean="0"/>
              <a:t>  приостановлен (ожидает события, не 					реагирует на сигналы)</a:t>
            </a:r>
            <a:endParaRPr lang="en-US" dirty="0"/>
          </a:p>
          <a:p>
            <a:r>
              <a:rPr lang="en-US" dirty="0"/>
              <a:t>#define __TASK_STOPPED		</a:t>
            </a:r>
            <a:r>
              <a:rPr lang="en-US" dirty="0" smtClean="0"/>
              <a:t>4</a:t>
            </a:r>
            <a:r>
              <a:rPr lang="ru-RU" dirty="0" smtClean="0"/>
              <a:t>  приостановлен (переходит по сигналу 			                     </a:t>
            </a:r>
            <a:r>
              <a:rPr lang="en-US" dirty="0" smtClean="0"/>
              <a:t>SIGSTOP, SIGTSTP </a:t>
            </a:r>
            <a:r>
              <a:rPr lang="ru-RU" dirty="0" smtClean="0"/>
              <a:t>ожидает  сигнала </a:t>
            </a:r>
            <a:r>
              <a:rPr lang="en-US" dirty="0" smtClean="0"/>
              <a:t>SIGCONT</a:t>
            </a:r>
            <a:r>
              <a:rPr lang="ru-RU" dirty="0" smtClean="0"/>
              <a:t>)</a:t>
            </a:r>
            <a:endParaRPr lang="en-US" dirty="0"/>
          </a:p>
          <a:p>
            <a:r>
              <a:rPr lang="en-US" dirty="0"/>
              <a:t>#define __TASK_TRACED		</a:t>
            </a:r>
            <a:r>
              <a:rPr lang="en-US" dirty="0" smtClean="0"/>
              <a:t>8</a:t>
            </a:r>
            <a:r>
              <a:rPr lang="ru-RU" dirty="0" smtClean="0"/>
              <a:t>  трассировка процесса отладчиком</a:t>
            </a:r>
            <a:endParaRPr lang="en-US" dirty="0"/>
          </a:p>
          <a:p>
            <a:r>
              <a:rPr lang="en-US" dirty="0"/>
              <a:t>/* in </a:t>
            </a:r>
            <a:r>
              <a:rPr lang="en-US" dirty="0" err="1"/>
              <a:t>tsk</a:t>
            </a:r>
            <a:r>
              <a:rPr lang="en-US" dirty="0"/>
              <a:t>-&gt;</a:t>
            </a:r>
            <a:r>
              <a:rPr lang="en-US" dirty="0" err="1"/>
              <a:t>exit_state</a:t>
            </a:r>
            <a:r>
              <a:rPr lang="en-US" dirty="0"/>
              <a:t> */</a:t>
            </a:r>
          </a:p>
          <a:p>
            <a:r>
              <a:rPr lang="en-US" dirty="0"/>
              <a:t>#define EXIT_ZOMBIE		</a:t>
            </a:r>
            <a:r>
              <a:rPr lang="en-US" dirty="0" smtClean="0"/>
              <a:t>16</a:t>
            </a:r>
            <a:r>
              <a:rPr lang="ru-RU" dirty="0" smtClean="0"/>
              <a:t>  готов к уничтожению (дескриптор 					       доступен)</a:t>
            </a:r>
            <a:endParaRPr lang="en-US" dirty="0"/>
          </a:p>
          <a:p>
            <a:r>
              <a:rPr lang="en-US" dirty="0"/>
              <a:t>#define EXIT_DEAD		</a:t>
            </a:r>
            <a:r>
              <a:rPr lang="ru-RU" dirty="0" smtClean="0"/>
              <a:t>                  </a:t>
            </a:r>
            <a:r>
              <a:rPr lang="en-US" dirty="0" smtClean="0"/>
              <a:t>32</a:t>
            </a:r>
            <a:r>
              <a:rPr lang="ru-RU" dirty="0" smtClean="0"/>
              <a:t>  уничтожен предком (дескриптор 						       недоступен)</a:t>
            </a:r>
          </a:p>
          <a:p>
            <a:r>
              <a:rPr lang="en-US" dirty="0" smtClean="0"/>
              <a:t>#define</a:t>
            </a:r>
            <a:r>
              <a:rPr lang="ru-RU" dirty="0" smtClean="0"/>
              <a:t>  </a:t>
            </a:r>
            <a:r>
              <a:rPr lang="en-US" dirty="0" smtClean="0"/>
              <a:t>TASK_</a:t>
            </a:r>
            <a:r>
              <a:rPr lang="en-GB" dirty="0" smtClean="0"/>
              <a:t>KILLABLE		</a:t>
            </a:r>
            <a:r>
              <a:rPr lang="ru-RU" dirty="0" smtClean="0"/>
              <a:t> приостановлен (ожидает события, может 					активизироваться  фатальным сигналом)</a:t>
            </a:r>
            <a:endParaRPr lang="en-US" dirty="0"/>
          </a:p>
        </p:txBody>
      </p:sp>
    </p:spTree>
    <p:extLst>
      <p:ext uri="{BB962C8B-B14F-4D97-AF65-F5344CB8AC3E}">
        <p14:creationId xmlns:p14="http://schemas.microsoft.com/office/powerpoint/2010/main" val="29004097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96908"/>
          </a:xfrm>
        </p:spPr>
        <p:txBody>
          <a:bodyPr/>
          <a:lstStyle/>
          <a:p>
            <a:r>
              <a:rPr lang="ru-RU" dirty="0" smtClean="0"/>
              <a:t>Диаграмма состояний</a:t>
            </a:r>
            <a:endParaRPr lang="ru-RU" dirty="0"/>
          </a:p>
        </p:txBody>
      </p:sp>
      <p:pic>
        <p:nvPicPr>
          <p:cNvPr id="1026" name="Picture 2" descr="&amp;Dcy;&amp;icy;&amp;acy;&amp;gcy;&amp;rcy;&amp;acy;&amp;mcy;&amp;mcy;&amp;acy; &amp;pcy;&amp;iecy;&amp;rcy;&amp;iecy;&amp;khcy;&amp;ocy;&amp;dcy;&amp;ocy;&amp;vcy; &amp;mcy;&amp;iecy;&amp;zhcy;&amp;dcy;&amp;ucy; &amp;scy;&amp;ocy;&amp;scy;&amp;tcy;&amp;ocy;&amp;yacy;&amp;ncy;&amp;icy;&amp;yacy;&amp;mcy;&amp;icy; &amp;pcy;&amp;rcy;&amp;ocy;&amp;tscy;&amp;iecy;&amp;scy;&amp;scy;&amp;acy;"/>
          <p:cNvPicPr>
            <a:picLocks noChangeAspect="1" noChangeArrowheads="1"/>
          </p:cNvPicPr>
          <p:nvPr/>
        </p:nvPicPr>
        <p:blipFill>
          <a:blip r:embed="rId2" cstate="print"/>
          <a:srcRect/>
          <a:stretch>
            <a:fillRect/>
          </a:stretch>
        </p:blipFill>
        <p:spPr bwMode="auto">
          <a:xfrm>
            <a:off x="857224" y="1484784"/>
            <a:ext cx="7429552" cy="4801736"/>
          </a:xfrm>
          <a:prstGeom prst="rect">
            <a:avLst/>
          </a:prstGeom>
          <a:noFill/>
        </p:spPr>
      </p:pic>
    </p:spTree>
    <p:extLst>
      <p:ext uri="{BB962C8B-B14F-4D97-AF65-F5344CB8AC3E}">
        <p14:creationId xmlns:p14="http://schemas.microsoft.com/office/powerpoint/2010/main" val="37540929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Создание процесса</a:t>
            </a:r>
            <a:endParaRPr lang="ru-RU" dirty="0"/>
          </a:p>
        </p:txBody>
      </p:sp>
      <p:pic>
        <p:nvPicPr>
          <p:cNvPr id="1026" name="Picture 2" descr="&amp;Icy;&amp;iecy;&amp;rcy;&amp;acy;&amp;rcy;&amp;khcy;&amp;icy;&amp;yacy; &amp;vcy;&amp;ycy;&amp;zcy;&amp;ocy;&amp;vcy;&amp;ocy;&amp;vcy; &amp;pcy;&amp;rcy;&amp;icy; &amp;scy;&amp;ocy;&amp;zcy;&amp;dcy;&amp;acy;&amp;ncy;&amp;icy;&amp;icy; &amp;pcy;&amp;rcy;&amp;ocy;&amp;tscy;&amp;iecy;&amp;scy;&amp;scy;&amp;acy;"/>
          <p:cNvPicPr>
            <a:picLocks noChangeAspect="1" noChangeArrowheads="1"/>
          </p:cNvPicPr>
          <p:nvPr/>
        </p:nvPicPr>
        <p:blipFill>
          <a:blip r:embed="rId2" cstate="print"/>
          <a:srcRect/>
          <a:stretch>
            <a:fillRect/>
          </a:stretch>
        </p:blipFill>
        <p:spPr bwMode="auto">
          <a:xfrm>
            <a:off x="971600" y="1628800"/>
            <a:ext cx="7128792" cy="4536504"/>
          </a:xfrm>
          <a:prstGeom prst="rect">
            <a:avLst/>
          </a:prstGeom>
          <a:noFill/>
        </p:spPr>
      </p:pic>
    </p:spTree>
    <p:extLst>
      <p:ext uri="{BB962C8B-B14F-4D97-AF65-F5344CB8AC3E}">
        <p14:creationId xmlns:p14="http://schemas.microsoft.com/office/powerpoint/2010/main" val="23205083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96908"/>
          </a:xfrm>
        </p:spPr>
        <p:txBody>
          <a:bodyPr/>
          <a:lstStyle/>
          <a:p>
            <a:r>
              <a:rPr lang="ru-RU" dirty="0" smtClean="0"/>
              <a:t>Контексты процесса</a:t>
            </a:r>
            <a:endParaRPr lang="ru-RU" dirty="0"/>
          </a:p>
        </p:txBody>
      </p:sp>
      <p:sp>
        <p:nvSpPr>
          <p:cNvPr id="4" name="Содержимое 3"/>
          <p:cNvSpPr>
            <a:spLocks noGrp="1"/>
          </p:cNvSpPr>
          <p:nvPr>
            <p:ph idx="1"/>
          </p:nvPr>
        </p:nvSpPr>
        <p:spPr/>
        <p:txBody>
          <a:bodyPr>
            <a:normAutofit fontScale="92500"/>
          </a:bodyPr>
          <a:lstStyle/>
          <a:p>
            <a:r>
              <a:rPr lang="ru-RU" dirty="0" smtClean="0"/>
              <a:t>пользовательский контекст (области команд и данных, стек задачи, динамически выделяемая область, разделяемая память);</a:t>
            </a:r>
          </a:p>
          <a:p>
            <a:r>
              <a:rPr lang="ru-RU" dirty="0" smtClean="0"/>
              <a:t>системный контекст (дескриптор процесса, таблица страниц, стек ядра, таблица файлов)</a:t>
            </a:r>
          </a:p>
          <a:p>
            <a:r>
              <a:rPr lang="ru-RU" dirty="0" smtClean="0"/>
              <a:t>регистровый контекст (счетчик команд, регистр состояния процессора, указатель вершины стека ядра или задачи, регистры общего назначения)</a:t>
            </a:r>
            <a:endParaRPr lang="ru-RU" dirty="0"/>
          </a:p>
        </p:txBody>
      </p:sp>
    </p:spTree>
    <p:extLst>
      <p:ext uri="{BB962C8B-B14F-4D97-AF65-F5344CB8AC3E}">
        <p14:creationId xmlns:p14="http://schemas.microsoft.com/office/powerpoint/2010/main" val="3559425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ОС </a:t>
            </a:r>
            <a:r>
              <a:rPr lang="en-GB" dirty="0" smtClean="0"/>
              <a:t>UNIX </a:t>
            </a:r>
            <a:r>
              <a:rPr lang="ru-RU" dirty="0" smtClean="0"/>
              <a:t>и </a:t>
            </a:r>
            <a:r>
              <a:rPr lang="en-GB" dirty="0" smtClean="0"/>
              <a:t>LINUX</a:t>
            </a:r>
            <a:endParaRPr lang="ru-RU" dirty="0"/>
          </a:p>
        </p:txBody>
      </p:sp>
      <p:sp>
        <p:nvSpPr>
          <p:cNvPr id="3" name="Содержимое 2"/>
          <p:cNvSpPr>
            <a:spLocks noGrp="1"/>
          </p:cNvSpPr>
          <p:nvPr>
            <p:ph idx="1"/>
          </p:nvPr>
        </p:nvSpPr>
        <p:spPr/>
        <p:txBody>
          <a:bodyPr>
            <a:normAutofit/>
          </a:bodyPr>
          <a:lstStyle/>
          <a:p>
            <a:pPr>
              <a:buNone/>
            </a:pPr>
            <a:r>
              <a:rPr lang="ru-RU" dirty="0" smtClean="0"/>
              <a:t>19</a:t>
            </a:r>
            <a:r>
              <a:rPr lang="en-GB" dirty="0" smtClean="0"/>
              <a:t>71</a:t>
            </a:r>
            <a:r>
              <a:rPr lang="ru-RU" dirty="0" smtClean="0"/>
              <a:t> г. </a:t>
            </a:r>
            <a:r>
              <a:rPr lang="en-GB" dirty="0" smtClean="0"/>
              <a:t>UNIX - </a:t>
            </a:r>
            <a:r>
              <a:rPr lang="ru-RU" dirty="0" smtClean="0"/>
              <a:t>корпорации</a:t>
            </a:r>
            <a:r>
              <a:rPr lang="en-GB" dirty="0" smtClean="0"/>
              <a:t> Bell Labs </a:t>
            </a:r>
          </a:p>
          <a:p>
            <a:pPr>
              <a:buNone/>
            </a:pPr>
            <a:r>
              <a:rPr lang="en-GB" dirty="0" smtClean="0"/>
              <a:t>1981 </a:t>
            </a:r>
            <a:r>
              <a:rPr lang="ru-RU" dirty="0" smtClean="0"/>
              <a:t>г. </a:t>
            </a:r>
            <a:r>
              <a:rPr lang="en-GB" dirty="0" smtClean="0"/>
              <a:t>BSD - </a:t>
            </a:r>
            <a:r>
              <a:rPr lang="en-US" dirty="0" smtClean="0"/>
              <a:t>University of California at Berkeley</a:t>
            </a:r>
          </a:p>
          <a:p>
            <a:pPr>
              <a:buNone/>
            </a:pPr>
            <a:r>
              <a:rPr lang="en-US" dirty="0" smtClean="0"/>
              <a:t>1982 </a:t>
            </a:r>
            <a:r>
              <a:rPr lang="ru-RU" dirty="0" smtClean="0"/>
              <a:t>г. </a:t>
            </a:r>
            <a:r>
              <a:rPr lang="en-US" dirty="0" smtClean="0"/>
              <a:t>System V</a:t>
            </a:r>
            <a:r>
              <a:rPr lang="ru-RU" dirty="0" smtClean="0"/>
              <a:t> </a:t>
            </a:r>
            <a:r>
              <a:rPr lang="en-GB" dirty="0" smtClean="0"/>
              <a:t>- </a:t>
            </a:r>
            <a:r>
              <a:rPr lang="ru-RU" dirty="0" smtClean="0"/>
              <a:t>корпорация </a:t>
            </a:r>
            <a:r>
              <a:rPr lang="en-US" dirty="0" smtClean="0"/>
              <a:t>AT&amp;T</a:t>
            </a:r>
            <a:endParaRPr lang="ru-RU" dirty="0" smtClean="0"/>
          </a:p>
          <a:p>
            <a:pPr>
              <a:buNone/>
            </a:pPr>
            <a:r>
              <a:rPr lang="ru-RU" dirty="0" smtClean="0"/>
              <a:t>1991 г. </a:t>
            </a:r>
            <a:r>
              <a:rPr lang="en-GB" dirty="0" smtClean="0"/>
              <a:t>LINUX - </a:t>
            </a:r>
            <a:r>
              <a:rPr lang="ru-RU" dirty="0" err="1" smtClean="0"/>
              <a:t>Линус</a:t>
            </a:r>
            <a:r>
              <a:rPr lang="ru-RU" dirty="0" smtClean="0"/>
              <a:t> </a:t>
            </a:r>
            <a:r>
              <a:rPr lang="ru-RU" dirty="0" err="1" smtClean="0"/>
              <a:t>Торвальдс</a:t>
            </a:r>
            <a:endParaRPr lang="en-GB" dirty="0" smtClean="0"/>
          </a:p>
          <a:p>
            <a:pPr>
              <a:buNone/>
            </a:pPr>
            <a:r>
              <a:rPr lang="ru-RU" dirty="0" err="1" smtClean="0"/>
              <a:t>Linux</a:t>
            </a:r>
            <a:r>
              <a:rPr lang="ru-RU" dirty="0" smtClean="0"/>
              <a:t>— это не</a:t>
            </a:r>
            <a:r>
              <a:rPr lang="en-GB" dirty="0" smtClean="0"/>
              <a:t> </a:t>
            </a:r>
            <a:r>
              <a:rPr lang="ru-RU" dirty="0" err="1" smtClean="0"/>
              <a:t>Unix</a:t>
            </a:r>
            <a:r>
              <a:rPr lang="en-GB" dirty="0" smtClean="0"/>
              <a:t> (</a:t>
            </a:r>
            <a:r>
              <a:rPr lang="ru-RU" dirty="0" smtClean="0"/>
              <a:t>в </a:t>
            </a:r>
            <a:r>
              <a:rPr lang="ru-RU" dirty="0" err="1" smtClean="0"/>
              <a:t>Linux</a:t>
            </a:r>
            <a:r>
              <a:rPr lang="ru-RU" dirty="0" smtClean="0"/>
              <a:t> реализован</a:t>
            </a:r>
          </a:p>
          <a:p>
            <a:pPr>
              <a:buNone/>
            </a:pPr>
            <a:r>
              <a:rPr lang="ru-RU" dirty="0" smtClean="0"/>
              <a:t>API ОС </a:t>
            </a:r>
            <a:r>
              <a:rPr lang="ru-RU" dirty="0" err="1" smtClean="0"/>
              <a:t>Unix</a:t>
            </a:r>
            <a:r>
              <a:rPr lang="ru-RU" dirty="0" smtClean="0"/>
              <a:t> по стандарту POSIX) </a:t>
            </a:r>
            <a:endParaRPr lang="ru-RU"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a:bodyPr>
          <a:lstStyle/>
          <a:p>
            <a:r>
              <a:rPr lang="ru-RU" sz="3200" dirty="0" smtClean="0"/>
              <a:t>Представление контекстов</a:t>
            </a:r>
            <a:r>
              <a:rPr lang="en-US" sz="3200" dirty="0" smtClean="0"/>
              <a:t> </a:t>
            </a:r>
            <a:r>
              <a:rPr lang="ru-RU" sz="3200" dirty="0" smtClean="0"/>
              <a:t>предка и потомка </a:t>
            </a:r>
            <a:endParaRPr lang="ru-RU" sz="3200" dirty="0"/>
          </a:p>
        </p:txBody>
      </p:sp>
      <p:pic>
        <p:nvPicPr>
          <p:cNvPr id="2050" name="Picture 2" descr="http://rus-linux.net/MyLDP/BOOKS/bach/_pic_/7_3.gif"/>
          <p:cNvPicPr>
            <a:picLocks noChangeAspect="1" noChangeArrowheads="1"/>
          </p:cNvPicPr>
          <p:nvPr/>
        </p:nvPicPr>
        <p:blipFill>
          <a:blip r:embed="rId2" cstate="print"/>
          <a:srcRect/>
          <a:stretch>
            <a:fillRect/>
          </a:stretch>
        </p:blipFill>
        <p:spPr bwMode="auto">
          <a:xfrm>
            <a:off x="428596" y="1171575"/>
            <a:ext cx="4972050" cy="5686425"/>
          </a:xfrm>
          <a:prstGeom prst="rect">
            <a:avLst/>
          </a:prstGeom>
          <a:noFill/>
        </p:spPr>
      </p:pic>
      <p:sp>
        <p:nvSpPr>
          <p:cNvPr id="5" name="TextBox 4"/>
          <p:cNvSpPr txBox="1"/>
          <p:nvPr/>
        </p:nvSpPr>
        <p:spPr>
          <a:xfrm>
            <a:off x="5500694" y="1142984"/>
            <a:ext cx="3000396" cy="5539978"/>
          </a:xfrm>
          <a:prstGeom prst="rect">
            <a:avLst/>
          </a:prstGeom>
          <a:noFill/>
        </p:spPr>
        <p:txBody>
          <a:bodyPr wrap="square" rtlCol="0">
            <a:spAutoFit/>
          </a:bodyPr>
          <a:lstStyle/>
          <a:p>
            <a:r>
              <a:rPr lang="ru-RU" sz="1400" b="1" dirty="0" smtClean="0"/>
              <a:t>Потомок наследует атрибуты предка</a:t>
            </a:r>
            <a:endParaRPr lang="ru-RU" sz="1400" dirty="0" smtClean="0"/>
          </a:p>
          <a:p>
            <a:r>
              <a:rPr lang="ru-RU" sz="1400" dirty="0" smtClean="0"/>
              <a:t> </a:t>
            </a:r>
          </a:p>
          <a:p>
            <a:pPr lvl="0">
              <a:buFont typeface="Arial" pitchFamily="34" charset="0"/>
              <a:buChar char="•"/>
            </a:pPr>
            <a:r>
              <a:rPr lang="ru-RU" sz="1400" dirty="0" smtClean="0"/>
              <a:t> Сегменты кода, данных и стека.</a:t>
            </a:r>
          </a:p>
          <a:p>
            <a:pPr lvl="0">
              <a:buFont typeface="Arial" pitchFamily="34" charset="0"/>
              <a:buChar char="•"/>
            </a:pPr>
            <a:r>
              <a:rPr lang="ru-RU" sz="1400" dirty="0" smtClean="0"/>
              <a:t> Таблицу файлов.</a:t>
            </a:r>
          </a:p>
          <a:p>
            <a:pPr lvl="0">
              <a:buFont typeface="Arial" pitchFamily="34" charset="0"/>
              <a:buChar char="•"/>
            </a:pPr>
            <a:r>
              <a:rPr lang="ru-RU" sz="1400" dirty="0" smtClean="0"/>
              <a:t> Рабочий и корневой каталоги.</a:t>
            </a:r>
          </a:p>
          <a:p>
            <a:pPr lvl="0">
              <a:buFont typeface="Arial" pitchFamily="34" charset="0"/>
              <a:buChar char="•"/>
            </a:pPr>
            <a:r>
              <a:rPr lang="ru-RU" sz="1400" dirty="0" smtClean="0"/>
              <a:t> Реальный и эффективный идентификаторы пользователя и группы.</a:t>
            </a:r>
          </a:p>
          <a:p>
            <a:pPr lvl="0">
              <a:buFont typeface="Arial" pitchFamily="34" charset="0"/>
              <a:buChar char="•"/>
            </a:pPr>
            <a:r>
              <a:rPr lang="ru-RU" sz="1400" dirty="0" smtClean="0"/>
              <a:t> Статический приоритет.</a:t>
            </a:r>
          </a:p>
          <a:p>
            <a:pPr lvl="0">
              <a:buFont typeface="Arial" pitchFamily="34" charset="0"/>
              <a:buChar char="•"/>
            </a:pPr>
            <a:r>
              <a:rPr lang="ru-RU" sz="1400" dirty="0" smtClean="0"/>
              <a:t>Терминальное устройство.</a:t>
            </a:r>
          </a:p>
          <a:p>
            <a:pPr lvl="0">
              <a:buFont typeface="Arial" pitchFamily="34" charset="0"/>
              <a:buChar char="•"/>
            </a:pPr>
            <a:r>
              <a:rPr lang="ru-RU" sz="1400" dirty="0" smtClean="0"/>
              <a:t> Маску сигналов.</a:t>
            </a:r>
          </a:p>
          <a:p>
            <a:pPr lvl="0">
              <a:buFont typeface="Arial" pitchFamily="34" charset="0"/>
              <a:buChar char="•"/>
            </a:pPr>
            <a:r>
              <a:rPr lang="ru-RU" sz="1400" dirty="0" smtClean="0"/>
              <a:t> Разделяемые сегменты.</a:t>
            </a:r>
          </a:p>
          <a:p>
            <a:pPr lvl="0">
              <a:buFont typeface="Arial" pitchFamily="34" charset="0"/>
              <a:buChar char="•"/>
            </a:pPr>
            <a:endParaRPr lang="ru-RU" sz="1400" dirty="0" smtClean="0"/>
          </a:p>
          <a:p>
            <a:r>
              <a:rPr lang="ru-RU" sz="1400" b="1" dirty="0" smtClean="0"/>
              <a:t>Потомок не наследует атрибуты предка</a:t>
            </a:r>
            <a:endParaRPr lang="ru-RU" sz="1400" dirty="0" smtClean="0"/>
          </a:p>
          <a:p>
            <a:r>
              <a:rPr lang="ru-RU" sz="1400" b="1" dirty="0" smtClean="0"/>
              <a:t> </a:t>
            </a:r>
            <a:endParaRPr lang="ru-RU" sz="1400" dirty="0" smtClean="0"/>
          </a:p>
          <a:p>
            <a:pPr lvl="0">
              <a:buFont typeface="Arial" pitchFamily="34" charset="0"/>
              <a:buChar char="•"/>
            </a:pPr>
            <a:r>
              <a:rPr lang="ru-RU" sz="1400" dirty="0" smtClean="0"/>
              <a:t> Израсходованное время ЦП (оно обнуляется).</a:t>
            </a:r>
          </a:p>
          <a:p>
            <a:pPr lvl="0">
              <a:buFont typeface="Arial" pitchFamily="34" charset="0"/>
              <a:buChar char="•"/>
            </a:pPr>
            <a:r>
              <a:rPr lang="ru-RU" sz="1400" dirty="0" smtClean="0"/>
              <a:t> Необработанные сигналы предка (они сбрасываются).</a:t>
            </a:r>
          </a:p>
          <a:p>
            <a:pPr lvl="0">
              <a:buFont typeface="Arial" pitchFamily="34" charset="0"/>
              <a:buChar char="•"/>
            </a:pPr>
            <a:r>
              <a:rPr lang="ru-RU" sz="1400" dirty="0" smtClean="0"/>
              <a:t> Блокировки файлов (они снимаются).</a:t>
            </a:r>
          </a:p>
          <a:p>
            <a:pPr lvl="0"/>
            <a:endParaRPr lang="ru-RU" sz="1400" dirty="0" smtClean="0"/>
          </a:p>
          <a:p>
            <a:endParaRPr lang="ru-RU" dirty="0"/>
          </a:p>
        </p:txBody>
      </p:sp>
    </p:spTree>
    <p:extLst>
      <p:ext uri="{BB962C8B-B14F-4D97-AF65-F5344CB8AC3E}">
        <p14:creationId xmlns:p14="http://schemas.microsoft.com/office/powerpoint/2010/main" val="40334777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Шаблон использования функции </a:t>
            </a:r>
            <a:r>
              <a:rPr lang="en-US" dirty="0" smtClean="0"/>
              <a:t>fork</a:t>
            </a:r>
            <a:r>
              <a:rPr lang="ru-RU" dirty="0" smtClean="0"/>
              <a:t> для создания процесса</a:t>
            </a:r>
            <a:endParaRPr lang="ru-RU" dirty="0"/>
          </a:p>
        </p:txBody>
      </p:sp>
      <p:sp>
        <p:nvSpPr>
          <p:cNvPr id="3" name="Содержимое 2"/>
          <p:cNvSpPr>
            <a:spLocks noGrp="1"/>
          </p:cNvSpPr>
          <p:nvPr>
            <p:ph idx="1"/>
          </p:nvPr>
        </p:nvSpPr>
        <p:spPr/>
        <p:txBody>
          <a:bodyPr>
            <a:normAutofit fontScale="70000" lnSpcReduction="20000"/>
          </a:bodyPr>
          <a:lstStyle/>
          <a:p>
            <a:pPr>
              <a:buNone/>
            </a:pPr>
            <a:r>
              <a:rPr lang="en-GB" dirty="0" err="1" smtClean="0"/>
              <a:t>pid</a:t>
            </a:r>
            <a:r>
              <a:rPr lang="ru-RU" dirty="0" smtClean="0"/>
              <a:t>=</a:t>
            </a:r>
            <a:r>
              <a:rPr lang="en-GB" dirty="0" smtClean="0"/>
              <a:t>fork</a:t>
            </a:r>
            <a:r>
              <a:rPr lang="ru-RU" dirty="0" smtClean="0"/>
              <a:t>();</a:t>
            </a:r>
          </a:p>
          <a:p>
            <a:pPr>
              <a:buNone/>
            </a:pPr>
            <a:r>
              <a:rPr lang="ru-RU" dirty="0" smtClean="0"/>
              <a:t>		идентификатор потомка для предка</a:t>
            </a:r>
          </a:p>
          <a:p>
            <a:pPr>
              <a:buNone/>
            </a:pPr>
            <a:r>
              <a:rPr lang="en-GB" dirty="0" err="1" smtClean="0"/>
              <a:t>pid</a:t>
            </a:r>
            <a:r>
              <a:rPr lang="ru-RU" dirty="0" smtClean="0"/>
              <a:t>=       0 для потомка  </a:t>
            </a:r>
          </a:p>
          <a:p>
            <a:pPr>
              <a:buNone/>
            </a:pPr>
            <a:r>
              <a:rPr lang="ru-RU" dirty="0" smtClean="0"/>
              <a:t>		-1 ошибка 	</a:t>
            </a:r>
          </a:p>
          <a:p>
            <a:pPr>
              <a:buNone/>
            </a:pPr>
            <a:r>
              <a:rPr lang="en-US" b="1" dirty="0" err="1" smtClean="0"/>
              <a:t>int</a:t>
            </a:r>
            <a:r>
              <a:rPr lang="en-US" b="1" dirty="0" smtClean="0"/>
              <a:t> </a:t>
            </a:r>
            <a:r>
              <a:rPr lang="en-US" b="1" dirty="0" err="1" smtClean="0"/>
              <a:t>pid</a:t>
            </a:r>
            <a:r>
              <a:rPr lang="en-US" b="1" dirty="0" smtClean="0"/>
              <a:t>;</a:t>
            </a:r>
            <a:endParaRPr lang="ru-RU" dirty="0" smtClean="0"/>
          </a:p>
          <a:p>
            <a:pPr>
              <a:buNone/>
            </a:pPr>
            <a:r>
              <a:rPr lang="en-US" b="1" dirty="0" smtClean="0"/>
              <a:t>if ((</a:t>
            </a:r>
            <a:r>
              <a:rPr lang="en-US" b="1" dirty="0" err="1" smtClean="0"/>
              <a:t>pid</a:t>
            </a:r>
            <a:r>
              <a:rPr lang="en-US" b="1" dirty="0" smtClean="0"/>
              <a:t>=fork( ) )&lt;0)</a:t>
            </a:r>
            <a:endParaRPr lang="ru-RU" dirty="0" smtClean="0"/>
          </a:p>
          <a:p>
            <a:pPr>
              <a:buNone/>
            </a:pPr>
            <a:r>
              <a:rPr lang="en-US" dirty="0" smtClean="0"/>
              <a:t>   </a:t>
            </a:r>
            <a:r>
              <a:rPr lang="ru-RU" b="1" dirty="0" smtClean="0"/>
              <a:t>{</a:t>
            </a:r>
            <a:r>
              <a:rPr lang="ru-RU" dirty="0" smtClean="0"/>
              <a:t> /* ошибка -процесс не создан  */</a:t>
            </a:r>
          </a:p>
          <a:p>
            <a:pPr>
              <a:buNone/>
            </a:pPr>
            <a:r>
              <a:rPr lang="ru-RU" dirty="0" smtClean="0"/>
              <a:t>    </a:t>
            </a:r>
            <a:r>
              <a:rPr lang="ru-RU" b="1" dirty="0" smtClean="0"/>
              <a:t>}</a:t>
            </a:r>
            <a:endParaRPr lang="ru-RU" dirty="0" smtClean="0"/>
          </a:p>
          <a:p>
            <a:pPr>
              <a:buNone/>
            </a:pPr>
            <a:r>
              <a:rPr lang="ru-RU" b="1" dirty="0" err="1" smtClean="0"/>
              <a:t>else</a:t>
            </a:r>
            <a:r>
              <a:rPr lang="ru-RU" b="1" dirty="0" smtClean="0"/>
              <a:t> </a:t>
            </a:r>
            <a:r>
              <a:rPr lang="ru-RU" b="1" dirty="0" err="1" smtClean="0"/>
              <a:t>if</a:t>
            </a:r>
            <a:r>
              <a:rPr lang="ru-RU" b="1" dirty="0" smtClean="0"/>
              <a:t> (pid==0)</a:t>
            </a:r>
            <a:endParaRPr lang="ru-RU" dirty="0" smtClean="0"/>
          </a:p>
          <a:p>
            <a:pPr>
              <a:buNone/>
            </a:pPr>
            <a:r>
              <a:rPr lang="ru-RU" dirty="0" smtClean="0"/>
              <a:t>   </a:t>
            </a:r>
            <a:r>
              <a:rPr lang="ru-RU" b="1" dirty="0" smtClean="0"/>
              <a:t>{</a:t>
            </a:r>
            <a:r>
              <a:rPr lang="ru-RU" dirty="0" smtClean="0"/>
              <a:t> /* операторы процесса потомка */</a:t>
            </a:r>
          </a:p>
          <a:p>
            <a:pPr>
              <a:buNone/>
            </a:pPr>
            <a:r>
              <a:rPr lang="ru-RU" dirty="0" smtClean="0"/>
              <a:t>    </a:t>
            </a:r>
            <a:r>
              <a:rPr lang="ru-RU" b="1" dirty="0" smtClean="0"/>
              <a:t>}</a:t>
            </a:r>
            <a:endParaRPr lang="ru-RU" dirty="0" smtClean="0"/>
          </a:p>
          <a:p>
            <a:pPr>
              <a:buNone/>
            </a:pPr>
            <a:r>
              <a:rPr lang="ru-RU" b="1" dirty="0" err="1" smtClean="0"/>
              <a:t>else</a:t>
            </a:r>
            <a:r>
              <a:rPr lang="ru-RU" b="1" dirty="0" smtClean="0"/>
              <a:t> </a:t>
            </a:r>
            <a:endParaRPr lang="ru-RU" dirty="0" smtClean="0"/>
          </a:p>
          <a:p>
            <a:pPr>
              <a:buNone/>
            </a:pPr>
            <a:r>
              <a:rPr lang="ru-RU" dirty="0" smtClean="0"/>
              <a:t>  </a:t>
            </a:r>
            <a:r>
              <a:rPr lang="ru-RU" b="1" dirty="0" smtClean="0"/>
              <a:t>{</a:t>
            </a:r>
            <a:r>
              <a:rPr lang="ru-RU" dirty="0" smtClean="0"/>
              <a:t> /* операторы процесса предка */  </a:t>
            </a:r>
            <a:r>
              <a:rPr lang="ru-RU" b="1" dirty="0" smtClean="0"/>
              <a:t>}</a:t>
            </a:r>
            <a:endParaRPr lang="ru-RU" dirty="0" smtClean="0"/>
          </a:p>
          <a:p>
            <a:pPr>
              <a:buNone/>
            </a:pPr>
            <a:endParaRPr lang="ru-RU" dirty="0"/>
          </a:p>
        </p:txBody>
      </p:sp>
      <p:sp>
        <p:nvSpPr>
          <p:cNvPr id="4" name="Левая фигурная скобка 3"/>
          <p:cNvSpPr/>
          <p:nvPr/>
        </p:nvSpPr>
        <p:spPr>
          <a:xfrm>
            <a:off x="1115616" y="2060848"/>
            <a:ext cx="144016" cy="720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17111845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fontScale="90000"/>
          </a:bodyPr>
          <a:lstStyle/>
          <a:p>
            <a:r>
              <a:rPr lang="ru-RU" b="1" dirty="0" smtClean="0"/>
              <a:t/>
            </a:r>
            <a:br>
              <a:rPr lang="ru-RU" b="1" dirty="0" smtClean="0"/>
            </a:br>
            <a:r>
              <a:rPr lang="ru-RU" sz="4000" b="1" dirty="0" smtClean="0"/>
              <a:t>Функции замены программы процесса</a:t>
            </a:r>
            <a:r>
              <a:rPr lang="ru-RU" dirty="0" smtClean="0"/>
              <a:t/>
            </a:r>
            <a:br>
              <a:rPr lang="ru-RU" dirty="0" smtClean="0"/>
            </a:br>
            <a:endParaRPr lang="ru-RU" dirty="0"/>
          </a:p>
        </p:txBody>
      </p:sp>
      <p:sp>
        <p:nvSpPr>
          <p:cNvPr id="3" name="Содержимое 2"/>
          <p:cNvSpPr>
            <a:spLocks noGrp="1"/>
          </p:cNvSpPr>
          <p:nvPr>
            <p:ph idx="1"/>
          </p:nvPr>
        </p:nvSpPr>
        <p:spPr>
          <a:xfrm>
            <a:off x="457200" y="1214422"/>
            <a:ext cx="8229600" cy="4911741"/>
          </a:xfrm>
        </p:spPr>
        <p:txBody>
          <a:bodyPr>
            <a:normAutofit fontScale="77500" lnSpcReduction="20000"/>
          </a:bodyPr>
          <a:lstStyle/>
          <a:p>
            <a:pPr>
              <a:buNone/>
            </a:pPr>
            <a:r>
              <a:rPr lang="en-US" b="1" dirty="0" err="1" smtClean="0"/>
              <a:t>int</a:t>
            </a:r>
            <a:r>
              <a:rPr lang="en-US" b="1" dirty="0" smtClean="0"/>
              <a:t> </a:t>
            </a:r>
            <a:r>
              <a:rPr lang="en-US" b="1" dirty="0" err="1" smtClean="0"/>
              <a:t>execl</a:t>
            </a:r>
            <a:r>
              <a:rPr lang="en-US" b="1" dirty="0" smtClean="0"/>
              <a:t> ( char* name, char* arg0, char* arg1, . . . , char* </a:t>
            </a:r>
            <a:r>
              <a:rPr lang="en-US" b="1" dirty="0" err="1" smtClean="0"/>
              <a:t>argn</a:t>
            </a:r>
            <a:r>
              <a:rPr lang="en-US" b="1" dirty="0" smtClean="0"/>
              <a:t>, (char*)0);</a:t>
            </a:r>
            <a:endParaRPr lang="ru-RU" dirty="0" smtClean="0"/>
          </a:p>
          <a:p>
            <a:pPr>
              <a:buNone/>
            </a:pPr>
            <a:r>
              <a:rPr lang="ru-RU" dirty="0" smtClean="0"/>
              <a:t>число параметров фиксировано</a:t>
            </a:r>
          </a:p>
          <a:p>
            <a:pPr>
              <a:buNone/>
            </a:pPr>
            <a:r>
              <a:rPr lang="ru-RU" b="1" dirty="0" smtClean="0"/>
              <a:t> </a:t>
            </a:r>
            <a:endParaRPr lang="ru-RU" dirty="0" smtClean="0"/>
          </a:p>
          <a:p>
            <a:pPr>
              <a:buNone/>
            </a:pPr>
            <a:r>
              <a:rPr lang="en-US" b="1" dirty="0" err="1" smtClean="0"/>
              <a:t>int</a:t>
            </a:r>
            <a:r>
              <a:rPr lang="en-US" b="1" dirty="0" smtClean="0"/>
              <a:t> </a:t>
            </a:r>
            <a:r>
              <a:rPr lang="en-US" b="1" dirty="0" err="1" smtClean="0"/>
              <a:t>execv</a:t>
            </a:r>
            <a:r>
              <a:rPr lang="en-US" b="1" dirty="0" smtClean="0"/>
              <a:t> ( char* name, char* </a:t>
            </a:r>
            <a:r>
              <a:rPr lang="en-US" b="1" dirty="0" err="1" smtClean="0"/>
              <a:t>argv</a:t>
            </a:r>
            <a:r>
              <a:rPr lang="en-US" b="1" dirty="0" smtClean="0"/>
              <a:t>[ ] )</a:t>
            </a:r>
            <a:r>
              <a:rPr lang="en-US" dirty="0" smtClean="0"/>
              <a:t>;</a:t>
            </a:r>
            <a:endParaRPr lang="ru-RU" dirty="0" smtClean="0"/>
          </a:p>
          <a:p>
            <a:pPr>
              <a:buNone/>
            </a:pPr>
            <a:r>
              <a:rPr lang="ru-RU" dirty="0" smtClean="0"/>
              <a:t>число параметров не известно</a:t>
            </a:r>
          </a:p>
          <a:p>
            <a:pPr>
              <a:buNone/>
            </a:pPr>
            <a:r>
              <a:rPr lang="ru-RU" b="1" dirty="0" smtClean="0"/>
              <a:t> </a:t>
            </a:r>
            <a:endParaRPr lang="ru-RU" dirty="0" smtClean="0"/>
          </a:p>
          <a:p>
            <a:pPr>
              <a:buNone/>
            </a:pPr>
            <a:r>
              <a:rPr lang="ru-RU" b="1" dirty="0" err="1" smtClean="0"/>
              <a:t>name</a:t>
            </a:r>
            <a:r>
              <a:rPr lang="ru-RU" dirty="0" smtClean="0"/>
              <a:t> - указатель на строку, содержащую описание пути расположения файла программы на диске. Если указывается только имя файла, то файл выбирается из текущего каталога.</a:t>
            </a:r>
          </a:p>
          <a:p>
            <a:pPr>
              <a:buNone/>
            </a:pPr>
            <a:r>
              <a:rPr lang="ru-RU" b="1" dirty="0" smtClean="0"/>
              <a:t>arg0, . . . ,</a:t>
            </a:r>
            <a:r>
              <a:rPr lang="ru-RU" b="1" dirty="0" err="1" smtClean="0"/>
              <a:t>argn</a:t>
            </a:r>
            <a:r>
              <a:rPr lang="ru-RU" b="1" dirty="0" smtClean="0"/>
              <a:t> – </a:t>
            </a:r>
            <a:r>
              <a:rPr lang="ru-RU" dirty="0" smtClean="0"/>
              <a:t>параметры программы (функции </a:t>
            </a:r>
            <a:r>
              <a:rPr lang="en-GB" dirty="0" smtClean="0"/>
              <a:t>main</a:t>
            </a:r>
            <a:r>
              <a:rPr lang="ru-RU" dirty="0" smtClean="0"/>
              <a:t>)</a:t>
            </a:r>
          </a:p>
          <a:p>
            <a:pPr>
              <a:buNone/>
            </a:pPr>
            <a:r>
              <a:rPr lang="ru-RU" b="1" dirty="0" smtClean="0"/>
              <a:t>arg0</a:t>
            </a:r>
            <a:r>
              <a:rPr lang="ru-RU" dirty="0" smtClean="0"/>
              <a:t> - имя вызываемого файла</a:t>
            </a:r>
          </a:p>
          <a:p>
            <a:pPr>
              <a:buNone/>
            </a:pPr>
            <a:endParaRPr lang="ru-RU" dirty="0"/>
          </a:p>
        </p:txBody>
      </p:sp>
    </p:spTree>
    <p:extLst>
      <p:ext uri="{BB962C8B-B14F-4D97-AF65-F5344CB8AC3E}">
        <p14:creationId xmlns:p14="http://schemas.microsoft.com/office/powerpoint/2010/main" val="22075451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Использование функции </a:t>
            </a:r>
            <a:r>
              <a:rPr lang="en-US" dirty="0" err="1" smtClean="0"/>
              <a:t>vfork</a:t>
            </a:r>
            <a:r>
              <a:rPr lang="en-US" dirty="0" smtClean="0"/>
              <a:t>() </a:t>
            </a:r>
            <a:r>
              <a:rPr lang="ru-RU" dirty="0" smtClean="0"/>
              <a:t>для создания процесса</a:t>
            </a:r>
            <a:endParaRPr lang="ru-RU" dirty="0"/>
          </a:p>
        </p:txBody>
      </p:sp>
      <p:sp>
        <p:nvSpPr>
          <p:cNvPr id="3" name="Содержимое 2"/>
          <p:cNvSpPr>
            <a:spLocks noGrp="1"/>
          </p:cNvSpPr>
          <p:nvPr>
            <p:ph idx="1"/>
          </p:nvPr>
        </p:nvSpPr>
        <p:spPr/>
        <p:txBody>
          <a:bodyPr>
            <a:normAutofit lnSpcReduction="10000"/>
          </a:bodyPr>
          <a:lstStyle/>
          <a:p>
            <a:pPr>
              <a:buNone/>
            </a:pPr>
            <a:r>
              <a:rPr lang="ru-RU" b="1" dirty="0" err="1" smtClean="0"/>
              <a:t>vfork</a:t>
            </a:r>
            <a:r>
              <a:rPr lang="ru-RU" b="1" dirty="0" smtClean="0"/>
              <a:t>()</a:t>
            </a:r>
            <a:r>
              <a:rPr lang="ru-RU" dirty="0" smtClean="0"/>
              <a:t> отличается от </a:t>
            </a:r>
            <a:r>
              <a:rPr lang="ru-RU" dirty="0" err="1" smtClean="0"/>
              <a:t>fork</a:t>
            </a:r>
            <a:r>
              <a:rPr lang="ru-RU" dirty="0" smtClean="0"/>
              <a:t> тем, что родительский процесс блокируется до тех пор, пока дочерний процесс не вызовет </a:t>
            </a:r>
            <a:r>
              <a:rPr lang="en-US" b="1" dirty="0" smtClean="0"/>
              <a:t>exec</a:t>
            </a:r>
            <a:r>
              <a:rPr lang="ru-RU" dirty="0" smtClean="0"/>
              <a:t> или </a:t>
            </a:r>
            <a:r>
              <a:rPr lang="en-US" b="1" dirty="0" smtClean="0"/>
              <a:t>_exit </a:t>
            </a:r>
            <a:r>
              <a:rPr lang="en-US" dirty="0" smtClean="0"/>
              <a:t>(</a:t>
            </a:r>
            <a:r>
              <a:rPr lang="ru-RU" dirty="0" smtClean="0"/>
              <a:t>завершает процесс без об-</a:t>
            </a:r>
            <a:br>
              <a:rPr lang="ru-RU" dirty="0" smtClean="0"/>
            </a:br>
            <a:r>
              <a:rPr lang="ru-RU" dirty="0" err="1" smtClean="0"/>
              <a:t>навления</a:t>
            </a:r>
            <a:r>
              <a:rPr lang="ru-RU" dirty="0" smtClean="0"/>
              <a:t> буферов потока</a:t>
            </a:r>
            <a:r>
              <a:rPr lang="en-US" dirty="0" smtClean="0"/>
              <a:t> </a:t>
            </a:r>
            <a:r>
              <a:rPr lang="ru-RU" dirty="0" smtClean="0"/>
              <a:t>и не закрывает открытые файлы</a:t>
            </a:r>
            <a:r>
              <a:rPr lang="en-US" dirty="0" smtClean="0"/>
              <a:t>)</a:t>
            </a:r>
            <a:r>
              <a:rPr lang="ru-RU" dirty="0" smtClean="0"/>
              <a:t>. </a:t>
            </a:r>
            <a:endParaRPr lang="en-US" dirty="0" smtClean="0"/>
          </a:p>
          <a:p>
            <a:pPr>
              <a:buNone/>
            </a:pPr>
            <a:r>
              <a:rPr lang="ru-RU" dirty="0" smtClean="0"/>
              <a:t>Дочерний процесс разделяет всю память с родительским, включая стек, до тех пор, пока не вызовет </a:t>
            </a:r>
            <a:r>
              <a:rPr lang="ru-RU" i="1" dirty="0" err="1" smtClean="0"/>
              <a:t>exec</a:t>
            </a:r>
            <a:endParaRPr lang="ru-RU" dirty="0"/>
          </a:p>
        </p:txBody>
      </p:sp>
    </p:spTree>
    <p:extLst>
      <p:ext uri="{BB962C8B-B14F-4D97-AF65-F5344CB8AC3E}">
        <p14:creationId xmlns:p14="http://schemas.microsoft.com/office/powerpoint/2010/main" val="3006564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dirty="0" smtClean="0"/>
              <a:t>Разделение памяти при </a:t>
            </a:r>
            <a:r>
              <a:rPr lang="en-US" dirty="0" smtClean="0"/>
              <a:t>fork</a:t>
            </a:r>
            <a:r>
              <a:rPr lang="ru-RU" dirty="0" smtClean="0"/>
              <a:t> и </a:t>
            </a:r>
            <a:r>
              <a:rPr lang="en-US" dirty="0" err="1" smtClean="0"/>
              <a:t>vfork</a:t>
            </a:r>
            <a:endParaRPr lang="ru-RU" dirty="0"/>
          </a:p>
        </p:txBody>
      </p:sp>
      <p:sp>
        <p:nvSpPr>
          <p:cNvPr id="3" name="Содержимое 2"/>
          <p:cNvSpPr>
            <a:spLocks noGrp="1"/>
          </p:cNvSpPr>
          <p:nvPr>
            <p:ph idx="1"/>
          </p:nvPr>
        </p:nvSpPr>
        <p:spPr>
          <a:xfrm>
            <a:off x="457200" y="928670"/>
            <a:ext cx="8229600" cy="4929222"/>
          </a:xfrm>
        </p:spPr>
        <p:txBody>
          <a:bodyPr>
            <a:normAutofit fontScale="62500" lnSpcReduction="20000"/>
          </a:bodyPr>
          <a:lstStyle/>
          <a:p>
            <a:pPr>
              <a:buNone/>
            </a:pPr>
            <a:r>
              <a:rPr lang="en-GB" dirty="0" smtClean="0"/>
              <a:t>// </a:t>
            </a:r>
            <a:r>
              <a:rPr lang="en-US" dirty="0" err="1" smtClean="0"/>
              <a:t>int</a:t>
            </a:r>
            <a:r>
              <a:rPr lang="en-US" dirty="0" smtClean="0"/>
              <a:t> </a:t>
            </a:r>
            <a:r>
              <a:rPr lang="en-US" dirty="0" err="1" smtClean="0"/>
              <a:t>common_variable</a:t>
            </a:r>
            <a:r>
              <a:rPr lang="ru-RU" dirty="0" smtClean="0"/>
              <a:t>;</a:t>
            </a:r>
          </a:p>
          <a:p>
            <a:pPr>
              <a:buNone/>
            </a:pPr>
            <a:r>
              <a:rPr lang="en-US" dirty="0" smtClean="0"/>
              <a:t>static </a:t>
            </a:r>
            <a:r>
              <a:rPr lang="en-US" dirty="0" err="1" smtClean="0"/>
              <a:t>int</a:t>
            </a:r>
            <a:r>
              <a:rPr lang="en-US" dirty="0" smtClean="0"/>
              <a:t> </a:t>
            </a:r>
            <a:r>
              <a:rPr lang="en-US" dirty="0" err="1" smtClean="0"/>
              <a:t>create_process</a:t>
            </a:r>
            <a:r>
              <a:rPr lang="en-US" dirty="0" smtClean="0"/>
              <a:t>(void) { </a:t>
            </a:r>
          </a:p>
          <a:p>
            <a:pPr>
              <a:buNone/>
            </a:pPr>
            <a:r>
              <a:rPr lang="en-US" dirty="0" err="1" smtClean="0"/>
              <a:t>pid_t</a:t>
            </a:r>
            <a:r>
              <a:rPr lang="en-US" dirty="0" smtClean="0"/>
              <a:t> </a:t>
            </a:r>
            <a:r>
              <a:rPr lang="en-US" dirty="0" err="1" smtClean="0"/>
              <a:t>pid</a:t>
            </a:r>
            <a:r>
              <a:rPr lang="en-US" dirty="0" smtClean="0"/>
              <a:t>; </a:t>
            </a:r>
            <a:r>
              <a:rPr lang="en-US" dirty="0" err="1" smtClean="0"/>
              <a:t>int</a:t>
            </a:r>
            <a:r>
              <a:rPr lang="en-US" dirty="0" smtClean="0"/>
              <a:t> status; </a:t>
            </a:r>
            <a:endParaRPr lang="ru-RU" dirty="0" smtClean="0"/>
          </a:p>
          <a:p>
            <a:pPr>
              <a:buNone/>
            </a:pPr>
            <a:r>
              <a:rPr lang="en-US" dirty="0" err="1" smtClean="0"/>
              <a:t>int</a:t>
            </a:r>
            <a:r>
              <a:rPr lang="en-US" dirty="0" smtClean="0"/>
              <a:t> </a:t>
            </a:r>
            <a:r>
              <a:rPr lang="en-US" dirty="0" err="1" smtClean="0"/>
              <a:t>common_variable</a:t>
            </a:r>
            <a:r>
              <a:rPr lang="en-US" dirty="0" smtClean="0"/>
              <a:t> = 0; </a:t>
            </a:r>
          </a:p>
          <a:p>
            <a:pPr>
              <a:buNone/>
            </a:pPr>
            <a:r>
              <a:rPr lang="en-US" dirty="0" err="1" smtClean="0"/>
              <a:t>pid</a:t>
            </a:r>
            <a:r>
              <a:rPr lang="en-US" dirty="0" smtClean="0"/>
              <a:t> = fork(); </a:t>
            </a:r>
            <a:endParaRPr lang="ru-RU" dirty="0" smtClean="0"/>
          </a:p>
          <a:p>
            <a:pPr>
              <a:buNone/>
            </a:pPr>
            <a:r>
              <a:rPr lang="en-US" dirty="0" smtClean="0"/>
              <a:t>//</a:t>
            </a:r>
            <a:r>
              <a:rPr lang="en-US" dirty="0" err="1" smtClean="0"/>
              <a:t>pid</a:t>
            </a:r>
            <a:r>
              <a:rPr lang="en-US" dirty="0" smtClean="0"/>
              <a:t> = </a:t>
            </a:r>
            <a:r>
              <a:rPr lang="en-US" dirty="0" err="1" smtClean="0"/>
              <a:t>vfork</a:t>
            </a:r>
            <a:r>
              <a:rPr lang="en-US" dirty="0" smtClean="0"/>
              <a:t>(); </a:t>
            </a:r>
          </a:p>
          <a:p>
            <a:pPr>
              <a:buNone/>
            </a:pPr>
            <a:r>
              <a:rPr lang="en-US" dirty="0" smtClean="0"/>
              <a:t>if (-1 == </a:t>
            </a:r>
            <a:r>
              <a:rPr lang="en-US" dirty="0" err="1" smtClean="0"/>
              <a:t>pid</a:t>
            </a:r>
            <a:r>
              <a:rPr lang="en-US" dirty="0" smtClean="0"/>
              <a:t>) { return </a:t>
            </a:r>
            <a:r>
              <a:rPr lang="en-US" dirty="0" err="1" smtClean="0"/>
              <a:t>errno</a:t>
            </a:r>
            <a:r>
              <a:rPr lang="en-US" dirty="0" smtClean="0"/>
              <a:t>; } </a:t>
            </a:r>
            <a:endParaRPr lang="ru-RU" dirty="0" smtClean="0"/>
          </a:p>
          <a:p>
            <a:pPr>
              <a:buNone/>
            </a:pPr>
            <a:r>
              <a:rPr lang="en-US" dirty="0" smtClean="0"/>
              <a:t>if (</a:t>
            </a:r>
            <a:r>
              <a:rPr lang="en-US" dirty="0" err="1" smtClean="0"/>
              <a:t>pid</a:t>
            </a:r>
            <a:r>
              <a:rPr lang="en-US" dirty="0" smtClean="0"/>
              <a:t> == 0) { </a:t>
            </a:r>
            <a:r>
              <a:rPr lang="en-US" dirty="0" err="1" smtClean="0"/>
              <a:t>common_variable</a:t>
            </a:r>
            <a:r>
              <a:rPr lang="en-US" dirty="0" smtClean="0"/>
              <a:t> = 1; exit(EXIT_SUCCESS); } //</a:t>
            </a:r>
            <a:r>
              <a:rPr lang="ru-RU" dirty="0" smtClean="0"/>
              <a:t>потомок</a:t>
            </a:r>
            <a:endParaRPr lang="en-GB" dirty="0" smtClean="0"/>
          </a:p>
          <a:p>
            <a:pPr>
              <a:buNone/>
            </a:pPr>
            <a:r>
              <a:rPr lang="en-GB" dirty="0" smtClean="0"/>
              <a:t>// </a:t>
            </a:r>
            <a:r>
              <a:rPr lang="ru-RU" dirty="0" smtClean="0"/>
              <a:t>предок</a:t>
            </a:r>
          </a:p>
          <a:p>
            <a:pPr>
              <a:buNone/>
            </a:pPr>
            <a:r>
              <a:rPr lang="en-US" dirty="0" err="1" smtClean="0"/>
              <a:t>waitpid</a:t>
            </a:r>
            <a:r>
              <a:rPr lang="en-US" dirty="0" smtClean="0"/>
              <a:t>(</a:t>
            </a:r>
            <a:r>
              <a:rPr lang="en-US" dirty="0" err="1" smtClean="0"/>
              <a:t>pid</a:t>
            </a:r>
            <a:r>
              <a:rPr lang="en-US" dirty="0" smtClean="0"/>
              <a:t>, &amp;status, 0); </a:t>
            </a:r>
            <a:r>
              <a:rPr lang="en-GB" dirty="0" smtClean="0"/>
              <a:t>//</a:t>
            </a:r>
            <a:r>
              <a:rPr lang="en-US" dirty="0" smtClean="0"/>
              <a:t> </a:t>
            </a:r>
            <a:r>
              <a:rPr lang="ru-RU" dirty="0" smtClean="0"/>
              <a:t>ожидание завершения потомка</a:t>
            </a:r>
            <a:endParaRPr lang="en-US" dirty="0" smtClean="0"/>
          </a:p>
          <a:p>
            <a:pPr>
              <a:buNone/>
            </a:pPr>
            <a:r>
              <a:rPr lang="en-US" dirty="0" smtClean="0"/>
              <a:t>if (</a:t>
            </a:r>
            <a:r>
              <a:rPr lang="en-US" dirty="0" err="1" smtClean="0"/>
              <a:t>common_variable</a:t>
            </a:r>
            <a:r>
              <a:rPr lang="en-US" dirty="0" smtClean="0"/>
              <a:t>) { puts("</a:t>
            </a:r>
            <a:r>
              <a:rPr lang="en-US" dirty="0" err="1" smtClean="0"/>
              <a:t>vfork</a:t>
            </a:r>
            <a:r>
              <a:rPr lang="en-US" dirty="0" smtClean="0"/>
              <a:t>(): common variable </a:t>
            </a:r>
            <a:r>
              <a:rPr lang="ru-RU" dirty="0" smtClean="0"/>
              <a:t>изменилась</a:t>
            </a:r>
            <a:r>
              <a:rPr lang="en-US" dirty="0" smtClean="0"/>
              <a:t>."); } </a:t>
            </a:r>
            <a:endParaRPr lang="ru-RU" dirty="0" smtClean="0"/>
          </a:p>
          <a:p>
            <a:pPr>
              <a:buNone/>
            </a:pPr>
            <a:r>
              <a:rPr lang="en-US" dirty="0" smtClean="0"/>
              <a:t>else { puts("fork(): common variable </a:t>
            </a:r>
            <a:r>
              <a:rPr lang="ru-RU" dirty="0" smtClean="0"/>
              <a:t>не изменилась</a:t>
            </a:r>
            <a:r>
              <a:rPr lang="en-US" dirty="0" smtClean="0"/>
              <a:t>."); } </a:t>
            </a:r>
            <a:endParaRPr lang="ru-RU" dirty="0" smtClean="0"/>
          </a:p>
          <a:p>
            <a:pPr>
              <a:buNone/>
            </a:pPr>
            <a:r>
              <a:rPr lang="en-US" dirty="0" smtClean="0"/>
              <a:t>return EXIT_SUCCESS; } </a:t>
            </a:r>
          </a:p>
          <a:p>
            <a:pPr>
              <a:buNone/>
            </a:pPr>
            <a:r>
              <a:rPr lang="en-US" dirty="0" err="1" smtClean="0"/>
              <a:t>int</a:t>
            </a:r>
            <a:r>
              <a:rPr lang="en-US" dirty="0" smtClean="0"/>
              <a:t> main(void) { </a:t>
            </a:r>
          </a:p>
          <a:p>
            <a:pPr>
              <a:buNone/>
            </a:pPr>
            <a:r>
              <a:rPr lang="en-US" dirty="0" smtClean="0"/>
              <a:t>return </a:t>
            </a:r>
            <a:r>
              <a:rPr lang="en-US" dirty="0" err="1" smtClean="0"/>
              <a:t>create_process</a:t>
            </a:r>
            <a:r>
              <a:rPr lang="en-US" dirty="0" smtClean="0"/>
              <a:t>(); }</a:t>
            </a:r>
            <a:endParaRPr lang="ru-RU" dirty="0" smtClean="0"/>
          </a:p>
          <a:p>
            <a:pPr>
              <a:buNone/>
            </a:pPr>
            <a:endParaRPr lang="ru-RU" dirty="0" smtClean="0"/>
          </a:p>
          <a:p>
            <a:pPr>
              <a:buNone/>
            </a:pPr>
            <a:endParaRPr lang="ru-RU" dirty="0"/>
          </a:p>
        </p:txBody>
      </p:sp>
      <p:sp>
        <p:nvSpPr>
          <p:cNvPr id="4" name="TextBox 3"/>
          <p:cNvSpPr txBox="1"/>
          <p:nvPr/>
        </p:nvSpPr>
        <p:spPr>
          <a:xfrm>
            <a:off x="4572000" y="5715016"/>
            <a:ext cx="4143404" cy="646331"/>
          </a:xfrm>
          <a:prstGeom prst="rect">
            <a:avLst/>
          </a:prstGeom>
          <a:noFill/>
        </p:spPr>
        <p:txBody>
          <a:bodyPr wrap="square" rtlCol="0">
            <a:spAutoFit/>
          </a:bodyPr>
          <a:lstStyle/>
          <a:p>
            <a:r>
              <a:rPr lang="ru-RU" dirty="0" err="1" smtClean="0"/>
              <a:t>fork</a:t>
            </a:r>
            <a:r>
              <a:rPr lang="ru-RU" dirty="0" smtClean="0"/>
              <a:t>(): </a:t>
            </a:r>
            <a:r>
              <a:rPr lang="ru-RU" dirty="0" err="1" smtClean="0"/>
              <a:t>common</a:t>
            </a:r>
            <a:r>
              <a:rPr lang="ru-RU" dirty="0" smtClean="0"/>
              <a:t> </a:t>
            </a:r>
            <a:r>
              <a:rPr lang="ru-RU" dirty="0" err="1" smtClean="0"/>
              <a:t>variable</a:t>
            </a:r>
            <a:r>
              <a:rPr lang="ru-RU" dirty="0" smtClean="0"/>
              <a:t> не изменилась.</a:t>
            </a:r>
          </a:p>
          <a:p>
            <a:r>
              <a:rPr lang="en-US" dirty="0" err="1" smtClean="0"/>
              <a:t>vfork</a:t>
            </a:r>
            <a:r>
              <a:rPr lang="en-US" dirty="0" smtClean="0"/>
              <a:t>(): common variable </a:t>
            </a:r>
            <a:r>
              <a:rPr lang="ru-RU" dirty="0" smtClean="0"/>
              <a:t>изменилась.</a:t>
            </a:r>
            <a:endParaRPr lang="ru-RU" dirty="0"/>
          </a:p>
        </p:txBody>
      </p:sp>
    </p:spTree>
    <p:extLst>
      <p:ext uri="{BB962C8B-B14F-4D97-AF65-F5344CB8AC3E}">
        <p14:creationId xmlns:p14="http://schemas.microsoft.com/office/powerpoint/2010/main" val="270618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t>Шаблон замены программы потомка</a:t>
            </a:r>
            <a:endParaRPr lang="ru-RU" sz="3600" dirty="0"/>
          </a:p>
        </p:txBody>
      </p:sp>
      <p:sp>
        <p:nvSpPr>
          <p:cNvPr id="3" name="Содержимое 2"/>
          <p:cNvSpPr>
            <a:spLocks noGrp="1"/>
          </p:cNvSpPr>
          <p:nvPr>
            <p:ph idx="1"/>
          </p:nvPr>
        </p:nvSpPr>
        <p:spPr/>
        <p:txBody>
          <a:bodyPr>
            <a:normAutofit fontScale="85000" lnSpcReduction="20000"/>
          </a:bodyPr>
          <a:lstStyle/>
          <a:p>
            <a:pPr>
              <a:buNone/>
            </a:pPr>
            <a:r>
              <a:rPr lang="en-US" b="1" dirty="0" err="1" smtClean="0"/>
              <a:t>pid_t</a:t>
            </a:r>
            <a:r>
              <a:rPr lang="en-US" b="1" dirty="0" smtClean="0"/>
              <a:t> </a:t>
            </a:r>
            <a:r>
              <a:rPr lang="en-US" b="1" dirty="0" err="1" smtClean="0"/>
              <a:t>pid</a:t>
            </a:r>
            <a:r>
              <a:rPr lang="en-US" b="1" dirty="0" smtClean="0"/>
              <a:t>;</a:t>
            </a:r>
            <a:endParaRPr lang="ru-RU" dirty="0" smtClean="0"/>
          </a:p>
          <a:p>
            <a:pPr>
              <a:buNone/>
            </a:pPr>
            <a:r>
              <a:rPr lang="en-US" b="1" dirty="0" smtClean="0"/>
              <a:t>if ((</a:t>
            </a:r>
            <a:r>
              <a:rPr lang="en-US" b="1" dirty="0" err="1" smtClean="0"/>
              <a:t>pid</a:t>
            </a:r>
            <a:r>
              <a:rPr lang="en-US" b="1" dirty="0" smtClean="0"/>
              <a:t>=</a:t>
            </a:r>
            <a:r>
              <a:rPr lang="en-US" b="1" dirty="0" err="1" smtClean="0"/>
              <a:t>vfork</a:t>
            </a:r>
            <a:r>
              <a:rPr lang="en-US" b="1" dirty="0" smtClean="0"/>
              <a:t>( ) )&lt;0)</a:t>
            </a:r>
            <a:endParaRPr lang="ru-RU" dirty="0" smtClean="0"/>
          </a:p>
          <a:p>
            <a:pPr>
              <a:buNone/>
            </a:pPr>
            <a:r>
              <a:rPr lang="en-US" b="1" dirty="0" smtClean="0"/>
              <a:t>   </a:t>
            </a:r>
            <a:r>
              <a:rPr lang="ru-RU" b="1" dirty="0" smtClean="0"/>
              <a:t>{</a:t>
            </a:r>
            <a:r>
              <a:rPr lang="ru-RU" dirty="0" smtClean="0"/>
              <a:t> /* ошибка -процесс не создан  */</a:t>
            </a:r>
          </a:p>
          <a:p>
            <a:pPr>
              <a:buNone/>
            </a:pPr>
            <a:r>
              <a:rPr lang="ru-RU" dirty="0" smtClean="0"/>
              <a:t>    </a:t>
            </a:r>
            <a:r>
              <a:rPr lang="ru-RU" b="1" dirty="0" smtClean="0"/>
              <a:t>}</a:t>
            </a:r>
            <a:endParaRPr lang="ru-RU" dirty="0" smtClean="0"/>
          </a:p>
          <a:p>
            <a:pPr>
              <a:buNone/>
            </a:pPr>
            <a:r>
              <a:rPr lang="ru-RU" b="1" dirty="0" err="1" smtClean="0"/>
              <a:t>else</a:t>
            </a:r>
            <a:r>
              <a:rPr lang="ru-RU" b="1" dirty="0" smtClean="0"/>
              <a:t> </a:t>
            </a:r>
            <a:r>
              <a:rPr lang="ru-RU" b="1" dirty="0" err="1" smtClean="0"/>
              <a:t>if</a:t>
            </a:r>
            <a:r>
              <a:rPr lang="ru-RU" b="1" dirty="0" smtClean="0"/>
              <a:t> (pid==0)</a:t>
            </a:r>
            <a:endParaRPr lang="ru-RU" dirty="0" smtClean="0"/>
          </a:p>
          <a:p>
            <a:pPr>
              <a:buNone/>
            </a:pPr>
            <a:r>
              <a:rPr lang="ru-RU" b="1" dirty="0" smtClean="0"/>
              <a:t>   {</a:t>
            </a:r>
            <a:r>
              <a:rPr lang="ru-RU" dirty="0" smtClean="0"/>
              <a:t> /* вызов программы для процесса потомка */</a:t>
            </a:r>
          </a:p>
          <a:p>
            <a:pPr>
              <a:buNone/>
            </a:pPr>
            <a:r>
              <a:rPr lang="ru-RU" dirty="0" smtClean="0"/>
              <a:t>     </a:t>
            </a:r>
            <a:r>
              <a:rPr lang="ru-RU" b="1" dirty="0" err="1" smtClean="0"/>
              <a:t>execl</a:t>
            </a:r>
            <a:r>
              <a:rPr lang="ru-RU" b="1" dirty="0" smtClean="0"/>
              <a:t>(“</a:t>
            </a:r>
            <a:r>
              <a:rPr lang="ru-RU" b="1" dirty="0" err="1" smtClean="0"/>
              <a:t>prog</a:t>
            </a:r>
            <a:r>
              <a:rPr lang="ru-RU" b="1" dirty="0" smtClean="0"/>
              <a:t>”,”</a:t>
            </a:r>
            <a:r>
              <a:rPr lang="ru-RU" b="1" dirty="0" err="1" smtClean="0"/>
              <a:t>prog</a:t>
            </a:r>
            <a:r>
              <a:rPr lang="ru-RU" b="1" dirty="0" smtClean="0"/>
              <a:t>”);</a:t>
            </a:r>
            <a:endParaRPr lang="ru-RU" dirty="0" smtClean="0"/>
          </a:p>
          <a:p>
            <a:pPr>
              <a:buNone/>
            </a:pPr>
            <a:r>
              <a:rPr lang="ru-RU" b="1" dirty="0" smtClean="0"/>
              <a:t>    }</a:t>
            </a:r>
            <a:endParaRPr lang="ru-RU" dirty="0" smtClean="0"/>
          </a:p>
          <a:p>
            <a:pPr>
              <a:buNone/>
            </a:pPr>
            <a:r>
              <a:rPr lang="ru-RU" b="1" dirty="0" err="1" smtClean="0"/>
              <a:t>else</a:t>
            </a:r>
            <a:r>
              <a:rPr lang="ru-RU" b="1" dirty="0" smtClean="0"/>
              <a:t> </a:t>
            </a:r>
            <a:endParaRPr lang="ru-RU" dirty="0" smtClean="0"/>
          </a:p>
          <a:p>
            <a:pPr>
              <a:buNone/>
            </a:pPr>
            <a:r>
              <a:rPr lang="ru-RU" b="1" dirty="0" smtClean="0"/>
              <a:t>  {</a:t>
            </a:r>
            <a:r>
              <a:rPr lang="ru-RU" dirty="0" smtClean="0"/>
              <a:t> /* операторы процесса предка */ </a:t>
            </a:r>
            <a:r>
              <a:rPr lang="ru-RU" b="1" dirty="0" smtClean="0"/>
              <a:t>}</a:t>
            </a:r>
            <a:endParaRPr lang="ru-RU" dirty="0" smtClean="0"/>
          </a:p>
          <a:p>
            <a:pPr>
              <a:buNone/>
            </a:pPr>
            <a:endParaRPr lang="ru-RU" dirty="0"/>
          </a:p>
        </p:txBody>
      </p:sp>
    </p:spTree>
    <p:extLst>
      <p:ext uri="{BB962C8B-B14F-4D97-AF65-F5344CB8AC3E}">
        <p14:creationId xmlns:p14="http://schemas.microsoft.com/office/powerpoint/2010/main" val="34978376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fontScale="90000"/>
          </a:bodyPr>
          <a:lstStyle/>
          <a:p>
            <a:r>
              <a:rPr lang="ru-RU" dirty="0" smtClean="0"/>
              <a:t>Задержка процесса</a:t>
            </a:r>
            <a:endParaRPr lang="ru-RU" dirty="0"/>
          </a:p>
        </p:txBody>
      </p:sp>
      <p:sp>
        <p:nvSpPr>
          <p:cNvPr id="3" name="Содержимое 2"/>
          <p:cNvSpPr>
            <a:spLocks noGrp="1"/>
          </p:cNvSpPr>
          <p:nvPr>
            <p:ph idx="1"/>
          </p:nvPr>
        </p:nvSpPr>
        <p:spPr>
          <a:xfrm>
            <a:off x="457200" y="1071546"/>
            <a:ext cx="8229600" cy="5597814"/>
          </a:xfrm>
        </p:spPr>
        <p:txBody>
          <a:bodyPr>
            <a:normAutofit fontScale="85000" lnSpcReduction="20000"/>
          </a:bodyPr>
          <a:lstStyle/>
          <a:p>
            <a:pPr>
              <a:buNone/>
            </a:pPr>
            <a:r>
              <a:rPr lang="ru-RU" dirty="0" smtClean="0"/>
              <a:t>Активное ожидание:</a:t>
            </a:r>
          </a:p>
          <a:p>
            <a:pPr>
              <a:buNone/>
            </a:pPr>
            <a:r>
              <a:rPr lang="en-US" dirty="0" smtClean="0"/>
              <a:t>void </a:t>
            </a:r>
            <a:r>
              <a:rPr lang="en-US" dirty="0" err="1" smtClean="0"/>
              <a:t>ndelay</a:t>
            </a:r>
            <a:r>
              <a:rPr lang="en-US" dirty="0" smtClean="0"/>
              <a:t>( unsigned long nanoseconds ); </a:t>
            </a:r>
            <a:endParaRPr lang="ru-RU" dirty="0" smtClean="0"/>
          </a:p>
          <a:p>
            <a:pPr>
              <a:buNone/>
            </a:pPr>
            <a:r>
              <a:rPr lang="en-US" dirty="0" smtClean="0"/>
              <a:t>void </a:t>
            </a:r>
            <a:r>
              <a:rPr lang="en-US" dirty="0" err="1" smtClean="0"/>
              <a:t>udelay</a:t>
            </a:r>
            <a:r>
              <a:rPr lang="en-US" dirty="0" smtClean="0"/>
              <a:t>( unsigned long microseconds ); </a:t>
            </a:r>
            <a:endParaRPr lang="ru-RU" dirty="0" smtClean="0"/>
          </a:p>
          <a:p>
            <a:pPr>
              <a:buNone/>
            </a:pPr>
            <a:r>
              <a:rPr lang="en-US" dirty="0" smtClean="0"/>
              <a:t>void </a:t>
            </a:r>
            <a:r>
              <a:rPr lang="en-US" dirty="0" err="1" smtClean="0"/>
              <a:t>mdelay</a:t>
            </a:r>
            <a:r>
              <a:rPr lang="en-US" dirty="0" smtClean="0"/>
              <a:t>( unsigned long milliseconds );</a:t>
            </a:r>
            <a:endParaRPr lang="ru-RU" dirty="0" smtClean="0"/>
          </a:p>
          <a:p>
            <a:pPr>
              <a:buNone/>
            </a:pPr>
            <a:r>
              <a:rPr lang="ru-RU" dirty="0" smtClean="0"/>
              <a:t>Пассивное ожидание:</a:t>
            </a:r>
          </a:p>
          <a:p>
            <a:pPr>
              <a:buNone/>
            </a:pPr>
            <a:r>
              <a:rPr lang="en-US" dirty="0" smtClean="0"/>
              <a:t> #include &lt;</a:t>
            </a:r>
            <a:r>
              <a:rPr lang="en-US" dirty="0" err="1" smtClean="0"/>
              <a:t>unistd.h</a:t>
            </a:r>
            <a:r>
              <a:rPr lang="en-US" dirty="0" smtClean="0"/>
              <a:t>&gt;</a:t>
            </a:r>
            <a:endParaRPr lang="ru-RU" dirty="0" smtClean="0"/>
          </a:p>
          <a:p>
            <a:pPr>
              <a:buNone/>
            </a:pPr>
            <a:r>
              <a:rPr lang="en-US" dirty="0" err="1" smtClean="0"/>
              <a:t>int</a:t>
            </a:r>
            <a:r>
              <a:rPr lang="en-US" dirty="0" smtClean="0"/>
              <a:t> </a:t>
            </a:r>
            <a:r>
              <a:rPr lang="en-US" dirty="0" err="1" smtClean="0"/>
              <a:t>usleep</a:t>
            </a:r>
            <a:r>
              <a:rPr lang="en-US" dirty="0" smtClean="0"/>
              <a:t>(</a:t>
            </a:r>
            <a:r>
              <a:rPr lang="en-US" dirty="0" err="1" smtClean="0"/>
              <a:t>useconds_t</a:t>
            </a:r>
            <a:r>
              <a:rPr lang="en-US" dirty="0" smtClean="0"/>
              <a:t> </a:t>
            </a:r>
            <a:r>
              <a:rPr lang="en-US" dirty="0" err="1" smtClean="0"/>
              <a:t>usec</a:t>
            </a:r>
            <a:r>
              <a:rPr lang="en-US" dirty="0" smtClean="0"/>
              <a:t>);  </a:t>
            </a:r>
            <a:r>
              <a:rPr lang="ru-RU" dirty="0" err="1" smtClean="0"/>
              <a:t>мсек</a:t>
            </a:r>
            <a:endParaRPr lang="ru-RU" dirty="0" smtClean="0"/>
          </a:p>
          <a:p>
            <a:pPr>
              <a:buNone/>
            </a:pPr>
            <a:r>
              <a:rPr lang="en-US" dirty="0" err="1" smtClean="0"/>
              <a:t>int</a:t>
            </a:r>
            <a:r>
              <a:rPr lang="en-US" dirty="0" smtClean="0"/>
              <a:t> sleep(unsigned sec);</a:t>
            </a:r>
            <a:r>
              <a:rPr lang="ru-RU" dirty="0" smtClean="0"/>
              <a:t>  		сек</a:t>
            </a:r>
            <a:endParaRPr lang="en-US" dirty="0" smtClean="0"/>
          </a:p>
          <a:p>
            <a:pPr>
              <a:buNone/>
            </a:pPr>
            <a:r>
              <a:rPr lang="en-US" dirty="0" smtClean="0"/>
              <a:t> #include &lt;</a:t>
            </a:r>
            <a:r>
              <a:rPr lang="en-US" dirty="0" err="1" smtClean="0"/>
              <a:t>time.h</a:t>
            </a:r>
            <a:r>
              <a:rPr lang="en-US" dirty="0" smtClean="0"/>
              <a:t>&gt;</a:t>
            </a:r>
          </a:p>
          <a:p>
            <a:pPr>
              <a:buNone/>
            </a:pPr>
            <a:r>
              <a:rPr lang="en-US" dirty="0" smtClean="0"/>
              <a:t> </a:t>
            </a:r>
            <a:r>
              <a:rPr lang="en-US" dirty="0" err="1" smtClean="0"/>
              <a:t>int</a:t>
            </a:r>
            <a:r>
              <a:rPr lang="en-US" dirty="0" smtClean="0"/>
              <a:t> </a:t>
            </a:r>
            <a:r>
              <a:rPr lang="en-US" dirty="0" err="1" smtClean="0"/>
              <a:t>nanosleep</a:t>
            </a:r>
            <a:r>
              <a:rPr lang="en-US" dirty="0" smtClean="0"/>
              <a:t>(const </a:t>
            </a:r>
            <a:r>
              <a:rPr lang="en-US" dirty="0" err="1" smtClean="0"/>
              <a:t>struct</a:t>
            </a:r>
            <a:r>
              <a:rPr lang="en-US" dirty="0" smtClean="0"/>
              <a:t> </a:t>
            </a:r>
            <a:r>
              <a:rPr lang="en-US" dirty="0" err="1" smtClean="0"/>
              <a:t>timespec</a:t>
            </a:r>
            <a:r>
              <a:rPr lang="en-US" dirty="0" smtClean="0"/>
              <a:t> *</a:t>
            </a:r>
            <a:r>
              <a:rPr lang="en-US" dirty="0" err="1" smtClean="0"/>
              <a:t>req</a:t>
            </a:r>
            <a:r>
              <a:rPr lang="en-US" dirty="0" smtClean="0"/>
              <a:t>, </a:t>
            </a:r>
            <a:r>
              <a:rPr lang="en-US" dirty="0" err="1" smtClean="0"/>
              <a:t>struct</a:t>
            </a:r>
            <a:r>
              <a:rPr lang="en-US" dirty="0" smtClean="0"/>
              <a:t> </a:t>
            </a:r>
            <a:r>
              <a:rPr lang="en-US" dirty="0" err="1" smtClean="0"/>
              <a:t>timespec</a:t>
            </a:r>
            <a:r>
              <a:rPr lang="en-US" dirty="0" smtClean="0"/>
              <a:t> *</a:t>
            </a:r>
            <a:r>
              <a:rPr lang="en-US" dirty="0" err="1" smtClean="0"/>
              <a:t>rem</a:t>
            </a:r>
            <a:r>
              <a:rPr lang="en-US" dirty="0" smtClean="0"/>
              <a:t>);</a:t>
            </a:r>
            <a:r>
              <a:rPr lang="ru-RU" dirty="0" smtClean="0"/>
              <a:t>		</a:t>
            </a:r>
            <a:r>
              <a:rPr lang="ru-RU" dirty="0" err="1" smtClean="0"/>
              <a:t>мксек</a:t>
            </a:r>
            <a:endParaRPr lang="en-US" dirty="0" smtClean="0"/>
          </a:p>
          <a:p>
            <a:pPr>
              <a:buNone/>
            </a:pPr>
            <a:r>
              <a:rPr lang="en-US" dirty="0" err="1" smtClean="0"/>
              <a:t>struct</a:t>
            </a:r>
            <a:r>
              <a:rPr lang="en-US" dirty="0" smtClean="0"/>
              <a:t> </a:t>
            </a:r>
            <a:r>
              <a:rPr lang="en-US" dirty="0" err="1" smtClean="0"/>
              <a:t>timespec</a:t>
            </a:r>
            <a:r>
              <a:rPr lang="en-US" dirty="0" smtClean="0"/>
              <a:t> { </a:t>
            </a:r>
            <a:r>
              <a:rPr lang="en-US" dirty="0" err="1" smtClean="0"/>
              <a:t>time_t</a:t>
            </a:r>
            <a:r>
              <a:rPr lang="en-US" dirty="0" smtClean="0"/>
              <a:t> </a:t>
            </a:r>
            <a:r>
              <a:rPr lang="en-US" dirty="0" err="1" smtClean="0"/>
              <a:t>tv_sec</a:t>
            </a:r>
            <a:r>
              <a:rPr lang="en-US" dirty="0" smtClean="0"/>
              <a:t>; /* </a:t>
            </a:r>
            <a:r>
              <a:rPr lang="ru-RU" dirty="0" smtClean="0"/>
              <a:t>секунды */ </a:t>
            </a:r>
            <a:endParaRPr lang="en-US" dirty="0" smtClean="0"/>
          </a:p>
          <a:p>
            <a:pPr>
              <a:buNone/>
            </a:pPr>
            <a:r>
              <a:rPr lang="en-US" dirty="0" smtClean="0"/>
              <a:t>long </a:t>
            </a:r>
            <a:r>
              <a:rPr lang="en-US" dirty="0" err="1" smtClean="0"/>
              <a:t>tv_nsec</a:t>
            </a:r>
            <a:r>
              <a:rPr lang="en-US" dirty="0" smtClean="0"/>
              <a:t>; /* </a:t>
            </a:r>
            <a:r>
              <a:rPr lang="ru-RU" dirty="0" smtClean="0"/>
              <a:t>наносекунды */ };</a:t>
            </a:r>
            <a:endParaRPr lang="en-US" dirty="0" smtClean="0"/>
          </a:p>
          <a:p>
            <a:pPr>
              <a:buNone/>
            </a:pPr>
            <a:endParaRPr lang="ru-RU" dirty="0" smtClean="0"/>
          </a:p>
          <a:p>
            <a:pPr>
              <a:buNone/>
            </a:pPr>
            <a:endParaRPr lang="ru-RU" dirty="0"/>
          </a:p>
        </p:txBody>
      </p:sp>
    </p:spTree>
    <p:extLst>
      <p:ext uri="{BB962C8B-B14F-4D97-AF65-F5344CB8AC3E}">
        <p14:creationId xmlns:p14="http://schemas.microsoft.com/office/powerpoint/2010/main" val="14801656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fontScale="90000"/>
          </a:bodyPr>
          <a:lstStyle/>
          <a:p>
            <a:r>
              <a:rPr lang="ru-RU" dirty="0" smtClean="0"/>
              <a:t>Завершение процесса</a:t>
            </a:r>
            <a:endParaRPr lang="ru-RU" dirty="0"/>
          </a:p>
        </p:txBody>
      </p:sp>
      <p:sp>
        <p:nvSpPr>
          <p:cNvPr id="3" name="Содержимое 2"/>
          <p:cNvSpPr>
            <a:spLocks noGrp="1"/>
          </p:cNvSpPr>
          <p:nvPr>
            <p:ph idx="1"/>
          </p:nvPr>
        </p:nvSpPr>
        <p:spPr>
          <a:xfrm>
            <a:off x="457200" y="1000108"/>
            <a:ext cx="8229600" cy="5572164"/>
          </a:xfrm>
        </p:spPr>
        <p:txBody>
          <a:bodyPr>
            <a:normAutofit fontScale="62500" lnSpcReduction="20000"/>
          </a:bodyPr>
          <a:lstStyle/>
          <a:p>
            <a:pPr>
              <a:buNone/>
            </a:pPr>
            <a:r>
              <a:rPr lang="en-US" dirty="0" smtClean="0"/>
              <a:t> </a:t>
            </a:r>
            <a:r>
              <a:rPr lang="ru-RU" sz="3400" dirty="0" smtClean="0"/>
              <a:t>Когда процесс завершается производятся следующие действия: </a:t>
            </a:r>
          </a:p>
          <a:p>
            <a:r>
              <a:rPr lang="ru-RU" sz="3400" dirty="0" smtClean="0"/>
              <a:t>Все описатели открытого файла в процессе будут закрыты. </a:t>
            </a:r>
          </a:p>
          <a:p>
            <a:r>
              <a:rPr lang="ru-RU" sz="3400" dirty="0" smtClean="0"/>
              <a:t>8 битов младшего разряда возвращающегося кода состояния сохранены</a:t>
            </a:r>
            <a:r>
              <a:rPr lang="en-US" sz="3400" dirty="0" smtClean="0"/>
              <a:t> </a:t>
            </a:r>
            <a:r>
              <a:rPr lang="ru-RU" sz="3400" dirty="0" smtClean="0"/>
              <a:t>в дескрипторе потомка, для передачи родительскому процессу; </a:t>
            </a:r>
          </a:p>
          <a:p>
            <a:r>
              <a:rPr lang="ru-RU" sz="3400" dirty="0" smtClean="0"/>
              <a:t>Любым дочерним процессам завершаемого процесса будет назначен новый родительский процесс. </a:t>
            </a:r>
          </a:p>
          <a:p>
            <a:r>
              <a:rPr lang="ru-RU" sz="3400" dirty="0" smtClean="0"/>
              <a:t>Сигнал SIGCHLD послан родительскому процессу.</a:t>
            </a:r>
          </a:p>
          <a:p>
            <a:r>
              <a:rPr lang="ru-RU" sz="3400" dirty="0" smtClean="0"/>
              <a:t>Если, процесс является лидером сеанса, который контролировал терминал управления, то сигнал SIGHUP будет послан каждому процессу сеанса, и терминал управления - будет отсоединен от этого сеанса. </a:t>
            </a:r>
          </a:p>
          <a:p>
            <a:r>
              <a:rPr lang="ru-RU" sz="3400" dirty="0" smtClean="0"/>
              <a:t>Если окончание процесса останавливает любой элемент группы этого процесса, то сигнал SIGHUP и сигнал SIGCONT будет послан каждому процессу в группе. </a:t>
            </a:r>
          </a:p>
          <a:p>
            <a:r>
              <a:rPr lang="ru-RU" sz="3400" dirty="0" smtClean="0"/>
              <a:t>Освобождается память, выделенная процессу.</a:t>
            </a:r>
          </a:p>
          <a:p>
            <a:r>
              <a:rPr lang="ru-RU" sz="3400" dirty="0" smtClean="0"/>
              <a:t>Процесс устанавливается в состояние </a:t>
            </a:r>
            <a:r>
              <a:rPr lang="en-US" sz="3400" dirty="0" smtClean="0"/>
              <a:t>TASK_ZOMBIE</a:t>
            </a:r>
            <a:r>
              <a:rPr lang="ru-RU" sz="3400" dirty="0" smtClean="0"/>
              <a:t>.</a:t>
            </a:r>
          </a:p>
          <a:p>
            <a:pPr>
              <a:buNone/>
            </a:pPr>
            <a:endParaRPr lang="ru-RU" dirty="0"/>
          </a:p>
        </p:txBody>
      </p:sp>
    </p:spTree>
    <p:extLst>
      <p:ext uri="{BB962C8B-B14F-4D97-AF65-F5344CB8AC3E}">
        <p14:creationId xmlns:p14="http://schemas.microsoft.com/office/powerpoint/2010/main" val="11624313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Функции завершения процесса</a:t>
            </a:r>
            <a:endParaRPr lang="ru-RU" dirty="0"/>
          </a:p>
        </p:txBody>
      </p:sp>
      <p:sp>
        <p:nvSpPr>
          <p:cNvPr id="3" name="Содержимое 2"/>
          <p:cNvSpPr>
            <a:spLocks noGrp="1"/>
          </p:cNvSpPr>
          <p:nvPr>
            <p:ph idx="1"/>
          </p:nvPr>
        </p:nvSpPr>
        <p:spPr>
          <a:xfrm>
            <a:off x="323528" y="1357298"/>
            <a:ext cx="8496944" cy="4768865"/>
          </a:xfrm>
        </p:spPr>
        <p:txBody>
          <a:bodyPr>
            <a:normAutofit fontScale="70000" lnSpcReduction="20000"/>
          </a:bodyPr>
          <a:lstStyle/>
          <a:p>
            <a:pPr>
              <a:buNone/>
            </a:pPr>
            <a:r>
              <a:rPr lang="en-US" dirty="0" smtClean="0"/>
              <a:t>void exit(</a:t>
            </a:r>
            <a:r>
              <a:rPr lang="en-US" dirty="0" err="1" smtClean="0"/>
              <a:t>int</a:t>
            </a:r>
            <a:r>
              <a:rPr lang="en-US" dirty="0" smtClean="0"/>
              <a:t> </a:t>
            </a:r>
            <a:r>
              <a:rPr lang="en-US" dirty="0" err="1" smtClean="0"/>
              <a:t>exitCode</a:t>
            </a:r>
            <a:r>
              <a:rPr lang="en-US" dirty="0" smtClean="0"/>
              <a:t>);</a:t>
            </a:r>
            <a:r>
              <a:rPr lang="ru-RU" dirty="0" smtClean="0"/>
              <a:t> </a:t>
            </a:r>
            <a:r>
              <a:rPr lang="en-US" dirty="0" smtClean="0"/>
              <a:t>// </a:t>
            </a:r>
            <a:r>
              <a:rPr lang="ru-RU" dirty="0" smtClean="0"/>
              <a:t>завершение с указанием кода и вызова функции очистки </a:t>
            </a:r>
          </a:p>
          <a:p>
            <a:pPr>
              <a:buNone/>
            </a:pPr>
            <a:r>
              <a:rPr lang="en-US" dirty="0" smtClean="0"/>
              <a:t>void _exit(</a:t>
            </a:r>
            <a:r>
              <a:rPr lang="en-US" dirty="0" err="1" smtClean="0"/>
              <a:t>int</a:t>
            </a:r>
            <a:r>
              <a:rPr lang="en-US" dirty="0" smtClean="0"/>
              <a:t> </a:t>
            </a:r>
            <a:r>
              <a:rPr lang="en-US" dirty="0" err="1" smtClean="0"/>
              <a:t>exitCode</a:t>
            </a:r>
            <a:r>
              <a:rPr lang="en-US" dirty="0" smtClean="0"/>
              <a:t>);</a:t>
            </a:r>
            <a:r>
              <a:rPr lang="ru-RU" dirty="0" smtClean="0"/>
              <a:t> </a:t>
            </a:r>
            <a:r>
              <a:rPr lang="en-US" dirty="0" smtClean="0"/>
              <a:t>// </a:t>
            </a:r>
            <a:r>
              <a:rPr lang="ru-RU" dirty="0" smtClean="0"/>
              <a:t>завершение с указанием кода </a:t>
            </a:r>
          </a:p>
          <a:p>
            <a:pPr>
              <a:buNone/>
            </a:pPr>
            <a:r>
              <a:rPr lang="ru-RU" dirty="0" err="1" smtClean="0"/>
              <a:t>int</a:t>
            </a:r>
            <a:r>
              <a:rPr lang="ru-RU" dirty="0" smtClean="0"/>
              <a:t>  </a:t>
            </a:r>
            <a:r>
              <a:rPr lang="ru-RU" dirty="0" err="1" smtClean="0"/>
              <a:t>atexit</a:t>
            </a:r>
            <a:r>
              <a:rPr lang="ru-RU" dirty="0" smtClean="0"/>
              <a:t> (</a:t>
            </a:r>
            <a:r>
              <a:rPr lang="ru-RU" dirty="0" err="1" smtClean="0"/>
              <a:t>void</a:t>
            </a:r>
            <a:r>
              <a:rPr lang="ru-RU" dirty="0" smtClean="0"/>
              <a:t> (*</a:t>
            </a:r>
            <a:r>
              <a:rPr lang="ru-RU" dirty="0" err="1" smtClean="0"/>
              <a:t>function</a:t>
            </a:r>
            <a:r>
              <a:rPr lang="ru-RU" dirty="0" smtClean="0"/>
              <a:t>) (</a:t>
            </a:r>
            <a:r>
              <a:rPr lang="ru-RU" dirty="0" err="1" smtClean="0"/>
              <a:t>void</a:t>
            </a:r>
            <a:r>
              <a:rPr lang="ru-RU" dirty="0" smtClean="0"/>
              <a:t>)) </a:t>
            </a:r>
            <a:r>
              <a:rPr lang="en-US" dirty="0" smtClean="0"/>
              <a:t>// </a:t>
            </a:r>
            <a:r>
              <a:rPr lang="ru-RU" dirty="0" smtClean="0"/>
              <a:t>регистрация функции очистки</a:t>
            </a:r>
          </a:p>
          <a:p>
            <a:pPr>
              <a:buNone/>
            </a:pPr>
            <a:endParaRPr lang="ru-RU" dirty="0" smtClean="0"/>
          </a:p>
          <a:p>
            <a:pPr>
              <a:buNone/>
            </a:pPr>
            <a:r>
              <a:rPr lang="en-US" dirty="0" smtClean="0"/>
              <a:t>void bye (void) { </a:t>
            </a:r>
            <a:endParaRPr lang="ru-RU" dirty="0" smtClean="0"/>
          </a:p>
          <a:p>
            <a:pPr>
              <a:buNone/>
            </a:pPr>
            <a:r>
              <a:rPr lang="en-US" dirty="0" smtClean="0"/>
              <a:t>puts (“</a:t>
            </a:r>
            <a:r>
              <a:rPr lang="ru-RU" dirty="0" smtClean="0"/>
              <a:t>До свидания</a:t>
            </a:r>
            <a:r>
              <a:rPr lang="en-US" dirty="0" smtClean="0"/>
              <a:t>"); </a:t>
            </a:r>
            <a:endParaRPr lang="ru-RU" dirty="0" smtClean="0"/>
          </a:p>
          <a:p>
            <a:pPr>
              <a:buNone/>
            </a:pPr>
            <a:r>
              <a:rPr lang="en-US" dirty="0" smtClean="0"/>
              <a:t>} </a:t>
            </a:r>
            <a:endParaRPr lang="ru-RU" dirty="0" smtClean="0"/>
          </a:p>
          <a:p>
            <a:pPr>
              <a:buNone/>
            </a:pPr>
            <a:r>
              <a:rPr lang="en-US" dirty="0" err="1" smtClean="0"/>
              <a:t>int</a:t>
            </a:r>
            <a:r>
              <a:rPr lang="en-US" dirty="0" smtClean="0"/>
              <a:t> main (void) { </a:t>
            </a:r>
            <a:endParaRPr lang="ru-RU" dirty="0" smtClean="0"/>
          </a:p>
          <a:p>
            <a:pPr>
              <a:buNone/>
            </a:pPr>
            <a:r>
              <a:rPr lang="en-US" dirty="0" err="1" smtClean="0"/>
              <a:t>atexit</a:t>
            </a:r>
            <a:r>
              <a:rPr lang="en-US" dirty="0" smtClean="0"/>
              <a:t> (bye); </a:t>
            </a:r>
            <a:endParaRPr lang="ru-RU" dirty="0" smtClean="0"/>
          </a:p>
          <a:p>
            <a:pPr>
              <a:buNone/>
            </a:pPr>
            <a:r>
              <a:rPr lang="ru-RU" dirty="0" smtClean="0"/>
              <a:t>…</a:t>
            </a:r>
          </a:p>
          <a:p>
            <a:pPr>
              <a:buNone/>
            </a:pPr>
            <a:r>
              <a:rPr lang="en-US" dirty="0" smtClean="0"/>
              <a:t>exit (EXIT_SUCCESS); //</a:t>
            </a:r>
            <a:r>
              <a:rPr lang="ru-RU" dirty="0" smtClean="0"/>
              <a:t> успешное завершение с вызовом функции </a:t>
            </a:r>
            <a:r>
              <a:rPr lang="en-US" dirty="0" smtClean="0"/>
              <a:t>bye</a:t>
            </a:r>
            <a:endParaRPr lang="ru-RU" dirty="0" smtClean="0"/>
          </a:p>
          <a:p>
            <a:pPr>
              <a:buNone/>
            </a:pPr>
            <a:r>
              <a:rPr lang="en-US" dirty="0" smtClean="0"/>
              <a:t>}</a:t>
            </a:r>
            <a:endParaRPr lang="ru-RU" dirty="0" smtClean="0"/>
          </a:p>
          <a:p>
            <a:pPr>
              <a:buNone/>
            </a:pPr>
            <a:r>
              <a:rPr lang="en-US" dirty="0" smtClean="0"/>
              <a:t>EXIT_FAILURE</a:t>
            </a:r>
            <a:r>
              <a:rPr lang="ru-RU" dirty="0" smtClean="0"/>
              <a:t> – неудачное завершение</a:t>
            </a:r>
          </a:p>
        </p:txBody>
      </p:sp>
    </p:spTree>
    <p:extLst>
      <p:ext uri="{BB962C8B-B14F-4D97-AF65-F5344CB8AC3E}">
        <p14:creationId xmlns:p14="http://schemas.microsoft.com/office/powerpoint/2010/main" val="13873506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54032"/>
          </a:xfrm>
        </p:spPr>
        <p:txBody>
          <a:bodyPr>
            <a:normAutofit fontScale="90000"/>
          </a:bodyPr>
          <a:lstStyle/>
          <a:p>
            <a:r>
              <a:rPr lang="ru-RU" b="1" dirty="0" smtClean="0"/>
              <a:t/>
            </a:r>
            <a:br>
              <a:rPr lang="ru-RU" b="1" dirty="0" smtClean="0"/>
            </a:br>
            <a:r>
              <a:rPr lang="ru-RU" smtClean="0"/>
              <a:t>Уничтожение процессов</a:t>
            </a:r>
            <a:r>
              <a:rPr lang="ru-RU" b="1" dirty="0" smtClean="0"/>
              <a:t/>
            </a:r>
            <a:br>
              <a:rPr lang="ru-RU" b="1" dirty="0" smtClean="0"/>
            </a:br>
            <a:endParaRPr lang="ru-RU" dirty="0"/>
          </a:p>
        </p:txBody>
      </p:sp>
      <p:sp>
        <p:nvSpPr>
          <p:cNvPr id="3" name="Содержимое 2"/>
          <p:cNvSpPr>
            <a:spLocks noGrp="1"/>
          </p:cNvSpPr>
          <p:nvPr>
            <p:ph idx="1"/>
          </p:nvPr>
        </p:nvSpPr>
        <p:spPr>
          <a:xfrm>
            <a:off x="357158" y="1357298"/>
            <a:ext cx="8501122" cy="4857784"/>
          </a:xfrm>
        </p:spPr>
        <p:txBody>
          <a:bodyPr>
            <a:normAutofit fontScale="70000" lnSpcReduction="20000"/>
          </a:bodyPr>
          <a:lstStyle/>
          <a:p>
            <a:pPr>
              <a:buNone/>
            </a:pPr>
            <a:r>
              <a:rPr lang="sv-SE" dirty="0" smtClean="0"/>
              <a:t>int kill(pid_t pid, int signum);</a:t>
            </a:r>
            <a:endParaRPr lang="ru-RU" dirty="0" smtClean="0"/>
          </a:p>
          <a:p>
            <a:pPr>
              <a:buNone/>
            </a:pPr>
            <a:r>
              <a:rPr lang="ru-RU" dirty="0" err="1" smtClean="0"/>
              <a:t>pid</a:t>
            </a:r>
            <a:r>
              <a:rPr lang="ru-RU" dirty="0" smtClean="0"/>
              <a:t> &gt; 0 Сигнал отправляется процессу с идентификатором </a:t>
            </a:r>
            <a:r>
              <a:rPr lang="ru-RU" dirty="0" err="1" smtClean="0"/>
              <a:t>pid</a:t>
            </a:r>
            <a:r>
              <a:rPr lang="ru-RU" dirty="0" smtClean="0"/>
              <a:t>. </a:t>
            </a:r>
          </a:p>
          <a:p>
            <a:pPr>
              <a:buNone/>
            </a:pPr>
            <a:r>
              <a:rPr lang="ru-RU" dirty="0" err="1" smtClean="0"/>
              <a:t>pid</a:t>
            </a:r>
            <a:r>
              <a:rPr lang="ru-RU" dirty="0" smtClean="0"/>
              <a:t> &lt; -1 Сигнал посылается всем процессам, принадлежащим группе с </a:t>
            </a:r>
            <a:r>
              <a:rPr lang="ru-RU" dirty="0" err="1" smtClean="0"/>
              <a:t>pgid</a:t>
            </a:r>
            <a:r>
              <a:rPr lang="ru-RU" dirty="0" smtClean="0"/>
              <a:t>, равным -</a:t>
            </a:r>
            <a:r>
              <a:rPr lang="ru-RU" dirty="0" err="1" smtClean="0"/>
              <a:t>pid</a:t>
            </a:r>
            <a:r>
              <a:rPr lang="ru-RU" dirty="0" smtClean="0"/>
              <a:t>. </a:t>
            </a:r>
          </a:p>
          <a:p>
            <a:pPr>
              <a:buNone/>
            </a:pPr>
            <a:r>
              <a:rPr lang="ru-RU" dirty="0" err="1" smtClean="0"/>
              <a:t>pid</a:t>
            </a:r>
            <a:r>
              <a:rPr lang="ru-RU" dirty="0" smtClean="0"/>
              <a:t> = 0 Сигнал отправляется всем процессам группы, к которой относится текущий процесс.</a:t>
            </a:r>
          </a:p>
          <a:p>
            <a:pPr>
              <a:buNone/>
            </a:pPr>
            <a:r>
              <a:rPr lang="ru-RU" dirty="0" err="1" smtClean="0"/>
              <a:t>pid</a:t>
            </a:r>
            <a:r>
              <a:rPr lang="ru-RU" dirty="0" smtClean="0"/>
              <a:t> = -1 Сигнал посылается всем процессам системы за исключением инициализирующего процесса (</a:t>
            </a:r>
            <a:r>
              <a:rPr lang="ru-RU" dirty="0" err="1" smtClean="0"/>
              <a:t>init</a:t>
            </a:r>
            <a:r>
              <a:rPr lang="ru-RU" dirty="0" smtClean="0"/>
              <a:t>). Это применяется для полного завершения системы.</a:t>
            </a:r>
          </a:p>
          <a:p>
            <a:pPr>
              <a:buNone/>
            </a:pPr>
            <a:r>
              <a:rPr lang="sv-SE" dirty="0" smtClean="0"/>
              <a:t>signum</a:t>
            </a:r>
            <a:r>
              <a:rPr lang="ru-RU" dirty="0" smtClean="0"/>
              <a:t>:</a:t>
            </a:r>
          </a:p>
          <a:p>
            <a:pPr>
              <a:buNone/>
            </a:pPr>
            <a:r>
              <a:rPr lang="en-US" dirty="0" smtClean="0"/>
              <a:t>SIGTERM</a:t>
            </a:r>
            <a:r>
              <a:rPr lang="ru-RU" dirty="0" smtClean="0"/>
              <a:t> – «вежливое » уничтожение</a:t>
            </a:r>
            <a:r>
              <a:rPr lang="en-US" dirty="0" smtClean="0"/>
              <a:t> (</a:t>
            </a:r>
            <a:r>
              <a:rPr lang="ru-RU" dirty="0" smtClean="0"/>
              <a:t>можно перехватить или заблокировать)</a:t>
            </a:r>
          </a:p>
          <a:p>
            <a:pPr>
              <a:buNone/>
            </a:pPr>
            <a:r>
              <a:rPr lang="en-US" dirty="0" smtClean="0"/>
              <a:t>SIGKILL</a:t>
            </a:r>
            <a:r>
              <a:rPr lang="ru-RU" dirty="0" smtClean="0"/>
              <a:t> – безусловное уничтожение</a:t>
            </a:r>
            <a:r>
              <a:rPr lang="en-US" dirty="0" smtClean="0"/>
              <a:t> </a:t>
            </a:r>
            <a:r>
              <a:rPr lang="ru-RU" dirty="0" smtClean="0"/>
              <a:t>(нельзя перехватить или заблокировать)</a:t>
            </a:r>
            <a:endParaRPr lang="ru-RU" dirty="0"/>
          </a:p>
        </p:txBody>
      </p:sp>
    </p:spTree>
    <p:extLst>
      <p:ext uri="{BB962C8B-B14F-4D97-AF65-F5344CB8AC3E}">
        <p14:creationId xmlns:p14="http://schemas.microsoft.com/office/powerpoint/2010/main" val="871753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68346"/>
          </a:xfrm>
        </p:spPr>
        <p:txBody>
          <a:bodyPr/>
          <a:lstStyle/>
          <a:p>
            <a:r>
              <a:rPr lang="ru-RU" dirty="0" smtClean="0"/>
              <a:t>Разновидности </a:t>
            </a:r>
            <a:r>
              <a:rPr lang="en-GB" dirty="0" smtClean="0"/>
              <a:t>Linux</a:t>
            </a:r>
            <a:endParaRPr lang="ru-RU" dirty="0"/>
          </a:p>
        </p:txBody>
      </p:sp>
      <p:sp>
        <p:nvSpPr>
          <p:cNvPr id="3" name="Содержимое 2"/>
          <p:cNvSpPr>
            <a:spLocks noGrp="1"/>
          </p:cNvSpPr>
          <p:nvPr>
            <p:ph idx="1"/>
          </p:nvPr>
        </p:nvSpPr>
        <p:spPr>
          <a:xfrm>
            <a:off x="500034" y="3286124"/>
            <a:ext cx="8229600" cy="3286149"/>
          </a:xfrm>
        </p:spPr>
        <p:txBody>
          <a:bodyPr>
            <a:normAutofit fontScale="92500" lnSpcReduction="20000"/>
          </a:bodyPr>
          <a:lstStyle/>
          <a:p>
            <a:r>
              <a:rPr lang="ru-RU" sz="2800" dirty="0" smtClean="0"/>
              <a:t>разработчик приложений вынужден поддерживать все дистрибутивы </a:t>
            </a:r>
            <a:r>
              <a:rPr lang="ru-RU" sz="2800" dirty="0" err="1" smtClean="0"/>
              <a:t>Linux</a:t>
            </a:r>
            <a:r>
              <a:rPr lang="ru-RU" sz="2800" dirty="0" smtClean="0"/>
              <a:t> , что требует существенных затрат на сопровождение и поддержку программного обеспечения;</a:t>
            </a:r>
          </a:p>
          <a:p>
            <a:pPr marL="342900" lvl="1" indent="-342900">
              <a:buFont typeface="Arial" pitchFamily="34" charset="0"/>
              <a:buChar char="•"/>
            </a:pPr>
            <a:r>
              <a:rPr lang="ru-RU" dirty="0" smtClean="0"/>
              <a:t>ограничивает возможности пользователя по выбору операционной системы, сужает круг доступных ему приложений;</a:t>
            </a:r>
          </a:p>
          <a:p>
            <a:pPr marL="342900" lvl="1" indent="-342900">
              <a:buFont typeface="Arial" pitchFamily="34" charset="0"/>
              <a:buChar char="•"/>
            </a:pPr>
            <a:r>
              <a:rPr lang="ru-RU" dirty="0" smtClean="0"/>
              <a:t>снижает конкурентоспособность дистрибутивов </a:t>
            </a:r>
            <a:r>
              <a:rPr lang="ru-RU" dirty="0" err="1" smtClean="0"/>
              <a:t>Linux</a:t>
            </a:r>
            <a:r>
              <a:rPr lang="ru-RU" dirty="0" smtClean="0"/>
              <a:t> на фоне других систем. </a:t>
            </a:r>
            <a:endParaRPr lang="ru-RU" sz="2400" dirty="0" smtClean="0"/>
          </a:p>
          <a:p>
            <a:pPr marL="342900" lvl="1" indent="-342900">
              <a:buFont typeface="Arial" pitchFamily="34" charset="0"/>
              <a:buChar char="•"/>
            </a:pPr>
            <a:endParaRPr lang="ru-RU" dirty="0" smtClean="0"/>
          </a:p>
          <a:p>
            <a:pPr>
              <a:buNone/>
            </a:pPr>
            <a:endParaRPr lang="ru-RU" dirty="0"/>
          </a:p>
        </p:txBody>
      </p:sp>
      <p:pic>
        <p:nvPicPr>
          <p:cNvPr id="1026" name="Picture 2" descr="1.jpg"/>
          <p:cNvPicPr>
            <a:picLocks noChangeAspect="1" noChangeArrowheads="1"/>
          </p:cNvPicPr>
          <p:nvPr/>
        </p:nvPicPr>
        <p:blipFill>
          <a:blip r:embed="rId2" cstate="print"/>
          <a:srcRect/>
          <a:stretch>
            <a:fillRect/>
          </a:stretch>
        </p:blipFill>
        <p:spPr bwMode="auto">
          <a:xfrm>
            <a:off x="1857356" y="1142984"/>
            <a:ext cx="4657725" cy="1971675"/>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Задание к лабораторной работе 3</a:t>
            </a:r>
            <a:endParaRPr lang="ru-RU" dirty="0"/>
          </a:p>
        </p:txBody>
      </p:sp>
      <p:sp>
        <p:nvSpPr>
          <p:cNvPr id="3" name="Содержимое 2"/>
          <p:cNvSpPr>
            <a:spLocks noGrp="1"/>
          </p:cNvSpPr>
          <p:nvPr>
            <p:ph idx="1"/>
          </p:nvPr>
        </p:nvSpPr>
        <p:spPr>
          <a:xfrm>
            <a:off x="457200" y="1268760"/>
            <a:ext cx="8229600" cy="4857403"/>
          </a:xfrm>
        </p:spPr>
        <p:txBody>
          <a:bodyPr>
            <a:normAutofit fontScale="92500" lnSpcReduction="20000"/>
          </a:bodyPr>
          <a:lstStyle/>
          <a:p>
            <a:pPr lvl="0">
              <a:buNone/>
            </a:pPr>
            <a:r>
              <a:rPr lang="ru-RU" dirty="0" smtClean="0"/>
              <a:t>Разработайте программу, которая порождает 2 потомка. Первый потомок порождается с помощью </a:t>
            </a:r>
            <a:r>
              <a:rPr lang="en-GB" b="1" dirty="0" smtClean="0"/>
              <a:t>fork</a:t>
            </a:r>
            <a:r>
              <a:rPr lang="ru-RU" dirty="0" smtClean="0"/>
              <a:t>, второй с помощью </a:t>
            </a:r>
            <a:r>
              <a:rPr lang="en-GB" b="1" dirty="0" err="1" smtClean="0"/>
              <a:t>vfork</a:t>
            </a:r>
            <a:r>
              <a:rPr lang="ru-RU" dirty="0" smtClean="0"/>
              <a:t> с последующей заменой на другую программу. Все 3 процесса должны вывести в один файл свои атрибуты с предварительным указанием имени  процесса (например: Предок, Потомок1, Потомок2). Имя выходного файла задается при запуске программы. Порядок вывода атрибутов в файл должен определяться задержками процессов, которые задаются в качестве параметров программы. </a:t>
            </a:r>
            <a:endParaRPr lang="ru-RU" dirty="0"/>
          </a:p>
        </p:txBody>
      </p:sp>
    </p:spTree>
    <p:extLst>
      <p:ext uri="{BB962C8B-B14F-4D97-AF65-F5344CB8AC3E}">
        <p14:creationId xmlns:p14="http://schemas.microsoft.com/office/powerpoint/2010/main" val="40621037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fontScale="90000"/>
          </a:bodyPr>
          <a:lstStyle/>
          <a:p>
            <a:r>
              <a:rPr lang="ru-RU" dirty="0" smtClean="0"/>
              <a:t>Файл с атрибутами процесса</a:t>
            </a:r>
            <a:endParaRPr lang="ru-RU" dirty="0"/>
          </a:p>
        </p:txBody>
      </p:sp>
      <p:sp>
        <p:nvSpPr>
          <p:cNvPr id="3" name="Содержимое 2"/>
          <p:cNvSpPr>
            <a:spLocks noGrp="1"/>
          </p:cNvSpPr>
          <p:nvPr>
            <p:ph idx="1"/>
          </p:nvPr>
        </p:nvSpPr>
        <p:spPr>
          <a:xfrm>
            <a:off x="457200" y="1071546"/>
            <a:ext cx="8229600" cy="5572164"/>
          </a:xfrm>
        </p:spPr>
        <p:txBody>
          <a:bodyPr>
            <a:normAutofit fontScale="25000" lnSpcReduction="20000"/>
          </a:bodyPr>
          <a:lstStyle/>
          <a:p>
            <a:pPr>
              <a:buNone/>
            </a:pPr>
            <a:r>
              <a:rPr lang="ru-RU" sz="4800" dirty="0" smtClean="0"/>
              <a:t>Задержки: 1 5 10 </a:t>
            </a:r>
          </a:p>
          <a:p>
            <a:pPr>
              <a:buNone/>
            </a:pPr>
            <a:r>
              <a:rPr lang="ru-RU" sz="4800" dirty="0" smtClean="0"/>
              <a:t>Предок:</a:t>
            </a:r>
          </a:p>
          <a:p>
            <a:pPr>
              <a:buNone/>
            </a:pPr>
            <a:r>
              <a:rPr lang="ru-RU" sz="4800" dirty="0" smtClean="0"/>
              <a:t>идентификатор процесса=6555</a:t>
            </a:r>
          </a:p>
          <a:p>
            <a:pPr>
              <a:buNone/>
            </a:pPr>
            <a:r>
              <a:rPr lang="ru-RU" sz="4800" dirty="0" smtClean="0"/>
              <a:t>идентификатор предка=3108</a:t>
            </a:r>
          </a:p>
          <a:p>
            <a:pPr>
              <a:buNone/>
            </a:pPr>
            <a:r>
              <a:rPr lang="ru-RU" sz="4800" dirty="0" smtClean="0"/>
              <a:t>идентификатор сессии процесса=3108</a:t>
            </a:r>
          </a:p>
          <a:p>
            <a:pPr>
              <a:buNone/>
            </a:pPr>
            <a:r>
              <a:rPr lang="ru-RU" sz="4800" dirty="0" smtClean="0"/>
              <a:t>идентификатор группы процессов=6555</a:t>
            </a:r>
          </a:p>
          <a:p>
            <a:pPr>
              <a:buNone/>
            </a:pPr>
            <a:r>
              <a:rPr lang="ru-RU" sz="4800" dirty="0" smtClean="0"/>
              <a:t>реальный идентификатор пользователя=1000</a:t>
            </a:r>
          </a:p>
          <a:p>
            <a:pPr>
              <a:buNone/>
            </a:pPr>
            <a:r>
              <a:rPr lang="ru-RU" sz="4800" dirty="0" smtClean="0"/>
              <a:t>эффективный идентификатор пользователя=1000 </a:t>
            </a:r>
          </a:p>
          <a:p>
            <a:pPr>
              <a:buNone/>
            </a:pPr>
            <a:r>
              <a:rPr lang="ru-RU" sz="4800" dirty="0" smtClean="0"/>
              <a:t>реальный групповой идентификатор=1000</a:t>
            </a:r>
          </a:p>
          <a:p>
            <a:pPr>
              <a:buNone/>
            </a:pPr>
            <a:r>
              <a:rPr lang="ru-RU" sz="4800" dirty="0" smtClean="0"/>
              <a:t>эффективный групповой идентификатор=1000</a:t>
            </a:r>
          </a:p>
          <a:p>
            <a:pPr>
              <a:buNone/>
            </a:pPr>
            <a:r>
              <a:rPr lang="ru-RU" sz="4800" dirty="0" smtClean="0"/>
              <a:t>Потомок1:</a:t>
            </a:r>
          </a:p>
          <a:p>
            <a:pPr>
              <a:buNone/>
            </a:pPr>
            <a:r>
              <a:rPr lang="ru-RU" sz="4800" dirty="0" smtClean="0"/>
              <a:t>идентификатор процесса=6556</a:t>
            </a:r>
          </a:p>
          <a:p>
            <a:pPr>
              <a:buNone/>
            </a:pPr>
            <a:r>
              <a:rPr lang="ru-RU" sz="4800" dirty="0" smtClean="0"/>
              <a:t>идентификатор предка=1470</a:t>
            </a:r>
          </a:p>
          <a:p>
            <a:pPr>
              <a:buNone/>
            </a:pPr>
            <a:r>
              <a:rPr lang="ru-RU" sz="4800" dirty="0" smtClean="0"/>
              <a:t>идентификатор сессии процесса=3108</a:t>
            </a:r>
          </a:p>
          <a:p>
            <a:pPr>
              <a:buNone/>
            </a:pPr>
            <a:r>
              <a:rPr lang="ru-RU" sz="4800" dirty="0" smtClean="0"/>
              <a:t>идентификатор группы процессов=6555</a:t>
            </a:r>
          </a:p>
          <a:p>
            <a:pPr>
              <a:buNone/>
            </a:pPr>
            <a:r>
              <a:rPr lang="ru-RU" sz="4800" dirty="0" smtClean="0"/>
              <a:t>реальный идентификатор пользователя=1000</a:t>
            </a:r>
          </a:p>
          <a:p>
            <a:pPr>
              <a:buNone/>
            </a:pPr>
            <a:r>
              <a:rPr lang="ru-RU" sz="4800" dirty="0" smtClean="0"/>
              <a:t>эффективный идентификатор пользователя=1000</a:t>
            </a:r>
          </a:p>
          <a:p>
            <a:pPr>
              <a:buNone/>
            </a:pPr>
            <a:r>
              <a:rPr lang="ru-RU" sz="4800" dirty="0" smtClean="0"/>
              <a:t>реальный групповой идентификатор=1000</a:t>
            </a:r>
          </a:p>
          <a:p>
            <a:pPr>
              <a:buNone/>
            </a:pPr>
            <a:r>
              <a:rPr lang="ru-RU" sz="4800" dirty="0" smtClean="0"/>
              <a:t>эффективный групповой идентификатор=1000</a:t>
            </a:r>
          </a:p>
          <a:p>
            <a:pPr>
              <a:buNone/>
            </a:pPr>
            <a:r>
              <a:rPr lang="ru-RU" sz="4800" dirty="0" smtClean="0"/>
              <a:t>Потомок2:</a:t>
            </a:r>
          </a:p>
          <a:p>
            <a:pPr>
              <a:buNone/>
            </a:pPr>
            <a:r>
              <a:rPr lang="ru-RU" sz="4800" dirty="0" smtClean="0"/>
              <a:t>идентификатор процесса=6557</a:t>
            </a:r>
          </a:p>
          <a:p>
            <a:pPr>
              <a:buNone/>
            </a:pPr>
            <a:r>
              <a:rPr lang="ru-RU" sz="4800" dirty="0" smtClean="0"/>
              <a:t>идентификатор предка=1470</a:t>
            </a:r>
          </a:p>
          <a:p>
            <a:pPr>
              <a:buNone/>
            </a:pPr>
            <a:r>
              <a:rPr lang="ru-RU" sz="4800" dirty="0" smtClean="0"/>
              <a:t>идентификатор сессии процесса=3108</a:t>
            </a:r>
          </a:p>
          <a:p>
            <a:pPr>
              <a:buNone/>
            </a:pPr>
            <a:r>
              <a:rPr lang="ru-RU" sz="4800" dirty="0" smtClean="0"/>
              <a:t>идентификатор группы процессов=6555</a:t>
            </a:r>
          </a:p>
          <a:p>
            <a:pPr>
              <a:buNone/>
            </a:pPr>
            <a:r>
              <a:rPr lang="ru-RU" sz="4800" dirty="0" smtClean="0"/>
              <a:t>реальный идентификатор пользователя=1000</a:t>
            </a:r>
          </a:p>
          <a:p>
            <a:pPr>
              <a:buNone/>
            </a:pPr>
            <a:r>
              <a:rPr lang="ru-RU" sz="4800" dirty="0" smtClean="0"/>
              <a:t>эффективный идентификатор пользователя=1000</a:t>
            </a:r>
          </a:p>
          <a:p>
            <a:pPr>
              <a:buNone/>
            </a:pPr>
            <a:r>
              <a:rPr lang="en-US" sz="4800" dirty="0" err="1" smtClean="0"/>
              <a:t>реальный</a:t>
            </a:r>
            <a:r>
              <a:rPr lang="en-US" sz="4800" dirty="0" smtClean="0"/>
              <a:t> </a:t>
            </a:r>
            <a:r>
              <a:rPr lang="en-US" sz="4800" dirty="0" err="1" smtClean="0"/>
              <a:t>групповой</a:t>
            </a:r>
            <a:r>
              <a:rPr lang="en-US" sz="4800" dirty="0" smtClean="0"/>
              <a:t> </a:t>
            </a:r>
            <a:r>
              <a:rPr lang="en-US" sz="4800" dirty="0" err="1" smtClean="0"/>
              <a:t>идентификатор</a:t>
            </a:r>
            <a:r>
              <a:rPr lang="en-US" sz="4800" dirty="0" smtClean="0"/>
              <a:t>=1000</a:t>
            </a:r>
            <a:endParaRPr lang="ru-RU" sz="4800" dirty="0" smtClean="0"/>
          </a:p>
          <a:p>
            <a:pPr>
              <a:buNone/>
            </a:pPr>
            <a:r>
              <a:rPr lang="en-US" sz="4800" dirty="0" err="1" smtClean="0"/>
              <a:t>эффективный</a:t>
            </a:r>
            <a:r>
              <a:rPr lang="en-US" sz="4800" dirty="0" smtClean="0"/>
              <a:t> </a:t>
            </a:r>
            <a:r>
              <a:rPr lang="en-US" sz="4800" dirty="0" err="1" smtClean="0"/>
              <a:t>групповой</a:t>
            </a:r>
            <a:r>
              <a:rPr lang="en-US" sz="4800" dirty="0" smtClean="0"/>
              <a:t> </a:t>
            </a:r>
            <a:r>
              <a:rPr lang="en-US" sz="4800" dirty="0" err="1" smtClean="0"/>
              <a:t>идентификатор</a:t>
            </a:r>
            <a:r>
              <a:rPr lang="en-US" sz="4800" dirty="0" smtClean="0"/>
              <a:t>=1000</a:t>
            </a:r>
            <a:endParaRPr lang="ru-RU" sz="4800" dirty="0" smtClean="0"/>
          </a:p>
          <a:p>
            <a:pPr>
              <a:buNone/>
            </a:pPr>
            <a:endParaRPr lang="ru-RU" dirty="0"/>
          </a:p>
        </p:txBody>
      </p:sp>
    </p:spTree>
    <p:extLst>
      <p:ext uri="{BB962C8B-B14F-4D97-AF65-F5344CB8AC3E}">
        <p14:creationId xmlns:p14="http://schemas.microsoft.com/office/powerpoint/2010/main" val="17188611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142852"/>
            <a:ext cx="8472518" cy="1082660"/>
          </a:xfrm>
        </p:spPr>
        <p:txBody>
          <a:bodyPr>
            <a:normAutofit/>
          </a:bodyPr>
          <a:lstStyle/>
          <a:p>
            <a:r>
              <a:rPr lang="ru-RU" sz="2800" dirty="0" smtClean="0"/>
              <a:t>Соотношение контекста процесса и контекстов нитей </a:t>
            </a:r>
            <a:endParaRPr lang="ru-RU" sz="2800" dirty="0"/>
          </a:p>
        </p:txBody>
      </p:sp>
      <p:pic>
        <p:nvPicPr>
          <p:cNvPr id="32772" name="Picture 4" descr="http://citforum.ru/pictures/it/unix/img00010.gif"/>
          <p:cNvPicPr>
            <a:picLocks noChangeAspect="1" noChangeArrowheads="1"/>
          </p:cNvPicPr>
          <p:nvPr/>
        </p:nvPicPr>
        <p:blipFill>
          <a:blip r:embed="rId2" cstate="print"/>
          <a:srcRect/>
          <a:stretch>
            <a:fillRect/>
          </a:stretch>
        </p:blipFill>
        <p:spPr bwMode="auto">
          <a:xfrm>
            <a:off x="857224" y="3429000"/>
            <a:ext cx="6429420" cy="3429000"/>
          </a:xfrm>
          <a:prstGeom prst="rect">
            <a:avLst/>
          </a:prstGeom>
          <a:noFill/>
        </p:spPr>
      </p:pic>
      <p:sp>
        <p:nvSpPr>
          <p:cNvPr id="6" name="Прямоугольник 5"/>
          <p:cNvSpPr/>
          <p:nvPr/>
        </p:nvSpPr>
        <p:spPr>
          <a:xfrm>
            <a:off x="500034" y="1142984"/>
            <a:ext cx="8286808" cy="2308324"/>
          </a:xfrm>
          <a:prstGeom prst="rect">
            <a:avLst/>
          </a:prstGeom>
        </p:spPr>
        <p:txBody>
          <a:bodyPr wrap="square">
            <a:spAutoFit/>
          </a:bodyPr>
          <a:lstStyle/>
          <a:p>
            <a:r>
              <a:rPr lang="ru-RU" sz="2400" smtClean="0"/>
              <a:t>Нить (Поток)— </a:t>
            </a:r>
            <a:r>
              <a:rPr lang="ru-RU" sz="2400" dirty="0" smtClean="0"/>
              <a:t>это процесс, который использует ресурсы совместно с другими процессами. Каждый поток имеет дескриптор и представляется для ядра обычным процессом.</a:t>
            </a:r>
          </a:p>
          <a:p>
            <a:r>
              <a:rPr lang="ru-RU" sz="2400" dirty="0" smtClean="0"/>
              <a:t>Максимальное число потоков:</a:t>
            </a:r>
          </a:p>
          <a:p>
            <a:r>
              <a:rPr lang="en-US" sz="2400" dirty="0" err="1" smtClean="0"/>
              <a:t>max_threads</a:t>
            </a:r>
            <a:r>
              <a:rPr lang="en-US" sz="2400" dirty="0" smtClean="0"/>
              <a:t> = </a:t>
            </a:r>
            <a:r>
              <a:rPr lang="en-US" sz="2400" dirty="0" err="1" smtClean="0"/>
              <a:t>mempages</a:t>
            </a:r>
            <a:r>
              <a:rPr lang="en-US" sz="2400" dirty="0" smtClean="0"/>
              <a:t> / (8 * THREAD_SIZE / PAGE_SIZE)</a:t>
            </a:r>
            <a:r>
              <a:rPr lang="ru-RU" sz="2400" dirty="0" smtClean="0"/>
              <a:t>, но не менее 20</a:t>
            </a:r>
            <a:endParaRPr lang="en-US" sz="2400" dirty="0" smtClean="0"/>
          </a:p>
        </p:txBody>
      </p:sp>
      <p:sp>
        <p:nvSpPr>
          <p:cNvPr id="5" name="Прямоугольник 4"/>
          <p:cNvSpPr/>
          <p:nvPr/>
        </p:nvSpPr>
        <p:spPr>
          <a:xfrm>
            <a:off x="1071538" y="5425875"/>
            <a:ext cx="1714512" cy="646331"/>
          </a:xfrm>
          <a:prstGeom prst="rect">
            <a:avLst/>
          </a:prstGeom>
        </p:spPr>
        <p:txBody>
          <a:bodyPr wrap="square">
            <a:spAutoFit/>
          </a:bodyPr>
          <a:lstStyle/>
          <a:p>
            <a:r>
              <a:rPr lang="ru-RU" sz="1200" dirty="0" smtClean="0"/>
              <a:t>Системный контекст, </a:t>
            </a:r>
            <a:endParaRPr lang="en-US" sz="1200" dirty="0" smtClean="0"/>
          </a:p>
          <a:p>
            <a:r>
              <a:rPr lang="ru-RU" sz="1200" dirty="0" smtClean="0"/>
              <a:t>регистровым контекст</a:t>
            </a:r>
            <a:endParaRPr lang="en-US" dirty="0" smtClean="0"/>
          </a:p>
          <a:p>
            <a:r>
              <a:rPr lang="ru-RU" sz="1200" dirty="0" smtClean="0"/>
              <a:t>стек</a:t>
            </a:r>
          </a:p>
        </p:txBody>
      </p:sp>
      <p:sp>
        <p:nvSpPr>
          <p:cNvPr id="7" name="Прямоугольник 6"/>
          <p:cNvSpPr/>
          <p:nvPr/>
        </p:nvSpPr>
        <p:spPr>
          <a:xfrm>
            <a:off x="3000364" y="5500702"/>
            <a:ext cx="1714512" cy="646331"/>
          </a:xfrm>
          <a:prstGeom prst="rect">
            <a:avLst/>
          </a:prstGeom>
        </p:spPr>
        <p:txBody>
          <a:bodyPr wrap="square">
            <a:spAutoFit/>
          </a:bodyPr>
          <a:lstStyle/>
          <a:p>
            <a:r>
              <a:rPr lang="ru-RU" sz="1200" dirty="0" smtClean="0"/>
              <a:t>Системный контекст, </a:t>
            </a:r>
            <a:endParaRPr lang="en-US" sz="1200" dirty="0" smtClean="0"/>
          </a:p>
          <a:p>
            <a:r>
              <a:rPr lang="ru-RU" sz="1200" dirty="0" smtClean="0"/>
              <a:t>регистровым контекст</a:t>
            </a:r>
            <a:endParaRPr lang="en-US" dirty="0" smtClean="0"/>
          </a:p>
          <a:p>
            <a:r>
              <a:rPr lang="ru-RU" sz="1200" dirty="0" smtClean="0"/>
              <a:t>стек</a:t>
            </a:r>
          </a:p>
        </p:txBody>
      </p:sp>
      <p:sp>
        <p:nvSpPr>
          <p:cNvPr id="8" name="Прямоугольник 7"/>
          <p:cNvSpPr/>
          <p:nvPr/>
        </p:nvSpPr>
        <p:spPr>
          <a:xfrm>
            <a:off x="5429256" y="5425875"/>
            <a:ext cx="1714512" cy="646331"/>
          </a:xfrm>
          <a:prstGeom prst="rect">
            <a:avLst/>
          </a:prstGeom>
        </p:spPr>
        <p:txBody>
          <a:bodyPr wrap="square">
            <a:spAutoFit/>
          </a:bodyPr>
          <a:lstStyle/>
          <a:p>
            <a:r>
              <a:rPr lang="ru-RU" sz="1200" dirty="0" smtClean="0"/>
              <a:t>Системный контекст, </a:t>
            </a:r>
            <a:endParaRPr lang="en-US" sz="1200" dirty="0" smtClean="0"/>
          </a:p>
          <a:p>
            <a:r>
              <a:rPr lang="ru-RU" sz="1200" dirty="0" smtClean="0"/>
              <a:t>регистровым контекст</a:t>
            </a:r>
            <a:endParaRPr lang="en-US" dirty="0" smtClean="0"/>
          </a:p>
          <a:p>
            <a:r>
              <a:rPr lang="ru-RU" sz="1200" dirty="0" smtClean="0"/>
              <a:t>стек</a:t>
            </a:r>
          </a:p>
        </p:txBody>
      </p:sp>
      <p:sp>
        <p:nvSpPr>
          <p:cNvPr id="9" name="Прямоугольник 8"/>
          <p:cNvSpPr/>
          <p:nvPr/>
        </p:nvSpPr>
        <p:spPr>
          <a:xfrm>
            <a:off x="1071538" y="3929066"/>
            <a:ext cx="6858048" cy="584775"/>
          </a:xfrm>
          <a:prstGeom prst="rect">
            <a:avLst/>
          </a:prstGeom>
        </p:spPr>
        <p:txBody>
          <a:bodyPr wrap="square">
            <a:spAutoFit/>
          </a:bodyPr>
          <a:lstStyle/>
          <a:p>
            <a:r>
              <a:rPr lang="ru-RU" sz="1600" dirty="0" smtClean="0"/>
              <a:t>область памяти, таблица открытых файлов, текущая директория, сигналы и их обработчики</a:t>
            </a:r>
            <a:endParaRPr lang="ru-RU" sz="1600" dirty="0"/>
          </a:p>
        </p:txBody>
      </p:sp>
    </p:spTree>
    <p:extLst>
      <p:ext uri="{BB962C8B-B14F-4D97-AF65-F5344CB8AC3E}">
        <p14:creationId xmlns:p14="http://schemas.microsoft.com/office/powerpoint/2010/main" val="253649476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3568" y="548681"/>
            <a:ext cx="7772400" cy="792088"/>
          </a:xfrm>
        </p:spPr>
        <p:txBody>
          <a:bodyPr>
            <a:normAutofit fontScale="90000"/>
          </a:bodyPr>
          <a:lstStyle/>
          <a:p>
            <a:r>
              <a:rPr lang="ru-RU" sz="3600" dirty="0" smtClean="0"/>
              <a:t>Преимущества потоков перед процессами</a:t>
            </a:r>
            <a:endParaRPr lang="ru-RU" sz="3600" dirty="0"/>
          </a:p>
        </p:txBody>
      </p:sp>
      <p:sp>
        <p:nvSpPr>
          <p:cNvPr id="7" name="Прямоугольник 6"/>
          <p:cNvSpPr/>
          <p:nvPr/>
        </p:nvSpPr>
        <p:spPr>
          <a:xfrm>
            <a:off x="285720" y="1340768"/>
            <a:ext cx="8534752" cy="4893647"/>
          </a:xfrm>
          <a:prstGeom prst="rect">
            <a:avLst/>
          </a:prstGeom>
        </p:spPr>
        <p:txBody>
          <a:bodyPr wrap="square">
            <a:spAutoFit/>
          </a:bodyPr>
          <a:lstStyle/>
          <a:p>
            <a:pPr>
              <a:buFont typeface="Wingdings" pitchFamily="2" charset="2"/>
              <a:buChar char="Ø"/>
            </a:pPr>
            <a:r>
              <a:rPr lang="ru-RU" sz="2400" dirty="0" smtClean="0"/>
              <a:t>меньше времени для создания нового потока, поскольку создаваемый поток использует адресное пространство текущего процесса; </a:t>
            </a:r>
          </a:p>
          <a:p>
            <a:endParaRPr lang="ru-RU" sz="2400" dirty="0" smtClean="0"/>
          </a:p>
          <a:p>
            <a:pPr>
              <a:buFont typeface="Wingdings" pitchFamily="2" charset="2"/>
              <a:buChar char="Ø"/>
            </a:pPr>
            <a:r>
              <a:rPr lang="ru-RU" sz="2400" dirty="0" smtClean="0"/>
              <a:t>меньше времени для завершения потока;</a:t>
            </a:r>
          </a:p>
          <a:p>
            <a:r>
              <a:rPr lang="ru-RU" sz="2400" dirty="0" smtClean="0"/>
              <a:t> </a:t>
            </a:r>
          </a:p>
          <a:p>
            <a:pPr>
              <a:buFont typeface="Wingdings" pitchFamily="2" charset="2"/>
              <a:buChar char="Ø"/>
            </a:pPr>
            <a:r>
              <a:rPr lang="ru-RU" sz="2400" dirty="0" smtClean="0"/>
              <a:t>меньше времени для переключения между двумя потоками в пределах процесса; </a:t>
            </a:r>
          </a:p>
          <a:p>
            <a:endParaRPr lang="ru-RU" sz="2400" dirty="0" smtClean="0"/>
          </a:p>
          <a:p>
            <a:pPr>
              <a:buFont typeface="Wingdings" pitchFamily="2" charset="2"/>
              <a:buChar char="Ø"/>
            </a:pPr>
            <a:r>
              <a:rPr lang="ru-RU" sz="2400" dirty="0" smtClean="0"/>
              <a:t>меньше коммуникационных расходов, поскольку потоки разделяют все ресурсы, и в частности адресное пространство. Данные, продуцируемые одним из потоков, немедленно становятся доступными всем другим потокам. </a:t>
            </a:r>
            <a:endParaRPr lang="ru-RU" sz="2400" dirty="0"/>
          </a:p>
        </p:txBody>
      </p:sp>
    </p:spTree>
    <p:extLst>
      <p:ext uri="{BB962C8B-B14F-4D97-AF65-F5344CB8AC3E}">
        <p14:creationId xmlns:p14="http://schemas.microsoft.com/office/powerpoint/2010/main" val="9212235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3568" y="548681"/>
            <a:ext cx="7772400" cy="792088"/>
          </a:xfrm>
        </p:spPr>
        <p:txBody>
          <a:bodyPr>
            <a:normAutofit/>
          </a:bodyPr>
          <a:lstStyle/>
          <a:p>
            <a:r>
              <a:rPr lang="ru-RU" sz="3600" dirty="0" smtClean="0"/>
              <a:t>Диаграмма состояний нити</a:t>
            </a:r>
            <a:endParaRPr lang="ru-RU" sz="3600" dirty="0"/>
          </a:p>
        </p:txBody>
      </p:sp>
      <p:pic>
        <p:nvPicPr>
          <p:cNvPr id="1026" name="Picture 2" descr="&amp;CHcy;&amp;iecy;&amp;tcy;&amp;ycy;&amp;rcy;&amp;iecy; &amp;ocy;&amp;scy;&amp;ncy;&amp;ocy;&amp;vcy;&amp;ncy;&amp;ycy;&amp;khcy; &amp;scy;&amp;ocy;&amp;scy;&amp;tcy;&amp;ocy;&amp;yacy;&amp;ncy;&amp;icy;&amp;yacy; &amp;ncy;&amp;icy;&amp;tcy;&amp;icy; /ready-running-blocked-terminated/"/>
          <p:cNvPicPr>
            <a:picLocks noChangeAspect="1" noChangeArrowheads="1"/>
          </p:cNvPicPr>
          <p:nvPr/>
        </p:nvPicPr>
        <p:blipFill>
          <a:blip r:embed="rId2"/>
          <a:srcRect/>
          <a:stretch>
            <a:fillRect/>
          </a:stretch>
        </p:blipFill>
        <p:spPr bwMode="auto">
          <a:xfrm>
            <a:off x="500034" y="1428736"/>
            <a:ext cx="7500990" cy="5000660"/>
          </a:xfrm>
          <a:prstGeom prst="rect">
            <a:avLst/>
          </a:prstGeom>
          <a:noFill/>
        </p:spPr>
      </p:pic>
    </p:spTree>
    <p:extLst>
      <p:ext uri="{BB962C8B-B14F-4D97-AF65-F5344CB8AC3E}">
        <p14:creationId xmlns:p14="http://schemas.microsoft.com/office/powerpoint/2010/main" val="29034016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3568" y="548681"/>
            <a:ext cx="7772400" cy="792088"/>
          </a:xfrm>
        </p:spPr>
        <p:txBody>
          <a:bodyPr>
            <a:normAutofit fontScale="90000"/>
          </a:bodyPr>
          <a:lstStyle/>
          <a:p>
            <a:r>
              <a:rPr lang="ru-RU" sz="3600" dirty="0" smtClean="0"/>
              <a:t>Реализация потоков (нитей) при помощи функции </a:t>
            </a:r>
            <a:r>
              <a:rPr lang="en-US" sz="3600" b="1" dirty="0" smtClean="0"/>
              <a:t>clone</a:t>
            </a:r>
            <a:endParaRPr lang="ru-RU" sz="3600" dirty="0"/>
          </a:p>
        </p:txBody>
      </p:sp>
      <p:sp>
        <p:nvSpPr>
          <p:cNvPr id="7" name="Прямоугольник 6"/>
          <p:cNvSpPr/>
          <p:nvPr/>
        </p:nvSpPr>
        <p:spPr>
          <a:xfrm>
            <a:off x="285720" y="1340768"/>
            <a:ext cx="8534752" cy="5016758"/>
          </a:xfrm>
          <a:prstGeom prst="rect">
            <a:avLst/>
          </a:prstGeom>
        </p:spPr>
        <p:txBody>
          <a:bodyPr wrap="square">
            <a:spAutoFit/>
          </a:bodyPr>
          <a:lstStyle/>
          <a:p>
            <a:r>
              <a:rPr lang="ru-RU" sz="3200" dirty="0" smtClean="0"/>
              <a:t>В отличии от </a:t>
            </a:r>
            <a:r>
              <a:rPr lang="en-GB" sz="3200" dirty="0" smtClean="0"/>
              <a:t>fork() </a:t>
            </a:r>
            <a:r>
              <a:rPr lang="ru-RU" sz="3200" dirty="0" smtClean="0"/>
              <a:t>позволяет настраивать запускаемый процесс</a:t>
            </a:r>
          </a:p>
          <a:p>
            <a:r>
              <a:rPr lang="en-GB" sz="3200" dirty="0" smtClean="0"/>
              <a:t> </a:t>
            </a:r>
            <a:endParaRPr lang="ru-RU" sz="3200" dirty="0" smtClean="0"/>
          </a:p>
          <a:p>
            <a:r>
              <a:rPr lang="en-US" sz="3200" dirty="0" err="1" smtClean="0"/>
              <a:t>int</a:t>
            </a:r>
            <a:r>
              <a:rPr lang="en-US" sz="3200" dirty="0" smtClean="0"/>
              <a:t> clone (</a:t>
            </a:r>
            <a:r>
              <a:rPr lang="en-US" sz="3200" dirty="0" err="1" smtClean="0"/>
              <a:t>int</a:t>
            </a:r>
            <a:r>
              <a:rPr lang="en-US" sz="3200" dirty="0" smtClean="0"/>
              <a:t> (*fn) (void *), void *</a:t>
            </a:r>
            <a:r>
              <a:rPr lang="en-US" sz="3200" dirty="0" err="1" smtClean="0"/>
              <a:t>child_stack</a:t>
            </a:r>
            <a:r>
              <a:rPr lang="en-US" sz="3200" dirty="0" smtClean="0"/>
              <a:t>, </a:t>
            </a:r>
            <a:r>
              <a:rPr lang="en-US" sz="3200" dirty="0" err="1" smtClean="0"/>
              <a:t>int</a:t>
            </a:r>
            <a:r>
              <a:rPr lang="en-US" sz="3200" dirty="0" smtClean="0"/>
              <a:t> flags, void *</a:t>
            </a:r>
            <a:r>
              <a:rPr lang="en-US" sz="3200" dirty="0" err="1" smtClean="0"/>
              <a:t>arg</a:t>
            </a:r>
            <a:r>
              <a:rPr lang="en-US" sz="3200" dirty="0" smtClean="0"/>
              <a:t>);</a:t>
            </a:r>
            <a:endParaRPr lang="ru-RU" sz="3200" dirty="0" smtClean="0"/>
          </a:p>
          <a:p>
            <a:r>
              <a:rPr lang="en-US" sz="3200" dirty="0" smtClean="0"/>
              <a:t>fn – </a:t>
            </a:r>
            <a:r>
              <a:rPr lang="ru-RU" sz="3200" dirty="0" smtClean="0"/>
              <a:t>указатель на функцию потока (имя функции)</a:t>
            </a:r>
            <a:r>
              <a:rPr lang="en-US" sz="3200" dirty="0" smtClean="0"/>
              <a:t>;</a:t>
            </a:r>
          </a:p>
          <a:p>
            <a:r>
              <a:rPr lang="en-US" sz="3200" dirty="0" err="1" smtClean="0"/>
              <a:t>child_stack</a:t>
            </a:r>
            <a:r>
              <a:rPr lang="en-US" sz="3200" dirty="0" smtClean="0"/>
              <a:t> – </a:t>
            </a:r>
            <a:r>
              <a:rPr lang="ru-RU" sz="3200" dirty="0" smtClean="0"/>
              <a:t> указатель на стек потока;</a:t>
            </a:r>
            <a:endParaRPr lang="en-US" sz="3200" dirty="0" smtClean="0"/>
          </a:p>
          <a:p>
            <a:r>
              <a:rPr lang="en-US" sz="3200" dirty="0" smtClean="0"/>
              <a:t>flags – </a:t>
            </a:r>
            <a:r>
              <a:rPr lang="ru-RU" sz="3200" dirty="0" smtClean="0"/>
              <a:t>флаги;</a:t>
            </a:r>
          </a:p>
          <a:p>
            <a:r>
              <a:rPr lang="en-US" sz="3200" dirty="0" err="1" smtClean="0"/>
              <a:t>arg</a:t>
            </a:r>
            <a:r>
              <a:rPr lang="ru-RU" sz="3200" dirty="0" smtClean="0"/>
              <a:t> – аргумент, передаваемый функции.</a:t>
            </a:r>
            <a:endParaRPr lang="ru-RU" sz="3200" dirty="0"/>
          </a:p>
        </p:txBody>
      </p:sp>
    </p:spTree>
    <p:extLst>
      <p:ext uri="{BB962C8B-B14F-4D97-AF65-F5344CB8AC3E}">
        <p14:creationId xmlns:p14="http://schemas.microsoft.com/office/powerpoint/2010/main" val="37060696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56"/>
          </a:xfrm>
        </p:spPr>
        <p:txBody>
          <a:bodyPr>
            <a:normAutofit fontScale="90000"/>
          </a:bodyPr>
          <a:lstStyle/>
          <a:p>
            <a:r>
              <a:rPr lang="ru-RU" sz="3600" baseline="0" dirty="0" smtClean="0"/>
              <a:t>Основные флаги системного вызова </a:t>
            </a:r>
            <a:r>
              <a:rPr lang="en-US" sz="3600" baseline="0" dirty="0" smtClean="0"/>
              <a:t>clone ()</a:t>
            </a:r>
            <a:endParaRPr lang="ru-RU" sz="3600" dirty="0"/>
          </a:p>
        </p:txBody>
      </p:sp>
      <p:graphicFrame>
        <p:nvGraphicFramePr>
          <p:cNvPr id="4" name="Таблица 3"/>
          <p:cNvGraphicFramePr>
            <a:graphicFrameLocks noGrp="1"/>
          </p:cNvGraphicFramePr>
          <p:nvPr/>
        </p:nvGraphicFramePr>
        <p:xfrm>
          <a:off x="500034" y="1000108"/>
          <a:ext cx="8135763" cy="5327904"/>
        </p:xfrm>
        <a:graphic>
          <a:graphicData uri="http://schemas.openxmlformats.org/drawingml/2006/table">
            <a:tbl>
              <a:tblPr/>
              <a:tblGrid>
                <a:gridCol w="1922500">
                  <a:extLst>
                    <a:ext uri="{9D8B030D-6E8A-4147-A177-3AD203B41FA5}">
                      <a16:colId xmlns:a16="http://schemas.microsoft.com/office/drawing/2014/main" val="20000"/>
                    </a:ext>
                  </a:extLst>
                </a:gridCol>
                <a:gridCol w="6213263">
                  <a:extLst>
                    <a:ext uri="{9D8B030D-6E8A-4147-A177-3AD203B41FA5}">
                      <a16:colId xmlns:a16="http://schemas.microsoft.com/office/drawing/2014/main" val="20001"/>
                    </a:ext>
                  </a:extLst>
                </a:gridCol>
              </a:tblGrid>
              <a:tr h="259793">
                <a:tc>
                  <a:txBody>
                    <a:bodyPr/>
                    <a:lstStyle/>
                    <a:p>
                      <a:pPr algn="ctr">
                        <a:lnSpc>
                          <a:spcPct val="115000"/>
                        </a:lnSpc>
                        <a:spcAft>
                          <a:spcPts val="0"/>
                        </a:spcAft>
                      </a:pPr>
                      <a:r>
                        <a:rPr lang="en-US" sz="1600" b="1" dirty="0" err="1">
                          <a:latin typeface="Helvetica-Bold"/>
                          <a:ea typeface="Calibri"/>
                          <a:cs typeface="Helvetica-Bold"/>
                        </a:rPr>
                        <a:t>Флаг</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600" b="1">
                          <a:latin typeface="Helvetica-Bold"/>
                          <a:ea typeface="Calibri"/>
                          <a:cs typeface="Helvetica-Bold"/>
                        </a:rPr>
                        <a:t>Описание</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19587">
                <a:tc>
                  <a:txBody>
                    <a:bodyPr/>
                    <a:lstStyle/>
                    <a:p>
                      <a:pPr>
                        <a:lnSpc>
                          <a:spcPct val="115000"/>
                        </a:lnSpc>
                        <a:spcAft>
                          <a:spcPts val="0"/>
                        </a:spcAft>
                      </a:pPr>
                      <a:r>
                        <a:rPr lang="en-US" sz="1600" dirty="0">
                          <a:latin typeface="Courier"/>
                          <a:ea typeface="Helvetica-Bold"/>
                          <a:cs typeface="Courier"/>
                        </a:rPr>
                        <a:t>CLONE_FILES</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Helvetica"/>
                          <a:ea typeface="Helvetica-Bold"/>
                          <a:cs typeface="Helvetica"/>
                        </a:rPr>
                        <a:t>Родительский и порожденный процессы совместно </a:t>
                      </a:r>
                      <a:r>
                        <a:rPr lang="ru-RU" sz="1600" kern="1200" dirty="0" smtClean="0">
                          <a:solidFill>
                            <a:schemeClr val="tx1"/>
                          </a:solidFill>
                          <a:latin typeface="Helvetica"/>
                          <a:ea typeface="Helvetica-Bold"/>
                          <a:cs typeface="Helvetica"/>
                        </a:rPr>
                        <a:t>используют</a:t>
                      </a:r>
                      <a:r>
                        <a:rPr lang="en-US" sz="1600" kern="1200" dirty="0" smtClean="0">
                          <a:solidFill>
                            <a:schemeClr val="tx1"/>
                          </a:solidFill>
                          <a:latin typeface="Helvetica"/>
                          <a:ea typeface="Helvetica-Bold"/>
                          <a:cs typeface="Helvetica"/>
                        </a:rPr>
                        <a:t> </a:t>
                      </a:r>
                      <a:r>
                        <a:rPr lang="ru-RU" sz="1600" kern="1200" dirty="0" smtClean="0">
                          <a:solidFill>
                            <a:schemeClr val="tx1"/>
                          </a:solidFill>
                          <a:latin typeface="Helvetica"/>
                          <a:ea typeface="Helvetica-Bold"/>
                          <a:cs typeface="Helvetica"/>
                        </a:rPr>
                        <a:t>одну и ту же таблицу файловых дескрипторов (</a:t>
                      </a:r>
                      <a:r>
                        <a:rPr lang="ru-RU" sz="1600" dirty="0" smtClean="0">
                          <a:latin typeface="Helvetica"/>
                          <a:ea typeface="Helvetica-Bold"/>
                          <a:cs typeface="Helvetica"/>
                        </a:rPr>
                        <a:t>копия)</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9587">
                <a:tc>
                  <a:txBody>
                    <a:bodyPr/>
                    <a:lstStyle/>
                    <a:p>
                      <a:pPr>
                        <a:lnSpc>
                          <a:spcPct val="115000"/>
                        </a:lnSpc>
                        <a:spcAft>
                          <a:spcPts val="0"/>
                        </a:spcAft>
                      </a:pPr>
                      <a:r>
                        <a:rPr lang="en-US" sz="1600">
                          <a:latin typeface="Courier"/>
                          <a:ea typeface="Helvetica-Bold"/>
                          <a:cs typeface="Courier"/>
                        </a:rPr>
                        <a:t>CLONE_FS</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Helvetica"/>
                          <a:ea typeface="Helvetica-Bold"/>
                          <a:cs typeface="Helvetica"/>
                        </a:rPr>
                        <a:t>Родительский и порожденный процессы совместно </a:t>
                      </a:r>
                      <a:r>
                        <a:rPr lang="ru-RU" sz="1600" dirty="0" smtClean="0">
                          <a:latin typeface="Helvetica"/>
                          <a:ea typeface="Helvetica-Bold"/>
                          <a:cs typeface="Helvetica"/>
                        </a:rPr>
                        <a:t>используют</a:t>
                      </a:r>
                      <a:r>
                        <a:rPr lang="en-US" sz="1600" dirty="0" smtClean="0">
                          <a:latin typeface="Helvetica"/>
                          <a:ea typeface="Helvetica-Bold"/>
                          <a:cs typeface="Helvetica"/>
                        </a:rPr>
                        <a:t> </a:t>
                      </a:r>
                      <a:r>
                        <a:rPr lang="ru-RU" sz="1600" dirty="0" smtClean="0">
                          <a:latin typeface="Helvetica"/>
                          <a:ea typeface="Helvetica-Bold"/>
                          <a:cs typeface="Helvetica"/>
                        </a:rPr>
                        <a:t>информацию </a:t>
                      </a:r>
                      <a:r>
                        <a:rPr lang="ru-RU" sz="1600" dirty="0">
                          <a:latin typeface="Helvetica"/>
                          <a:ea typeface="Helvetica-Bold"/>
                          <a:cs typeface="Helvetica"/>
                        </a:rPr>
                        <a:t>о файловой </a:t>
                      </a:r>
                      <a:r>
                        <a:rPr lang="ru-RU" sz="1600" dirty="0" smtClean="0">
                          <a:latin typeface="Helvetica"/>
                          <a:ea typeface="Helvetica-Bold"/>
                          <a:cs typeface="Helvetica"/>
                        </a:rPr>
                        <a:t>системе (копия)</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2268">
                <a:tc>
                  <a:txBody>
                    <a:bodyPr/>
                    <a:lstStyle/>
                    <a:p>
                      <a:pPr>
                        <a:lnSpc>
                          <a:spcPct val="115000"/>
                        </a:lnSpc>
                        <a:spcAft>
                          <a:spcPts val="0"/>
                        </a:spcAft>
                      </a:pPr>
                      <a:r>
                        <a:rPr lang="en-US" sz="1600" dirty="0">
                          <a:latin typeface="Courier"/>
                          <a:ea typeface="Helvetica-Bold"/>
                          <a:cs typeface="Courier"/>
                        </a:rPr>
                        <a:t>CLONE_NEWNS</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Helvetica"/>
                          <a:ea typeface="Helvetica-Bold"/>
                          <a:cs typeface="Helvetica"/>
                        </a:rPr>
                        <a:t>Создать новое пространство имен для порожденной </a:t>
                      </a:r>
                      <a:r>
                        <a:rPr lang="ru-RU" sz="1600" dirty="0" smtClean="0">
                          <a:latin typeface="Helvetica"/>
                          <a:ea typeface="Helvetica-Bold"/>
                          <a:cs typeface="Helvetica"/>
                        </a:rPr>
                        <a:t>задачи, только привилегированный процесс </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56424">
                <a:tc>
                  <a:txBody>
                    <a:bodyPr/>
                    <a:lstStyle/>
                    <a:p>
                      <a:pPr>
                        <a:lnSpc>
                          <a:spcPct val="115000"/>
                        </a:lnSpc>
                        <a:spcAft>
                          <a:spcPts val="0"/>
                        </a:spcAft>
                      </a:pPr>
                      <a:r>
                        <a:rPr lang="en-US" sz="1600">
                          <a:latin typeface="Courier"/>
                          <a:ea typeface="Helvetica-Bold"/>
                          <a:cs typeface="Courier"/>
                        </a:rPr>
                        <a:t>CLONE_PARENT</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Helvetica"/>
                          <a:ea typeface="Helvetica-Bold"/>
                          <a:cs typeface="Helvetica"/>
                        </a:rPr>
                        <a:t>Родительский процесс вызывающего процесса становится </a:t>
                      </a:r>
                      <a:r>
                        <a:rPr lang="ru-RU" sz="1600" dirty="0" smtClean="0">
                          <a:latin typeface="Helvetica"/>
                          <a:ea typeface="Helvetica-Bold"/>
                          <a:cs typeface="Helvetica"/>
                        </a:rPr>
                        <a:t>родительским </a:t>
                      </a:r>
                      <a:r>
                        <a:rPr lang="ru-RU" sz="1600" dirty="0">
                          <a:latin typeface="Helvetica"/>
                          <a:ea typeface="Helvetica-Bold"/>
                          <a:cs typeface="Helvetica"/>
                        </a:rPr>
                        <a:t>и для </a:t>
                      </a:r>
                      <a:r>
                        <a:rPr lang="ru-RU" sz="1600" dirty="0" smtClean="0">
                          <a:latin typeface="Helvetica"/>
                          <a:ea typeface="Helvetica-Bold"/>
                          <a:cs typeface="Helvetica"/>
                        </a:rPr>
                        <a:t>порожденного</a:t>
                      </a:r>
                      <a:r>
                        <a:rPr lang="ru-RU" sz="1600" baseline="0" dirty="0" smtClean="0">
                          <a:latin typeface="Helvetica"/>
                          <a:ea typeface="Helvetica-Bold"/>
                          <a:cs typeface="Helvetica"/>
                        </a:rPr>
                        <a:t> (родителем будет вызывающий процесс)</a:t>
                      </a:r>
                      <a:r>
                        <a:rPr lang="ru-RU" sz="1600" dirty="0" smtClean="0">
                          <a:latin typeface="Helvetica"/>
                          <a:ea typeface="Helvetica-Bold"/>
                          <a:cs typeface="Helvetica"/>
                        </a:rPr>
                        <a:t> </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19587">
                <a:tc>
                  <a:txBody>
                    <a:bodyPr/>
                    <a:lstStyle/>
                    <a:p>
                      <a:pPr>
                        <a:lnSpc>
                          <a:spcPct val="115000"/>
                        </a:lnSpc>
                        <a:spcAft>
                          <a:spcPts val="0"/>
                        </a:spcAft>
                      </a:pPr>
                      <a:r>
                        <a:rPr lang="en-US" sz="1600" dirty="0">
                          <a:latin typeface="Courier"/>
                          <a:ea typeface="Helvetica-Bold"/>
                          <a:cs typeface="Courier"/>
                        </a:rPr>
                        <a:t>CLONE_SIGHAND</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Helvetica"/>
                          <a:ea typeface="Helvetica-Bold"/>
                          <a:cs typeface="Helvetica"/>
                        </a:rPr>
                        <a:t>У порожденного и родительского процессов будут общие </a:t>
                      </a:r>
                      <a:r>
                        <a:rPr lang="ru-RU" sz="1600" dirty="0" smtClean="0">
                          <a:latin typeface="Helvetica"/>
                          <a:ea typeface="Helvetica-Bold"/>
                          <a:cs typeface="Helvetica"/>
                        </a:rPr>
                        <a:t>обработчики сигналов </a:t>
                      </a:r>
                      <a:r>
                        <a:rPr lang="ru-RU" sz="1600" kern="1200" dirty="0" smtClean="0">
                          <a:solidFill>
                            <a:schemeClr val="tx1"/>
                          </a:solidFill>
                          <a:latin typeface="Helvetica"/>
                          <a:ea typeface="Helvetica-Bold"/>
                          <a:cs typeface="Helvetica"/>
                        </a:rPr>
                        <a:t>(</a:t>
                      </a:r>
                      <a:r>
                        <a:rPr lang="ru-RU" sz="1600" dirty="0" smtClean="0">
                          <a:latin typeface="Helvetica"/>
                          <a:ea typeface="Helvetica-Bold"/>
                          <a:cs typeface="Helvetica"/>
                        </a:rPr>
                        <a:t>копия)</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19587">
                <a:tc>
                  <a:txBody>
                    <a:bodyPr/>
                    <a:lstStyle/>
                    <a:p>
                      <a:pPr>
                        <a:lnSpc>
                          <a:spcPct val="115000"/>
                        </a:lnSpc>
                        <a:spcAft>
                          <a:spcPts val="0"/>
                        </a:spcAft>
                      </a:pPr>
                      <a:r>
                        <a:rPr lang="en-US" sz="1600" dirty="0">
                          <a:latin typeface="Courier"/>
                          <a:ea typeface="Helvetica-Bold"/>
                          <a:cs typeface="Courier"/>
                        </a:rPr>
                        <a:t>CLONE_THREAD</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Helvetica"/>
                          <a:ea typeface="Helvetica-Bold"/>
                          <a:cs typeface="Helvetica"/>
                        </a:rPr>
                        <a:t>Родительский и порожденный процессы будут принадлежать </a:t>
                      </a:r>
                      <a:r>
                        <a:rPr lang="ru-RU" sz="1600" dirty="0" smtClean="0">
                          <a:latin typeface="Helvetica"/>
                          <a:ea typeface="Helvetica-Bold"/>
                          <a:cs typeface="Helvetica"/>
                        </a:rPr>
                        <a:t>одной группе потоков (в новой группе)</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79380">
                <a:tc>
                  <a:txBody>
                    <a:bodyPr/>
                    <a:lstStyle/>
                    <a:p>
                      <a:pPr>
                        <a:lnSpc>
                          <a:spcPct val="115000"/>
                        </a:lnSpc>
                        <a:spcAft>
                          <a:spcPts val="0"/>
                        </a:spcAft>
                      </a:pPr>
                      <a:r>
                        <a:rPr lang="en-US" sz="1600" dirty="0" smtClean="0">
                          <a:latin typeface="Courier"/>
                          <a:ea typeface="Helvetica-Bold"/>
                          <a:cs typeface="Courier"/>
                        </a:rPr>
                        <a:t>CLONE_VFO</a:t>
                      </a:r>
                      <a:r>
                        <a:rPr lang="en-GB" sz="1600" dirty="0" smtClean="0">
                          <a:latin typeface="Courier"/>
                          <a:ea typeface="Helvetica-Bold"/>
                          <a:cs typeface="Courier"/>
                        </a:rPr>
                        <a:t>R</a:t>
                      </a:r>
                      <a:r>
                        <a:rPr lang="en-US" sz="1600" dirty="0" smtClean="0">
                          <a:latin typeface="Courier"/>
                          <a:ea typeface="Helvetica-Bold"/>
                          <a:cs typeface="Courier"/>
                        </a:rPr>
                        <a:t>K</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Helvetica"/>
                          <a:ea typeface="Helvetica-Bold"/>
                          <a:cs typeface="Helvetica"/>
                        </a:rPr>
                        <a:t>Использовать </a:t>
                      </a:r>
                      <a:r>
                        <a:rPr lang="ru-RU" sz="1600" dirty="0" err="1" smtClean="0">
                          <a:latin typeface="Helvetica"/>
                          <a:ea typeface="Helvetica-Bold"/>
                          <a:cs typeface="Helvetica"/>
                        </a:rPr>
                        <a:t>vf</a:t>
                      </a:r>
                      <a:r>
                        <a:rPr lang="ru-RU" sz="1600" i="1" dirty="0" err="1" smtClean="0">
                          <a:latin typeface="Helvetica-Oblique"/>
                          <a:ea typeface="Calibri"/>
                          <a:cs typeface="Helvetica-Oblique"/>
                        </a:rPr>
                        <a:t>ork</a:t>
                      </a:r>
                      <a:r>
                        <a:rPr lang="ru-RU" sz="1600" i="1" dirty="0" smtClean="0">
                          <a:latin typeface="Helvetica-Oblique"/>
                          <a:ea typeface="Calibri"/>
                          <a:cs typeface="Helvetica-Oblique"/>
                        </a:rPr>
                        <a:t> </a:t>
                      </a:r>
                      <a:r>
                        <a:rPr lang="ru-RU" sz="1600" i="1" dirty="0">
                          <a:latin typeface="Helvetica-Oblique"/>
                          <a:ea typeface="Calibri"/>
                          <a:cs typeface="Helvetica-Oblique"/>
                        </a:rPr>
                        <a:t>()</a:t>
                      </a:r>
                      <a:r>
                        <a:rPr lang="ru-RU" sz="1600" dirty="0">
                          <a:latin typeface="Helvetica"/>
                          <a:ea typeface="Helvetica-Bold"/>
                          <a:cs typeface="Helvetica"/>
                        </a:rPr>
                        <a:t>: родительский процесс будет находиться</a:t>
                      </a:r>
                      <a:endParaRPr lang="ru-RU" sz="1600" dirty="0">
                        <a:latin typeface="Calibri"/>
                        <a:ea typeface="Calibri"/>
                        <a:cs typeface="Times New Roman"/>
                      </a:endParaRPr>
                    </a:p>
                    <a:p>
                      <a:pPr>
                        <a:lnSpc>
                          <a:spcPct val="115000"/>
                        </a:lnSpc>
                        <a:spcAft>
                          <a:spcPts val="0"/>
                        </a:spcAft>
                      </a:pPr>
                      <a:r>
                        <a:rPr lang="ru-RU" sz="1600" dirty="0">
                          <a:latin typeface="Calibri"/>
                          <a:ea typeface="Helvetica-Bold"/>
                          <a:cs typeface="Helvetica"/>
                        </a:rPr>
                        <a:t>в</a:t>
                      </a:r>
                      <a:r>
                        <a:rPr lang="ru-RU" sz="1600" dirty="0">
                          <a:latin typeface="Helvetica"/>
                          <a:ea typeface="Helvetica-Bold"/>
                          <a:cs typeface="Helvetica"/>
                        </a:rPr>
                        <a:t> приостановленном состоянии, пока порожденный процесс не </a:t>
                      </a:r>
                      <a:r>
                        <a:rPr lang="ru-RU" sz="1600" dirty="0" smtClean="0">
                          <a:latin typeface="Helvetica"/>
                          <a:ea typeface="Helvetica-Bold"/>
                          <a:cs typeface="Helvetica"/>
                        </a:rPr>
                        <a:t>возобновит </a:t>
                      </a:r>
                      <a:r>
                        <a:rPr lang="ru-RU" sz="1600" dirty="0">
                          <a:latin typeface="Helvetica"/>
                          <a:ea typeface="Helvetica-Bold"/>
                          <a:cs typeface="Helvetica"/>
                        </a:rPr>
                        <a:t>его </a:t>
                      </a:r>
                      <a:r>
                        <a:rPr lang="ru-RU" sz="1600" dirty="0" smtClean="0">
                          <a:latin typeface="Helvetica"/>
                          <a:ea typeface="Helvetica-Bold"/>
                          <a:cs typeface="Helvetica"/>
                        </a:rPr>
                        <a:t>работу</a:t>
                      </a:r>
                      <a:r>
                        <a:rPr lang="en-GB" sz="1600" dirty="0" smtClean="0">
                          <a:latin typeface="Helvetica"/>
                          <a:ea typeface="Helvetica-Bold"/>
                          <a:cs typeface="Helvetica"/>
                        </a:rPr>
                        <a:t> </a:t>
                      </a:r>
                      <a:r>
                        <a:rPr lang="ru-RU" sz="1600" dirty="0" smtClean="0">
                          <a:latin typeface="Helvetica"/>
                          <a:ea typeface="Helvetica-Bold"/>
                          <a:cs typeface="Helvetica"/>
                        </a:rPr>
                        <a:t>(параллельная работа)</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19587">
                <a:tc>
                  <a:txBody>
                    <a:bodyPr/>
                    <a:lstStyle/>
                    <a:p>
                      <a:pPr>
                        <a:lnSpc>
                          <a:spcPct val="115000"/>
                        </a:lnSpc>
                        <a:spcAft>
                          <a:spcPts val="0"/>
                        </a:spcAft>
                      </a:pPr>
                      <a:r>
                        <a:rPr lang="en-US" sz="1600">
                          <a:latin typeface="Courier"/>
                          <a:ea typeface="Helvetica-Bold"/>
                          <a:cs typeface="Courier"/>
                        </a:rPr>
                        <a:t>CLONE_VM</a:t>
                      </a:r>
                      <a:endParaRPr lang="ru-RU"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1600" dirty="0">
                          <a:latin typeface="Helvetica"/>
                          <a:ea typeface="Helvetica-Bold"/>
                          <a:cs typeface="Helvetica"/>
                        </a:rPr>
                        <a:t>У порожденного и родительского процессов будет общее </a:t>
                      </a:r>
                      <a:r>
                        <a:rPr lang="ru-RU" sz="1600" dirty="0" smtClean="0">
                          <a:latin typeface="Helvetica"/>
                          <a:ea typeface="Helvetica-Bold"/>
                          <a:cs typeface="Helvetica"/>
                        </a:rPr>
                        <a:t>адресное пространство (разное)</a:t>
                      </a:r>
                      <a:endParaRPr lang="ru-RU"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90268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2844" y="274638"/>
            <a:ext cx="8715436" cy="778098"/>
          </a:xfrm>
        </p:spPr>
        <p:txBody>
          <a:bodyPr>
            <a:normAutofit fontScale="90000"/>
          </a:bodyPr>
          <a:lstStyle/>
          <a:p>
            <a:r>
              <a:rPr lang="ru-RU" sz="4000" dirty="0" smtClean="0"/>
              <a:t>Шаблон создания потока с помощью </a:t>
            </a:r>
            <a:r>
              <a:rPr lang="en-US" sz="4000" dirty="0" smtClean="0"/>
              <a:t>clone</a:t>
            </a:r>
            <a:r>
              <a:rPr lang="ru-RU" sz="4000" dirty="0" smtClean="0"/>
              <a:t> </a:t>
            </a:r>
            <a:endParaRPr lang="ru-RU" sz="4000" dirty="0"/>
          </a:p>
        </p:txBody>
      </p:sp>
      <p:sp>
        <p:nvSpPr>
          <p:cNvPr id="3" name="Содержимое 2"/>
          <p:cNvSpPr>
            <a:spLocks noGrp="1"/>
          </p:cNvSpPr>
          <p:nvPr>
            <p:ph idx="1"/>
          </p:nvPr>
        </p:nvSpPr>
        <p:spPr>
          <a:xfrm>
            <a:off x="457200" y="980728"/>
            <a:ext cx="8363272" cy="5591544"/>
          </a:xfrm>
        </p:spPr>
        <p:txBody>
          <a:bodyPr>
            <a:normAutofit fontScale="55000" lnSpcReduction="20000"/>
          </a:bodyPr>
          <a:lstStyle/>
          <a:p>
            <a:pPr>
              <a:buNone/>
            </a:pPr>
            <a:r>
              <a:rPr lang="en-US" dirty="0" smtClean="0"/>
              <a:t>//</a:t>
            </a:r>
            <a:r>
              <a:rPr lang="ru-RU" dirty="0" smtClean="0"/>
              <a:t>стек размером 64</a:t>
            </a:r>
            <a:r>
              <a:rPr lang="en-US" dirty="0" err="1" smtClean="0"/>
              <a:t>kB</a:t>
            </a:r>
            <a:endParaRPr lang="en-US" dirty="0" smtClean="0"/>
          </a:p>
          <a:p>
            <a:pPr>
              <a:buNone/>
            </a:pPr>
            <a:r>
              <a:rPr lang="en-US" dirty="0" smtClean="0"/>
              <a:t>#define STACK 1024*64 </a:t>
            </a:r>
          </a:p>
          <a:p>
            <a:pPr>
              <a:buNone/>
            </a:pPr>
            <a:r>
              <a:rPr lang="en-US" dirty="0" smtClean="0"/>
              <a:t>#include &lt;/</a:t>
            </a:r>
            <a:r>
              <a:rPr lang="en-US" dirty="0" err="1" smtClean="0"/>
              <a:t>usr</a:t>
            </a:r>
            <a:r>
              <a:rPr lang="en-US" dirty="0" smtClean="0"/>
              <a:t>/include/</a:t>
            </a:r>
            <a:r>
              <a:rPr lang="en-US" dirty="0" err="1" smtClean="0"/>
              <a:t>linux</a:t>
            </a:r>
            <a:r>
              <a:rPr lang="en-US" dirty="0" smtClean="0"/>
              <a:t>/</a:t>
            </a:r>
            <a:r>
              <a:rPr lang="en-US" dirty="0" err="1" smtClean="0"/>
              <a:t>sched.h</a:t>
            </a:r>
            <a:r>
              <a:rPr lang="en-US" dirty="0" smtClean="0"/>
              <a:t>&gt; </a:t>
            </a:r>
          </a:p>
          <a:p>
            <a:pPr>
              <a:buNone/>
            </a:pPr>
            <a:r>
              <a:rPr lang="en-US" dirty="0" smtClean="0"/>
              <a:t>// </a:t>
            </a:r>
            <a:r>
              <a:rPr lang="ru-RU" dirty="0" smtClean="0"/>
              <a:t>Дочерний поток выполнит эту функцию </a:t>
            </a:r>
          </a:p>
          <a:p>
            <a:pPr>
              <a:buNone/>
            </a:pPr>
            <a:r>
              <a:rPr lang="en-US" dirty="0" smtClean="0"/>
              <a:t>void Function( void* argument ) {</a:t>
            </a:r>
          </a:p>
          <a:p>
            <a:pPr>
              <a:buNone/>
            </a:pPr>
            <a:r>
              <a:rPr lang="en-US" dirty="0" smtClean="0"/>
              <a:t>    ………………………… </a:t>
            </a:r>
          </a:p>
          <a:p>
            <a:pPr>
              <a:buNone/>
            </a:pPr>
            <a:r>
              <a:rPr lang="en-US" dirty="0" smtClean="0"/>
              <a:t>  }</a:t>
            </a:r>
          </a:p>
          <a:p>
            <a:pPr>
              <a:buNone/>
            </a:pPr>
            <a:r>
              <a:rPr lang="en-US" dirty="0" err="1" smtClean="0"/>
              <a:t>int</a:t>
            </a:r>
            <a:r>
              <a:rPr lang="en-US" dirty="0" smtClean="0"/>
              <a:t> main() {</a:t>
            </a:r>
          </a:p>
          <a:p>
            <a:pPr>
              <a:buNone/>
            </a:pPr>
            <a:r>
              <a:rPr lang="en-US" dirty="0" smtClean="0"/>
              <a:t>     void* stack= </a:t>
            </a:r>
            <a:r>
              <a:rPr lang="en-US" dirty="0" err="1" smtClean="0"/>
              <a:t>malloc</a:t>
            </a:r>
            <a:r>
              <a:rPr lang="en-US" dirty="0" smtClean="0"/>
              <a:t>(STACK); </a:t>
            </a:r>
          </a:p>
          <a:p>
            <a:pPr>
              <a:buNone/>
            </a:pPr>
            <a:r>
              <a:rPr lang="en-US" dirty="0" smtClean="0"/>
              <a:t>     </a:t>
            </a:r>
            <a:r>
              <a:rPr lang="en-US" dirty="0" err="1" smtClean="0"/>
              <a:t>pid_t</a:t>
            </a:r>
            <a:r>
              <a:rPr lang="en-US" dirty="0" smtClean="0"/>
              <a:t> </a:t>
            </a:r>
            <a:r>
              <a:rPr lang="en-US" dirty="0" err="1" smtClean="0"/>
              <a:t>pid</a:t>
            </a:r>
            <a:r>
              <a:rPr lang="en-US" dirty="0" smtClean="0"/>
              <a:t>; </a:t>
            </a:r>
          </a:p>
          <a:p>
            <a:pPr>
              <a:buNone/>
            </a:pPr>
            <a:r>
              <a:rPr lang="en-US" dirty="0" smtClean="0"/>
              <a:t>     </a:t>
            </a:r>
            <a:r>
              <a:rPr lang="en-US" dirty="0" err="1" smtClean="0"/>
              <a:t>int</a:t>
            </a:r>
            <a:r>
              <a:rPr lang="en-US" dirty="0" smtClean="0"/>
              <a:t> </a:t>
            </a:r>
            <a:r>
              <a:rPr lang="ru-RU" dirty="0" smtClean="0"/>
              <a:t> </a:t>
            </a:r>
            <a:r>
              <a:rPr lang="en-US" dirty="0" err="1" smtClean="0"/>
              <a:t>arg</a:t>
            </a:r>
            <a:r>
              <a:rPr lang="en-US" dirty="0" smtClean="0"/>
              <a:t>; </a:t>
            </a:r>
          </a:p>
          <a:p>
            <a:pPr>
              <a:buNone/>
            </a:pPr>
            <a:r>
              <a:rPr lang="en-US" dirty="0" smtClean="0"/>
              <a:t>………………………………………….</a:t>
            </a:r>
            <a:endParaRPr lang="ru-RU" dirty="0" smtClean="0"/>
          </a:p>
          <a:p>
            <a:pPr>
              <a:buNone/>
            </a:pPr>
            <a:r>
              <a:rPr lang="en-US" dirty="0" smtClean="0"/>
              <a:t> // </a:t>
            </a:r>
            <a:r>
              <a:rPr lang="ru-RU" dirty="0" smtClean="0"/>
              <a:t>Вызов </a:t>
            </a:r>
            <a:r>
              <a:rPr lang="en-US" dirty="0" smtClean="0"/>
              <a:t>clone() </a:t>
            </a:r>
            <a:r>
              <a:rPr lang="ru-RU" dirty="0" smtClean="0"/>
              <a:t>для создания дочернего потока </a:t>
            </a:r>
          </a:p>
          <a:p>
            <a:pPr>
              <a:buNone/>
            </a:pPr>
            <a:r>
              <a:rPr lang="ru-RU" dirty="0" smtClean="0"/>
              <a:t>     </a:t>
            </a:r>
            <a:r>
              <a:rPr lang="en-US" dirty="0" err="1" smtClean="0"/>
              <a:t>pid</a:t>
            </a:r>
            <a:r>
              <a:rPr lang="en-US" dirty="0" smtClean="0"/>
              <a:t> = clone(&amp;Function, (char*) stack + STACK, </a:t>
            </a:r>
          </a:p>
          <a:p>
            <a:pPr>
              <a:buNone/>
            </a:pPr>
            <a:r>
              <a:rPr lang="en-US" dirty="0" smtClean="0"/>
              <a:t>     SIGCHLD | CLONE_FS | CLONE_FILES | CLONE_SIGHAND | CLONE_VM,  (void*)</a:t>
            </a:r>
            <a:r>
              <a:rPr lang="en-US" dirty="0" err="1" smtClean="0"/>
              <a:t>arg</a:t>
            </a:r>
            <a:r>
              <a:rPr lang="en-US" dirty="0" smtClean="0"/>
              <a:t>); </a:t>
            </a:r>
          </a:p>
          <a:p>
            <a:pPr>
              <a:buNone/>
            </a:pPr>
            <a:r>
              <a:rPr lang="en-US" dirty="0" smtClean="0"/>
              <a:t>     ………………………………………………. </a:t>
            </a:r>
          </a:p>
          <a:p>
            <a:pPr>
              <a:buNone/>
            </a:pPr>
            <a:r>
              <a:rPr lang="en-US" dirty="0" smtClean="0"/>
              <a:t> // </a:t>
            </a:r>
            <a:r>
              <a:rPr lang="ru-RU" dirty="0" smtClean="0"/>
              <a:t>Освободить память, используемую для стека </a:t>
            </a:r>
          </a:p>
          <a:p>
            <a:pPr>
              <a:buNone/>
            </a:pPr>
            <a:r>
              <a:rPr lang="ru-RU" dirty="0" smtClean="0"/>
              <a:t>     </a:t>
            </a:r>
            <a:r>
              <a:rPr lang="en-US" dirty="0" smtClean="0"/>
              <a:t>free(stack); </a:t>
            </a:r>
          </a:p>
          <a:p>
            <a:pPr>
              <a:buNone/>
            </a:pPr>
            <a:r>
              <a:rPr lang="en-US" dirty="0" smtClean="0"/>
              <a:t>     return 0; </a:t>
            </a:r>
          </a:p>
          <a:p>
            <a:pPr>
              <a:buNone/>
            </a:pPr>
            <a:r>
              <a:rPr lang="en-US" dirty="0" smtClean="0"/>
              <a:t>}</a:t>
            </a:r>
          </a:p>
          <a:p>
            <a:pPr>
              <a:buNone/>
            </a:pPr>
            <a:endParaRPr lang="ru-RU" dirty="0"/>
          </a:p>
        </p:txBody>
      </p:sp>
    </p:spTree>
    <p:extLst>
      <p:ext uri="{BB962C8B-B14F-4D97-AF65-F5344CB8AC3E}">
        <p14:creationId xmlns:p14="http://schemas.microsoft.com/office/powerpoint/2010/main" val="19814747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96908"/>
          </a:xfrm>
        </p:spPr>
        <p:txBody>
          <a:bodyPr>
            <a:normAutofit fontScale="90000"/>
          </a:bodyPr>
          <a:lstStyle/>
          <a:p>
            <a:r>
              <a:rPr lang="ru-RU" dirty="0" smtClean="0"/>
              <a:t>Низкоуровневая поддержка потоков </a:t>
            </a:r>
            <a:endParaRPr lang="ru-RU" dirty="0"/>
          </a:p>
        </p:txBody>
      </p:sp>
      <p:sp>
        <p:nvSpPr>
          <p:cNvPr id="3" name="Содержимое 2"/>
          <p:cNvSpPr>
            <a:spLocks noGrp="1"/>
          </p:cNvSpPr>
          <p:nvPr>
            <p:ph idx="1"/>
          </p:nvPr>
        </p:nvSpPr>
        <p:spPr>
          <a:xfrm>
            <a:off x="457200" y="1071546"/>
            <a:ext cx="8229600" cy="5643602"/>
          </a:xfrm>
        </p:spPr>
        <p:txBody>
          <a:bodyPr>
            <a:normAutofit fontScale="55000" lnSpcReduction="20000"/>
          </a:bodyPr>
          <a:lstStyle/>
          <a:p>
            <a:pPr>
              <a:buNone/>
            </a:pPr>
            <a:r>
              <a:rPr lang="en-US" dirty="0" smtClean="0"/>
              <a:t>#include &lt;</a:t>
            </a:r>
            <a:r>
              <a:rPr lang="en-US" dirty="0" err="1" smtClean="0"/>
              <a:t>pthread.h</a:t>
            </a:r>
            <a:r>
              <a:rPr lang="en-US" dirty="0" smtClean="0"/>
              <a:t>&gt;</a:t>
            </a:r>
            <a:br>
              <a:rPr lang="en-US" dirty="0" smtClean="0"/>
            </a:br>
            <a:r>
              <a:rPr lang="en-US" dirty="0" err="1" smtClean="0"/>
              <a:t>int</a:t>
            </a:r>
            <a:r>
              <a:rPr lang="en-US" dirty="0" smtClean="0"/>
              <a:t> </a:t>
            </a:r>
            <a:r>
              <a:rPr lang="en-US" dirty="0" err="1" smtClean="0"/>
              <a:t>pthread_create</a:t>
            </a:r>
            <a:r>
              <a:rPr lang="en-US" dirty="0" smtClean="0"/>
              <a:t>(</a:t>
            </a:r>
            <a:r>
              <a:rPr lang="en-US" dirty="0" err="1" smtClean="0"/>
              <a:t>pthread_t</a:t>
            </a:r>
            <a:r>
              <a:rPr lang="en-US" dirty="0" smtClean="0"/>
              <a:t> *thread, </a:t>
            </a:r>
            <a:r>
              <a:rPr lang="en-US" dirty="0" err="1" smtClean="0"/>
              <a:t>pthread_attr_t</a:t>
            </a:r>
            <a:r>
              <a:rPr lang="en-US" dirty="0" smtClean="0"/>
              <a:t> *</a:t>
            </a:r>
            <a:r>
              <a:rPr lang="en-US" dirty="0" err="1" smtClean="0"/>
              <a:t>attr</a:t>
            </a:r>
            <a:r>
              <a:rPr lang="en-US" dirty="0" smtClean="0"/>
              <a:t>, void * (*</a:t>
            </a:r>
            <a:r>
              <a:rPr lang="en-US" dirty="0" err="1" smtClean="0"/>
              <a:t>start_routine</a:t>
            </a:r>
            <a:r>
              <a:rPr lang="en-US" dirty="0" smtClean="0"/>
              <a:t>)(void *), void *</a:t>
            </a:r>
            <a:r>
              <a:rPr lang="en-US" dirty="0" err="1" smtClean="0"/>
              <a:t>arg</a:t>
            </a:r>
            <a:r>
              <a:rPr lang="en-US" dirty="0" smtClean="0"/>
              <a:t>);</a:t>
            </a:r>
            <a:endParaRPr lang="ru-RU" dirty="0" smtClean="0"/>
          </a:p>
          <a:p>
            <a:pPr>
              <a:buNone/>
            </a:pPr>
            <a:r>
              <a:rPr lang="ru-RU" dirty="0" smtClean="0"/>
              <a:t>В случае успешного выполнения функция возвращает 0. Если произошли ошибки, то могут быть возвращены следующие значения: </a:t>
            </a:r>
          </a:p>
          <a:p>
            <a:r>
              <a:rPr lang="ru-RU" b="1" dirty="0" smtClean="0"/>
              <a:t>EAGAIN</a:t>
            </a:r>
            <a:r>
              <a:rPr lang="ru-RU" dirty="0" smtClean="0"/>
              <a:t> – у системы нет ресурсов для создания нового потока, или система не может больше создавать потоков, так как количество потоков превысило значение PTHREAD_THREADS_MAX</a:t>
            </a:r>
          </a:p>
          <a:p>
            <a:r>
              <a:rPr lang="ru-RU" b="1" dirty="0" smtClean="0"/>
              <a:t>EINVAL</a:t>
            </a:r>
            <a:r>
              <a:rPr lang="ru-RU" dirty="0" smtClean="0"/>
              <a:t> – неправильные атрибуты потока, переданные аргументом </a:t>
            </a:r>
            <a:r>
              <a:rPr lang="ru-RU" dirty="0" err="1" smtClean="0"/>
              <a:t>attr</a:t>
            </a:r>
            <a:endParaRPr lang="ru-RU" dirty="0" smtClean="0"/>
          </a:p>
          <a:p>
            <a:r>
              <a:rPr lang="ru-RU" b="1" dirty="0" smtClean="0"/>
              <a:t>EPERM</a:t>
            </a:r>
            <a:r>
              <a:rPr lang="ru-RU" dirty="0" smtClean="0"/>
              <a:t> – вызывающий поток не имеет должных прав для того, чтобы задать нужные параметры или политики планировщика.</a:t>
            </a:r>
          </a:p>
          <a:p>
            <a:pPr>
              <a:buNone/>
            </a:pPr>
            <a:endParaRPr lang="ru-RU" dirty="0" smtClean="0"/>
          </a:p>
          <a:p>
            <a:pPr>
              <a:buNone/>
            </a:pPr>
            <a:r>
              <a:rPr lang="ru-RU" dirty="0" smtClean="0"/>
              <a:t>Выходной параметр </a:t>
            </a:r>
            <a:r>
              <a:rPr lang="en-US" dirty="0" smtClean="0"/>
              <a:t>thread</a:t>
            </a:r>
            <a:r>
              <a:rPr lang="ru-RU" dirty="0" smtClean="0"/>
              <a:t> – идентификатор созданного потока </a:t>
            </a:r>
          </a:p>
          <a:p>
            <a:pPr>
              <a:buNone/>
            </a:pPr>
            <a:r>
              <a:rPr lang="ru-RU" dirty="0" smtClean="0"/>
              <a:t>Новый поток</a:t>
            </a:r>
            <a:r>
              <a:rPr lang="en-US" dirty="0" smtClean="0"/>
              <a:t> </a:t>
            </a:r>
            <a:r>
              <a:rPr lang="ru-RU" dirty="0" smtClean="0"/>
              <a:t>будет выполнять функцию </a:t>
            </a:r>
            <a:r>
              <a:rPr lang="en-US" b="1" dirty="0" err="1" smtClean="0"/>
              <a:t>start_routine</a:t>
            </a:r>
            <a:r>
              <a:rPr lang="en-US" dirty="0" smtClean="0"/>
              <a:t> </a:t>
            </a:r>
            <a:r>
              <a:rPr lang="ru-RU" dirty="0" smtClean="0"/>
              <a:t>с прототипом  </a:t>
            </a:r>
            <a:endParaRPr lang="en-GB" dirty="0" smtClean="0"/>
          </a:p>
          <a:p>
            <a:pPr>
              <a:buNone/>
            </a:pPr>
            <a:r>
              <a:rPr lang="en-US" b="1" dirty="0" smtClean="0"/>
              <a:t>void * </a:t>
            </a:r>
            <a:r>
              <a:rPr lang="ru-RU" b="1" dirty="0" smtClean="0"/>
              <a:t>имя функции</a:t>
            </a:r>
            <a:r>
              <a:rPr lang="en-US" b="1" dirty="0" smtClean="0"/>
              <a:t>(void * </a:t>
            </a:r>
            <a:r>
              <a:rPr lang="en-US" b="1" dirty="0" err="1" smtClean="0"/>
              <a:t>arg</a:t>
            </a:r>
            <a:r>
              <a:rPr lang="en-US" b="1" dirty="0" smtClean="0"/>
              <a:t>);</a:t>
            </a:r>
            <a:endParaRPr lang="en-US" dirty="0" smtClean="0"/>
          </a:p>
          <a:p>
            <a:r>
              <a:rPr lang="en-US" dirty="0" smtClean="0"/>
              <a:t> </a:t>
            </a:r>
            <a:r>
              <a:rPr lang="en-GB" dirty="0" smtClean="0"/>
              <a:t>a</a:t>
            </a:r>
            <a:r>
              <a:rPr lang="en-US" dirty="0" err="1" smtClean="0"/>
              <a:t>ttr</a:t>
            </a:r>
            <a:r>
              <a:rPr lang="ru-RU" dirty="0" smtClean="0"/>
              <a:t> – атрибуты потока (область видимости; размер стека;  адрес стека; приоритет; состояние; стратегия планирования и параметры). Если </a:t>
            </a:r>
            <a:r>
              <a:rPr lang="en-GB" dirty="0" smtClean="0"/>
              <a:t>NULL</a:t>
            </a:r>
            <a:r>
              <a:rPr lang="ru-RU" dirty="0" smtClean="0"/>
              <a:t>, то </a:t>
            </a:r>
            <a:r>
              <a:rPr lang="ru-RU" dirty="0" err="1" smtClean="0"/>
              <a:t>атрибуы</a:t>
            </a:r>
            <a:r>
              <a:rPr lang="ru-RU" dirty="0" smtClean="0"/>
              <a:t> по умолчанию.</a:t>
            </a:r>
          </a:p>
          <a:p>
            <a:pPr>
              <a:buNone/>
            </a:pPr>
            <a:r>
              <a:rPr lang="en-GB" dirty="0" smtClean="0"/>
              <a:t>a</a:t>
            </a:r>
            <a:r>
              <a:rPr lang="en-US" dirty="0" err="1" smtClean="0"/>
              <a:t>rg</a:t>
            </a:r>
            <a:r>
              <a:rPr lang="ru-RU" dirty="0" smtClean="0"/>
              <a:t> – значение, передаваемое в функцию. Так как функция может получать только указатель типа </a:t>
            </a:r>
            <a:r>
              <a:rPr lang="ru-RU" dirty="0" err="1" smtClean="0"/>
              <a:t>void</a:t>
            </a:r>
            <a:r>
              <a:rPr lang="ru-RU" dirty="0" smtClean="0"/>
              <a:t>, то все аргументы следует упаковать в структуру. </a:t>
            </a:r>
            <a:endParaRPr lang="en-US" dirty="0" smtClean="0"/>
          </a:p>
          <a:p>
            <a:pPr>
              <a:buNone/>
            </a:pPr>
            <a:endParaRPr lang="ru-RU" dirty="0" smtClean="0"/>
          </a:p>
          <a:p>
            <a:pPr>
              <a:buNone/>
            </a:pPr>
            <a:endParaRPr lang="ru-RU" dirty="0"/>
          </a:p>
        </p:txBody>
      </p:sp>
    </p:spTree>
    <p:extLst>
      <p:ext uri="{BB962C8B-B14F-4D97-AF65-F5344CB8AC3E}">
        <p14:creationId xmlns:p14="http://schemas.microsoft.com/office/powerpoint/2010/main" val="23666014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74638"/>
            <a:ext cx="9144000" cy="562074"/>
          </a:xfrm>
        </p:spPr>
        <p:txBody>
          <a:bodyPr>
            <a:noAutofit/>
          </a:bodyPr>
          <a:lstStyle/>
          <a:p>
            <a:r>
              <a:rPr lang="ru-RU" sz="2800" dirty="0" smtClean="0"/>
              <a:t>Шаблон создания потока с помощью </a:t>
            </a:r>
            <a:r>
              <a:rPr lang="en-US" sz="2800" dirty="0" err="1" smtClean="0"/>
              <a:t>pthread_create</a:t>
            </a:r>
            <a:r>
              <a:rPr lang="ru-RU" sz="2800" dirty="0" smtClean="0"/>
              <a:t> </a:t>
            </a:r>
            <a:endParaRPr lang="ru-RU" sz="2800" dirty="0"/>
          </a:p>
        </p:txBody>
      </p:sp>
      <p:sp>
        <p:nvSpPr>
          <p:cNvPr id="3" name="Содержимое 2"/>
          <p:cNvSpPr>
            <a:spLocks noGrp="1"/>
          </p:cNvSpPr>
          <p:nvPr>
            <p:ph idx="1"/>
          </p:nvPr>
        </p:nvSpPr>
        <p:spPr>
          <a:xfrm>
            <a:off x="457200" y="908720"/>
            <a:ext cx="8229600" cy="5832648"/>
          </a:xfrm>
        </p:spPr>
        <p:txBody>
          <a:bodyPr>
            <a:normAutofit fontScale="55000" lnSpcReduction="20000"/>
          </a:bodyPr>
          <a:lstStyle/>
          <a:p>
            <a:pPr>
              <a:buNone/>
            </a:pPr>
            <a:r>
              <a:rPr lang="en-US" dirty="0" smtClean="0"/>
              <a:t>#include &lt;</a:t>
            </a:r>
            <a:r>
              <a:rPr lang="en-US" dirty="0" err="1" smtClean="0"/>
              <a:t>pthread.h</a:t>
            </a:r>
            <a:r>
              <a:rPr lang="en-US" dirty="0" smtClean="0"/>
              <a:t>&gt;</a:t>
            </a:r>
          </a:p>
          <a:p>
            <a:pPr>
              <a:buNone/>
            </a:pPr>
            <a:r>
              <a:rPr lang="en-US" dirty="0" smtClean="0"/>
              <a:t> //</a:t>
            </a:r>
            <a:r>
              <a:rPr lang="ru-RU" dirty="0" smtClean="0"/>
              <a:t>потоковая функция</a:t>
            </a:r>
          </a:p>
          <a:p>
            <a:pPr>
              <a:buNone/>
            </a:pPr>
            <a:r>
              <a:rPr lang="en-US" dirty="0" smtClean="0"/>
              <a:t>void* </a:t>
            </a:r>
            <a:r>
              <a:rPr lang="en-US" dirty="0" err="1" smtClean="0"/>
              <a:t>threadFunc</a:t>
            </a:r>
            <a:r>
              <a:rPr lang="en-US" dirty="0" smtClean="0"/>
              <a:t>(void* </a:t>
            </a:r>
            <a:r>
              <a:rPr lang="en-US" dirty="0" err="1" smtClean="0"/>
              <a:t>thread_data</a:t>
            </a:r>
            <a:r>
              <a:rPr lang="en-US" dirty="0" smtClean="0"/>
              <a:t>){</a:t>
            </a:r>
          </a:p>
          <a:p>
            <a:pPr>
              <a:buNone/>
            </a:pPr>
            <a:r>
              <a:rPr lang="en-US" dirty="0" smtClean="0"/>
              <a:t>//</a:t>
            </a:r>
            <a:r>
              <a:rPr lang="ru-RU" dirty="0" smtClean="0"/>
              <a:t>завершаем поток</a:t>
            </a:r>
          </a:p>
          <a:p>
            <a:pPr>
              <a:buNone/>
            </a:pPr>
            <a:r>
              <a:rPr lang="en-US" dirty="0" err="1" smtClean="0"/>
              <a:t>pthread_exit</a:t>
            </a:r>
            <a:r>
              <a:rPr lang="en-US" dirty="0" smtClean="0"/>
              <a:t>(0);</a:t>
            </a:r>
          </a:p>
          <a:p>
            <a:pPr>
              <a:buNone/>
            </a:pPr>
            <a:r>
              <a:rPr lang="en-US" dirty="0" smtClean="0"/>
              <a:t>}</a:t>
            </a:r>
          </a:p>
          <a:p>
            <a:pPr>
              <a:buNone/>
            </a:pPr>
            <a:r>
              <a:rPr lang="en-US" dirty="0" smtClean="0"/>
              <a:t> </a:t>
            </a:r>
            <a:r>
              <a:rPr lang="en-US" dirty="0" err="1" smtClean="0"/>
              <a:t>int</a:t>
            </a:r>
            <a:r>
              <a:rPr lang="en-US" dirty="0" smtClean="0"/>
              <a:t> main(){</a:t>
            </a:r>
          </a:p>
          <a:p>
            <a:pPr>
              <a:buNone/>
            </a:pPr>
            <a:r>
              <a:rPr lang="en-US" dirty="0" smtClean="0"/>
              <a:t> //</a:t>
            </a:r>
            <a:r>
              <a:rPr lang="ru-RU" dirty="0" smtClean="0"/>
              <a:t>какие то данные для потока (для примера)</a:t>
            </a:r>
          </a:p>
          <a:p>
            <a:pPr>
              <a:buNone/>
            </a:pPr>
            <a:r>
              <a:rPr lang="en-US" dirty="0" smtClean="0"/>
              <a:t>void* </a:t>
            </a:r>
            <a:r>
              <a:rPr lang="en-US" dirty="0" err="1" smtClean="0"/>
              <a:t>thread_data</a:t>
            </a:r>
            <a:r>
              <a:rPr lang="en-US" dirty="0" smtClean="0"/>
              <a:t> = NULL;</a:t>
            </a:r>
          </a:p>
          <a:p>
            <a:pPr>
              <a:buNone/>
            </a:pPr>
            <a:r>
              <a:rPr lang="en-US" dirty="0" smtClean="0"/>
              <a:t> </a:t>
            </a:r>
          </a:p>
          <a:p>
            <a:pPr>
              <a:buNone/>
            </a:pPr>
            <a:r>
              <a:rPr lang="en-US" dirty="0" smtClean="0"/>
              <a:t>//</a:t>
            </a:r>
            <a:r>
              <a:rPr lang="ru-RU" dirty="0" smtClean="0"/>
              <a:t>создаем идентификатор потока</a:t>
            </a:r>
          </a:p>
          <a:p>
            <a:pPr>
              <a:buNone/>
            </a:pPr>
            <a:r>
              <a:rPr lang="en-US" dirty="0" err="1" smtClean="0"/>
              <a:t>pthread_t</a:t>
            </a:r>
            <a:r>
              <a:rPr lang="en-US" dirty="0" smtClean="0"/>
              <a:t> thread;</a:t>
            </a:r>
          </a:p>
          <a:p>
            <a:pPr>
              <a:buNone/>
            </a:pPr>
            <a:r>
              <a:rPr lang="en-US" dirty="0" smtClean="0"/>
              <a:t> </a:t>
            </a:r>
          </a:p>
          <a:p>
            <a:pPr>
              <a:buNone/>
            </a:pPr>
            <a:r>
              <a:rPr lang="en-US" dirty="0" smtClean="0"/>
              <a:t>//</a:t>
            </a:r>
            <a:r>
              <a:rPr lang="ru-RU" dirty="0" smtClean="0"/>
              <a:t>создаем поток по идентификатору </a:t>
            </a:r>
            <a:r>
              <a:rPr lang="en-US" dirty="0" smtClean="0"/>
              <a:t>thread </a:t>
            </a:r>
            <a:r>
              <a:rPr lang="ru-RU" dirty="0" smtClean="0"/>
              <a:t>и функции потока </a:t>
            </a:r>
            <a:r>
              <a:rPr lang="en-US" dirty="0" err="1" smtClean="0"/>
              <a:t>threadFunc</a:t>
            </a:r>
            <a:endParaRPr lang="en-US" dirty="0" smtClean="0"/>
          </a:p>
          <a:p>
            <a:pPr>
              <a:buNone/>
            </a:pPr>
            <a:r>
              <a:rPr lang="en-US" dirty="0" smtClean="0"/>
              <a:t>//</a:t>
            </a:r>
            <a:r>
              <a:rPr lang="ru-RU" dirty="0" smtClean="0"/>
              <a:t>и передаем потоку указатель на данные </a:t>
            </a:r>
            <a:r>
              <a:rPr lang="en-US" dirty="0" err="1" smtClean="0"/>
              <a:t>thread_data</a:t>
            </a:r>
            <a:endParaRPr lang="en-US" dirty="0" smtClean="0"/>
          </a:p>
          <a:p>
            <a:pPr>
              <a:buNone/>
            </a:pPr>
            <a:r>
              <a:rPr lang="en-US" dirty="0" err="1" smtClean="0"/>
              <a:t>pthread_create</a:t>
            </a:r>
            <a:r>
              <a:rPr lang="en-US" dirty="0" smtClean="0"/>
              <a:t>(&amp;thread, NULL, </a:t>
            </a:r>
            <a:r>
              <a:rPr lang="en-US" dirty="0" err="1" smtClean="0"/>
              <a:t>threadFunc</a:t>
            </a:r>
            <a:r>
              <a:rPr lang="en-US" dirty="0" smtClean="0"/>
              <a:t>, </a:t>
            </a:r>
            <a:r>
              <a:rPr lang="en-US" dirty="0" err="1" smtClean="0"/>
              <a:t>thread_data</a:t>
            </a:r>
            <a:r>
              <a:rPr lang="en-US" dirty="0" smtClean="0"/>
              <a:t>);</a:t>
            </a:r>
          </a:p>
          <a:p>
            <a:pPr>
              <a:buNone/>
            </a:pPr>
            <a:r>
              <a:rPr lang="en-US" dirty="0" smtClean="0"/>
              <a:t>//</a:t>
            </a:r>
            <a:r>
              <a:rPr lang="ru-RU" dirty="0" smtClean="0"/>
              <a:t>ждем завершения потока</a:t>
            </a:r>
          </a:p>
          <a:p>
            <a:pPr>
              <a:buNone/>
            </a:pPr>
            <a:r>
              <a:rPr lang="en-US" dirty="0" err="1" smtClean="0"/>
              <a:t>pthread_join</a:t>
            </a:r>
            <a:r>
              <a:rPr lang="en-US" dirty="0" smtClean="0"/>
              <a:t>(thread, NULL);</a:t>
            </a:r>
          </a:p>
          <a:p>
            <a:pPr>
              <a:buNone/>
            </a:pPr>
            <a:r>
              <a:rPr lang="en-US" dirty="0" smtClean="0"/>
              <a:t> return 0;</a:t>
            </a:r>
          </a:p>
          <a:p>
            <a:pPr>
              <a:buNone/>
            </a:pPr>
            <a:r>
              <a:rPr lang="en-US" dirty="0" smtClean="0"/>
              <a:t>}</a:t>
            </a:r>
          </a:p>
          <a:p>
            <a:pPr>
              <a:buNone/>
            </a:pPr>
            <a:endParaRPr lang="ru-RU" dirty="0"/>
          </a:p>
        </p:txBody>
      </p:sp>
    </p:spTree>
    <p:extLst>
      <p:ext uri="{BB962C8B-B14F-4D97-AF65-F5344CB8AC3E}">
        <p14:creationId xmlns:p14="http://schemas.microsoft.com/office/powerpoint/2010/main" val="239780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fontScale="90000"/>
          </a:bodyPr>
          <a:lstStyle/>
          <a:p>
            <a:r>
              <a:rPr lang="ru-RU" dirty="0" smtClean="0"/>
              <a:t>Стандарт </a:t>
            </a:r>
            <a:r>
              <a:rPr lang="ru-RU" dirty="0" err="1" smtClean="0"/>
              <a:t>Linux</a:t>
            </a:r>
            <a:r>
              <a:rPr lang="en-US" dirty="0" smtClean="0"/>
              <a:t> </a:t>
            </a:r>
            <a:r>
              <a:rPr lang="ru-RU" dirty="0" smtClean="0"/>
              <a:t>  </a:t>
            </a:r>
            <a:endParaRPr lang="ru-RU" dirty="0"/>
          </a:p>
        </p:txBody>
      </p:sp>
      <p:sp>
        <p:nvSpPr>
          <p:cNvPr id="3" name="Содержимое 2"/>
          <p:cNvSpPr>
            <a:spLocks noGrp="1"/>
          </p:cNvSpPr>
          <p:nvPr>
            <p:ph idx="1"/>
          </p:nvPr>
        </p:nvSpPr>
        <p:spPr>
          <a:xfrm>
            <a:off x="357158" y="4286257"/>
            <a:ext cx="8391306" cy="2286016"/>
          </a:xfrm>
        </p:spPr>
        <p:txBody>
          <a:bodyPr>
            <a:normAutofit fontScale="70000" lnSpcReduction="20000"/>
          </a:bodyPr>
          <a:lstStyle/>
          <a:p>
            <a:pPr marL="0">
              <a:buNone/>
            </a:pPr>
            <a:r>
              <a:rPr lang="ru-RU" dirty="0" smtClean="0"/>
              <a:t>Документ, определяющий стандарт ОС </a:t>
            </a:r>
            <a:r>
              <a:rPr lang="ru-RU" dirty="0" err="1" smtClean="0"/>
              <a:t>Linux</a:t>
            </a:r>
            <a:r>
              <a:rPr lang="ru-RU" dirty="0" smtClean="0"/>
              <a:t> — </a:t>
            </a:r>
            <a:r>
              <a:rPr lang="ru-RU" dirty="0" err="1" smtClean="0"/>
              <a:t>Linux</a:t>
            </a:r>
            <a:r>
              <a:rPr lang="ru-RU" dirty="0" smtClean="0"/>
              <a:t> </a:t>
            </a:r>
            <a:r>
              <a:rPr lang="ru-RU" dirty="0" err="1" smtClean="0"/>
              <a:t>Standards</a:t>
            </a:r>
            <a:r>
              <a:rPr lang="ru-RU" dirty="0" smtClean="0"/>
              <a:t> </a:t>
            </a:r>
            <a:r>
              <a:rPr lang="ru-RU" dirty="0" err="1" smtClean="0"/>
              <a:t>Base</a:t>
            </a:r>
            <a:r>
              <a:rPr lang="ru-RU" dirty="0" smtClean="0"/>
              <a:t> (LSB), который можно найти на Web-сайтах </a:t>
            </a:r>
            <a:r>
              <a:rPr lang="ru-RU" sz="3100" b="1" dirty="0" smtClean="0">
                <a:hlinkClick r:id="rId2"/>
              </a:rPr>
              <a:t>http://mvw.linuxbase.org </a:t>
            </a:r>
            <a:r>
              <a:rPr lang="ru-RU" dirty="0" smtClean="0"/>
              <a:t>или </a:t>
            </a:r>
            <a:r>
              <a:rPr lang="ru-RU" b="1" dirty="0" smtClean="0">
                <a:hlinkClick r:id="rId2"/>
              </a:rPr>
              <a:t>http://www.linux-foundation.org/en/LSB</a:t>
            </a:r>
            <a:r>
              <a:rPr lang="ru-RU" dirty="0" smtClean="0"/>
              <a:t>. </a:t>
            </a:r>
          </a:p>
          <a:p>
            <a:pPr>
              <a:buNone/>
            </a:pPr>
            <a:r>
              <a:rPr lang="ru-RU" dirty="0" smtClean="0"/>
              <a:t>Список дистрибутивов, прошедших сертификацию, можно найти по адресу </a:t>
            </a:r>
            <a:r>
              <a:rPr lang="ru-RU" sz="3100" b="1" dirty="0" smtClean="0">
                <a:hlinkClick r:id="rId3"/>
              </a:rPr>
              <a:t>http://www.linux-foundation.org/en/Products</a:t>
            </a:r>
            <a:r>
              <a:rPr lang="ru-RU" dirty="0" smtClean="0"/>
              <a:t>. </a:t>
            </a:r>
            <a:endParaRPr lang="ru-RU" dirty="0"/>
          </a:p>
        </p:txBody>
      </p:sp>
      <p:pic>
        <p:nvPicPr>
          <p:cNvPr id="2050" name="Picture 2" descr="2.jpg"/>
          <p:cNvPicPr>
            <a:picLocks noChangeAspect="1" noChangeArrowheads="1"/>
          </p:cNvPicPr>
          <p:nvPr/>
        </p:nvPicPr>
        <p:blipFill>
          <a:blip r:embed="rId4" cstate="print"/>
          <a:srcRect/>
          <a:stretch>
            <a:fillRect/>
          </a:stretch>
        </p:blipFill>
        <p:spPr bwMode="auto">
          <a:xfrm>
            <a:off x="1857356" y="1000108"/>
            <a:ext cx="4676775" cy="318135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96908"/>
          </a:xfrm>
        </p:spPr>
        <p:txBody>
          <a:bodyPr>
            <a:normAutofit/>
          </a:bodyPr>
          <a:lstStyle/>
          <a:p>
            <a:r>
              <a:rPr lang="ru-RU" dirty="0" smtClean="0"/>
              <a:t>Ожидания завершения потока </a:t>
            </a:r>
            <a:endParaRPr lang="ru-RU" dirty="0"/>
          </a:p>
        </p:txBody>
      </p:sp>
      <p:sp>
        <p:nvSpPr>
          <p:cNvPr id="3" name="Содержимое 2"/>
          <p:cNvSpPr>
            <a:spLocks noGrp="1"/>
          </p:cNvSpPr>
          <p:nvPr>
            <p:ph idx="1"/>
          </p:nvPr>
        </p:nvSpPr>
        <p:spPr>
          <a:xfrm>
            <a:off x="457200" y="1357298"/>
            <a:ext cx="8229600" cy="4768865"/>
          </a:xfrm>
        </p:spPr>
        <p:txBody>
          <a:bodyPr>
            <a:normAutofit fontScale="92500" lnSpcReduction="20000"/>
          </a:bodyPr>
          <a:lstStyle/>
          <a:p>
            <a:pPr>
              <a:buNone/>
            </a:pPr>
            <a:r>
              <a:rPr lang="en-US" dirty="0" err="1" smtClean="0"/>
              <a:t>int</a:t>
            </a:r>
            <a:r>
              <a:rPr lang="en-US" dirty="0" smtClean="0"/>
              <a:t> </a:t>
            </a:r>
            <a:r>
              <a:rPr lang="en-US" dirty="0" err="1" smtClean="0"/>
              <a:t>pthread_join</a:t>
            </a:r>
            <a:r>
              <a:rPr lang="en-US" dirty="0" smtClean="0"/>
              <a:t> (</a:t>
            </a:r>
            <a:r>
              <a:rPr lang="en-US" dirty="0" err="1" smtClean="0"/>
              <a:t>pthread_t</a:t>
            </a:r>
            <a:r>
              <a:rPr lang="en-US" dirty="0" smtClean="0"/>
              <a:t> </a:t>
            </a:r>
            <a:r>
              <a:rPr lang="en-US" i="1" dirty="0" smtClean="0"/>
              <a:t>thread, </a:t>
            </a:r>
            <a:r>
              <a:rPr lang="en-US" dirty="0" smtClean="0"/>
              <a:t>void </a:t>
            </a:r>
            <a:r>
              <a:rPr lang="en-US" i="1" dirty="0" smtClean="0"/>
              <a:t>**value</a:t>
            </a:r>
            <a:r>
              <a:rPr lang="en-US" dirty="0" smtClean="0"/>
              <a:t> _</a:t>
            </a:r>
            <a:r>
              <a:rPr lang="en-US" dirty="0" err="1" smtClean="0"/>
              <a:t>ptr</a:t>
            </a:r>
            <a:r>
              <a:rPr lang="en-US" dirty="0" smtClean="0"/>
              <a:t>); </a:t>
            </a:r>
            <a:endParaRPr lang="ru-RU" dirty="0" smtClean="0"/>
          </a:p>
          <a:p>
            <a:pPr>
              <a:buNone/>
            </a:pPr>
            <a:r>
              <a:rPr lang="ru-RU" dirty="0" smtClean="0"/>
              <a:t>Приостанавливает выполнение текущего потока до тех пор, пока не завершится заданный поток </a:t>
            </a:r>
            <a:r>
              <a:rPr lang="en-US" i="1" dirty="0" smtClean="0"/>
              <a:t>thread</a:t>
            </a:r>
            <a:r>
              <a:rPr lang="ru-RU" i="1" dirty="0" smtClean="0"/>
              <a:t> (идентификатор потока)</a:t>
            </a:r>
          </a:p>
          <a:p>
            <a:pPr>
              <a:buNone/>
            </a:pPr>
            <a:r>
              <a:rPr lang="ru-RU" dirty="0" smtClean="0"/>
              <a:t>При успешном завершении функция </a:t>
            </a:r>
            <a:r>
              <a:rPr lang="ru-RU" dirty="0" err="1" smtClean="0"/>
              <a:t>pthread_join</a:t>
            </a:r>
            <a:r>
              <a:rPr lang="ru-RU" dirty="0" smtClean="0"/>
              <a:t>() возвращает нулевое значение; в противном случае — код ошибки</a:t>
            </a:r>
          </a:p>
          <a:p>
            <a:pPr>
              <a:buNone/>
            </a:pPr>
            <a:r>
              <a:rPr lang="ru-RU" dirty="0" smtClean="0"/>
              <a:t>Если параметр </a:t>
            </a:r>
            <a:r>
              <a:rPr lang="en-US" i="1" dirty="0" smtClean="0"/>
              <a:t>value</a:t>
            </a:r>
            <a:r>
              <a:rPr lang="en-US" dirty="0" smtClean="0"/>
              <a:t> _</a:t>
            </a:r>
            <a:r>
              <a:rPr lang="en-US" dirty="0" err="1" smtClean="0"/>
              <a:t>ptr</a:t>
            </a:r>
            <a:r>
              <a:rPr lang="ru-RU" dirty="0" smtClean="0"/>
              <a:t> не </a:t>
            </a:r>
            <a:r>
              <a:rPr lang="en-US" b="1" dirty="0" smtClean="0"/>
              <a:t>NULL</a:t>
            </a:r>
            <a:r>
              <a:rPr lang="ru-RU" dirty="0" smtClean="0"/>
              <a:t>, то  по заданному указателю будет доступно значение кода завершения потока</a:t>
            </a:r>
            <a:endParaRPr lang="ru-RU" dirty="0"/>
          </a:p>
        </p:txBody>
      </p:sp>
    </p:spTree>
    <p:extLst>
      <p:ext uri="{BB962C8B-B14F-4D97-AF65-F5344CB8AC3E}">
        <p14:creationId xmlns:p14="http://schemas.microsoft.com/office/powerpoint/2010/main" val="7964740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Планировщик процессов</a:t>
            </a:r>
            <a:endParaRPr lang="ru-RU" dirty="0"/>
          </a:p>
        </p:txBody>
      </p:sp>
      <p:sp>
        <p:nvSpPr>
          <p:cNvPr id="3" name="Содержимое 2"/>
          <p:cNvSpPr>
            <a:spLocks noGrp="1"/>
          </p:cNvSpPr>
          <p:nvPr>
            <p:ph idx="1"/>
          </p:nvPr>
        </p:nvSpPr>
        <p:spPr/>
        <p:txBody>
          <a:bodyPr>
            <a:normAutofit fontScale="92500" lnSpcReduction="20000"/>
          </a:bodyPr>
          <a:lstStyle/>
          <a:p>
            <a:pPr marL="0">
              <a:buNone/>
            </a:pPr>
            <a:r>
              <a:rPr lang="ru-RU" dirty="0" smtClean="0"/>
              <a:t>Планировщик </a:t>
            </a:r>
            <a:r>
              <a:rPr lang="ru-RU" i="1" dirty="0" smtClean="0"/>
              <a:t>(</a:t>
            </a:r>
            <a:r>
              <a:rPr lang="ru-RU" i="1" dirty="0" err="1" smtClean="0"/>
              <a:t>scheduler</a:t>
            </a:r>
            <a:r>
              <a:rPr lang="ru-RU" i="1" dirty="0" smtClean="0"/>
              <a:t>) — это компонент ядра, который выбирает из всех про</a:t>
            </a:r>
            <a:r>
              <a:rPr lang="ru-RU" dirty="0" smtClean="0"/>
              <a:t>цессов системы тот, который должен выполняться следующим</a:t>
            </a:r>
            <a:r>
              <a:rPr lang="en-US" dirty="0" smtClean="0"/>
              <a:t> </a:t>
            </a:r>
            <a:r>
              <a:rPr lang="ru-RU" dirty="0" smtClean="0"/>
              <a:t>на процессоре.</a:t>
            </a:r>
          </a:p>
          <a:p>
            <a:pPr marL="0">
              <a:buNone/>
            </a:pPr>
            <a:r>
              <a:rPr lang="ru-RU" dirty="0" smtClean="0"/>
              <a:t>Планировщик вызывается:</a:t>
            </a:r>
          </a:p>
          <a:p>
            <a:pPr marL="171450" indent="-514350">
              <a:buAutoNum type="arabicPeriod"/>
            </a:pPr>
            <a:r>
              <a:rPr lang="ru-RU" dirty="0" smtClean="0"/>
              <a:t>При завершении или остановке процесса.</a:t>
            </a:r>
          </a:p>
          <a:p>
            <a:pPr marL="171450" indent="-514350">
              <a:buAutoNum type="arabicPeriod"/>
            </a:pPr>
            <a:r>
              <a:rPr lang="ru-RU" dirty="0" smtClean="0"/>
              <a:t>Когда истек квант времени, выделенный  процессу.</a:t>
            </a:r>
          </a:p>
          <a:p>
            <a:pPr marL="171450" indent="-514350">
              <a:buAutoNum type="arabicPeriod"/>
            </a:pPr>
            <a:r>
              <a:rPr lang="ru-RU" dirty="0" smtClean="0"/>
              <a:t>При переходе процесса из состояния ожидания в состояния готовности к выполнению.</a:t>
            </a:r>
            <a:endParaRPr lang="ru-RU" dirty="0"/>
          </a:p>
        </p:txBody>
      </p:sp>
    </p:spTree>
    <p:extLst>
      <p:ext uri="{BB962C8B-B14F-4D97-AF65-F5344CB8AC3E}">
        <p14:creationId xmlns:p14="http://schemas.microsoft.com/office/powerpoint/2010/main" val="22439030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p:spPr>
        <p:txBody>
          <a:bodyPr>
            <a:normAutofit fontScale="90000"/>
          </a:bodyPr>
          <a:lstStyle/>
          <a:p>
            <a:r>
              <a:rPr lang="ru-RU" dirty="0" smtClean="0"/>
              <a:t>Стратегии планирования процессов</a:t>
            </a:r>
            <a:endParaRPr lang="ru-RU" dirty="0"/>
          </a:p>
        </p:txBody>
      </p:sp>
      <p:sp>
        <p:nvSpPr>
          <p:cNvPr id="3" name="Содержимое 2"/>
          <p:cNvSpPr>
            <a:spLocks noGrp="1"/>
          </p:cNvSpPr>
          <p:nvPr>
            <p:ph idx="1"/>
          </p:nvPr>
        </p:nvSpPr>
        <p:spPr>
          <a:xfrm>
            <a:off x="457200" y="1428736"/>
            <a:ext cx="8229600" cy="5286412"/>
          </a:xfrm>
        </p:spPr>
        <p:txBody>
          <a:bodyPr>
            <a:normAutofit fontScale="85000" lnSpcReduction="20000"/>
          </a:bodyPr>
          <a:lstStyle/>
          <a:p>
            <a:r>
              <a:rPr lang="ru-RU" sz="2400" dirty="0" smtClean="0"/>
              <a:t>SCHED_FIFO : политика планирования реального времени первый вошёл, первый вышел.  Процесс выполняется до завершения, если он не заблокирован запросом ввода/вывода, вытеснен высокоприоритетным процессом, или он добровольно отказывается от процессора. </a:t>
            </a:r>
          </a:p>
          <a:p>
            <a:r>
              <a:rPr lang="ru-RU" sz="2400" dirty="0" smtClean="0"/>
              <a:t>SCHED_RR: циклическая (</a:t>
            </a:r>
            <a:r>
              <a:rPr lang="ru-RU" sz="2400" dirty="0" err="1" smtClean="0"/>
              <a:t>Round-Robin</a:t>
            </a:r>
            <a:r>
              <a:rPr lang="ru-RU" sz="2400" dirty="0" smtClean="0"/>
              <a:t>) политика планирования реального времени. Процессу разрешено работать  максимум время кванта. Если процесс исчерпывает свой квант времени, он помещается в конец списка с его приоритетом. </a:t>
            </a:r>
          </a:p>
          <a:p>
            <a:endParaRPr lang="ru-RU" sz="2400" dirty="0" smtClean="0"/>
          </a:p>
          <a:p>
            <a:endParaRPr lang="ru-RU" sz="2400" dirty="0" smtClean="0"/>
          </a:p>
          <a:p>
            <a:endParaRPr lang="ru-RU" sz="2400" dirty="0" smtClean="0"/>
          </a:p>
          <a:p>
            <a:pPr>
              <a:buNone/>
            </a:pPr>
            <a:endParaRPr lang="ru-RU" sz="2400" dirty="0" smtClean="0"/>
          </a:p>
          <a:p>
            <a:pPr>
              <a:buNone/>
            </a:pPr>
            <a:endParaRPr lang="ru-RU" sz="2400" dirty="0" smtClean="0"/>
          </a:p>
          <a:p>
            <a:r>
              <a:rPr lang="ru-RU" sz="2400" dirty="0" smtClean="0"/>
              <a:t>SCHED_OTHER: политика планирования с разделением времени (политика по умолчанию), время выполнения определяется динамическим приоритетом</a:t>
            </a:r>
          </a:p>
          <a:p>
            <a:pPr>
              <a:buNone/>
            </a:pPr>
            <a:r>
              <a:rPr lang="ru-RU" sz="2400" b="1" dirty="0" smtClean="0"/>
              <a:t>Дочерние процессы наследуют политику предка</a:t>
            </a:r>
          </a:p>
          <a:p>
            <a:endParaRPr lang="ru-RU" sz="2400" dirty="0" smtClean="0"/>
          </a:p>
          <a:p>
            <a:endParaRPr lang="en-US" sz="2400" dirty="0" smtClean="0"/>
          </a:p>
          <a:p>
            <a:pPr>
              <a:buNone/>
            </a:pPr>
            <a:endParaRPr lang="ru-RU" dirty="0" smtClean="0"/>
          </a:p>
        </p:txBody>
      </p:sp>
      <p:pic>
        <p:nvPicPr>
          <p:cNvPr id="4" name="Picture 2" descr="&amp;Scy;&amp;khcy;&amp;iecy;&amp;mcy;&amp;acy; &amp;pcy;&amp;lcy;&amp;acy;&amp;ncy;&amp;icy;&amp;rcy;&amp;ocy;&amp;vcy;&amp;acy;&amp;ncy;&amp;icy;&amp;yacy; &amp;scy; &amp;kcy;&amp;ocy;&amp;lcy;&amp;softcy;&amp;tscy;&amp;iecy;&amp;vcy;&amp;ocy;&amp;jcy; &amp;ocy;&amp;chcy;&amp;iecy;&amp;rcy;&amp;iecy;&amp;dcy;&amp;softcy;&amp;yucy;"/>
          <p:cNvPicPr>
            <a:picLocks noChangeAspect="1" noChangeArrowheads="1"/>
          </p:cNvPicPr>
          <p:nvPr/>
        </p:nvPicPr>
        <p:blipFill>
          <a:blip r:embed="rId2" cstate="print"/>
          <a:srcRect/>
          <a:stretch>
            <a:fillRect/>
          </a:stretch>
        </p:blipFill>
        <p:spPr bwMode="auto">
          <a:xfrm>
            <a:off x="1475656" y="4005064"/>
            <a:ext cx="5772150" cy="1109661"/>
          </a:xfrm>
          <a:prstGeom prst="rect">
            <a:avLst/>
          </a:prstGeom>
          <a:noFill/>
        </p:spPr>
      </p:pic>
    </p:spTree>
    <p:extLst>
      <p:ext uri="{BB962C8B-B14F-4D97-AF65-F5344CB8AC3E}">
        <p14:creationId xmlns:p14="http://schemas.microsoft.com/office/powerpoint/2010/main" val="5172847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720080"/>
          </a:xfrm>
        </p:spPr>
        <p:txBody>
          <a:bodyPr>
            <a:normAutofit/>
          </a:bodyPr>
          <a:lstStyle/>
          <a:p>
            <a:r>
              <a:rPr lang="ru-RU" sz="3600" dirty="0" smtClean="0"/>
              <a:t>Распределение задач по приоритетам</a:t>
            </a:r>
            <a:endParaRPr lang="ru-RU" sz="3600" dirty="0"/>
          </a:p>
        </p:txBody>
      </p:sp>
      <p:pic>
        <p:nvPicPr>
          <p:cNvPr id="37892" name="Picture 4" descr="http://rus-linux.net/MyLDP/BOOKS/bach/_pic_/8_3.gif"/>
          <p:cNvPicPr>
            <a:picLocks noChangeAspect="1" noChangeArrowheads="1"/>
          </p:cNvPicPr>
          <p:nvPr/>
        </p:nvPicPr>
        <p:blipFill>
          <a:blip r:embed="rId2" cstate="print"/>
          <a:srcRect/>
          <a:stretch>
            <a:fillRect/>
          </a:stretch>
        </p:blipFill>
        <p:spPr bwMode="auto">
          <a:xfrm>
            <a:off x="1115616" y="980728"/>
            <a:ext cx="6624736" cy="5441429"/>
          </a:xfrm>
          <a:prstGeom prst="rect">
            <a:avLst/>
          </a:prstGeom>
          <a:noFill/>
        </p:spPr>
      </p:pic>
    </p:spTree>
    <p:extLst>
      <p:ext uri="{BB962C8B-B14F-4D97-AF65-F5344CB8AC3E}">
        <p14:creationId xmlns:p14="http://schemas.microsoft.com/office/powerpoint/2010/main" val="17269806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rmAutofit fontScale="90000"/>
          </a:bodyPr>
          <a:lstStyle/>
          <a:p>
            <a:r>
              <a:rPr lang="ru-RU" dirty="0" smtClean="0"/>
              <a:t>Общий алгоритм диспетчеризации </a:t>
            </a:r>
            <a:endParaRPr lang="ru-RU" dirty="0"/>
          </a:p>
        </p:txBody>
      </p:sp>
      <p:pic>
        <p:nvPicPr>
          <p:cNvPr id="1028" name="Picture 4" descr="&amp;Scy;&amp;khcy;&amp;iecy;&amp;mcy;&amp;acy; &amp;pcy;&amp;lcy;&amp;acy;&amp;ncy;&amp;icy;&amp;rcy;&amp;ocy;&amp;vcy;&amp;acy;&amp;ncy;&amp;icy;&amp;yacy; &amp;scy; &amp;kcy;&amp;ocy;&amp;lcy;&amp;softcy;&amp;tscy;&amp;iecy;&amp;vcy;&amp;ocy;&amp;jcy; &amp;ocy;&amp;chcy;&amp;iecy;&amp;rcy;&amp;iecy;&amp;dcy;&amp;softcy;&amp;yucy; &amp;icy; &amp;pcy;&amp;rcy;&amp;icy;&amp;ocy;&amp;rcy;&amp;icy;&amp;tcy;&amp;iecy;&amp;tcy;&amp;acy;&amp;mcy;&amp;icy;"/>
          <p:cNvPicPr>
            <a:picLocks noChangeAspect="1" noChangeArrowheads="1"/>
          </p:cNvPicPr>
          <p:nvPr/>
        </p:nvPicPr>
        <p:blipFill>
          <a:blip r:embed="rId2" cstate="print"/>
          <a:srcRect/>
          <a:stretch>
            <a:fillRect/>
          </a:stretch>
        </p:blipFill>
        <p:spPr bwMode="auto">
          <a:xfrm>
            <a:off x="539552" y="980728"/>
            <a:ext cx="5544616" cy="2232248"/>
          </a:xfrm>
          <a:prstGeom prst="rect">
            <a:avLst/>
          </a:prstGeom>
          <a:noFill/>
        </p:spPr>
      </p:pic>
      <p:sp>
        <p:nvSpPr>
          <p:cNvPr id="6" name="Прямоугольник 5"/>
          <p:cNvSpPr/>
          <p:nvPr/>
        </p:nvSpPr>
        <p:spPr>
          <a:xfrm>
            <a:off x="395536" y="3501008"/>
            <a:ext cx="8496944" cy="3168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smtClean="0">
                <a:solidFill>
                  <a:schemeClr val="tx1"/>
                </a:solidFill>
              </a:rPr>
              <a:t>алгоритм </a:t>
            </a:r>
            <a:r>
              <a:rPr lang="ru-RU" dirty="0" err="1" smtClean="0">
                <a:solidFill>
                  <a:schemeClr val="tx1"/>
                </a:solidFill>
              </a:rPr>
              <a:t>schedule_process</a:t>
            </a:r>
            <a:r>
              <a:rPr lang="ru-RU" dirty="0" smtClean="0">
                <a:solidFill>
                  <a:schemeClr val="tx1"/>
                </a:solidFill>
              </a:rPr>
              <a:t> </a:t>
            </a:r>
          </a:p>
          <a:p>
            <a:r>
              <a:rPr lang="ru-RU" dirty="0" smtClean="0">
                <a:solidFill>
                  <a:schemeClr val="tx1"/>
                </a:solidFill>
              </a:rPr>
              <a:t>{ </a:t>
            </a:r>
          </a:p>
          <a:p>
            <a:r>
              <a:rPr lang="ru-RU" dirty="0" smtClean="0">
                <a:solidFill>
                  <a:schemeClr val="tx1"/>
                </a:solidFill>
              </a:rPr>
              <a:t>выполнять пока (для запуска не будет выбран один из процессов) </a:t>
            </a:r>
          </a:p>
          <a:p>
            <a:r>
              <a:rPr lang="ru-RU" dirty="0" smtClean="0">
                <a:solidFill>
                  <a:schemeClr val="tx1"/>
                </a:solidFill>
              </a:rPr>
              <a:t>     {</a:t>
            </a:r>
          </a:p>
          <a:p>
            <a:r>
              <a:rPr lang="ru-RU" dirty="0" smtClean="0">
                <a:solidFill>
                  <a:schemeClr val="tx1"/>
                </a:solidFill>
              </a:rPr>
              <a:t> для (каждого процесса в очереди готовых к выполнению) </a:t>
            </a:r>
          </a:p>
          <a:p>
            <a:r>
              <a:rPr lang="ru-RU" dirty="0" smtClean="0">
                <a:solidFill>
                  <a:schemeClr val="tx1"/>
                </a:solidFill>
              </a:rPr>
              <a:t>         выбрать процесс с наивысшим приоритетом из загруженных в память; </a:t>
            </a:r>
          </a:p>
          <a:p>
            <a:r>
              <a:rPr lang="ru-RU" dirty="0" smtClean="0">
                <a:solidFill>
                  <a:schemeClr val="tx1"/>
                </a:solidFill>
              </a:rPr>
              <a:t>если (ни один из процессов не может быть избран для выполнения) </a:t>
            </a:r>
          </a:p>
          <a:p>
            <a:r>
              <a:rPr lang="ru-RU" dirty="0" smtClean="0">
                <a:solidFill>
                  <a:schemeClr val="tx1"/>
                </a:solidFill>
              </a:rPr>
              <a:t>приостановить машину; /* машина выходит из состояния простоя по прерыванию */</a:t>
            </a:r>
          </a:p>
          <a:p>
            <a:r>
              <a:rPr lang="ru-RU" dirty="0" smtClean="0">
                <a:solidFill>
                  <a:schemeClr val="tx1"/>
                </a:solidFill>
              </a:rPr>
              <a:t>      } </a:t>
            </a:r>
          </a:p>
          <a:p>
            <a:r>
              <a:rPr lang="ru-RU" dirty="0" smtClean="0">
                <a:solidFill>
                  <a:schemeClr val="tx1"/>
                </a:solidFill>
              </a:rPr>
              <a:t>удалить выбранный процесс из очереди готовых к выполнению; </a:t>
            </a:r>
          </a:p>
          <a:p>
            <a:r>
              <a:rPr lang="ru-RU" dirty="0" smtClean="0">
                <a:solidFill>
                  <a:schemeClr val="tx1"/>
                </a:solidFill>
              </a:rPr>
              <a:t>переключиться на контекст выбранного процесса, возобновить его выполнение; </a:t>
            </a:r>
          </a:p>
          <a:p>
            <a:r>
              <a:rPr lang="ru-RU" dirty="0" smtClean="0">
                <a:solidFill>
                  <a:schemeClr val="tx1"/>
                </a:solidFill>
              </a:rPr>
              <a:t>} </a:t>
            </a:r>
            <a:endParaRPr lang="ru-RU" dirty="0">
              <a:solidFill>
                <a:schemeClr val="tx1"/>
              </a:solidFill>
            </a:endParaRPr>
          </a:p>
        </p:txBody>
      </p:sp>
    </p:spTree>
    <p:extLst>
      <p:ext uri="{BB962C8B-B14F-4D97-AF65-F5344CB8AC3E}">
        <p14:creationId xmlns:p14="http://schemas.microsoft.com/office/powerpoint/2010/main" val="120276165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594"/>
          </a:xfrm>
        </p:spPr>
        <p:txBody>
          <a:bodyPr>
            <a:normAutofit fontScale="90000"/>
          </a:bodyPr>
          <a:lstStyle/>
          <a:p>
            <a:r>
              <a:rPr lang="ru-RU" dirty="0" smtClean="0"/>
              <a:t>Приоритеты процесса</a:t>
            </a:r>
            <a:endParaRPr lang="ru-RU" dirty="0"/>
          </a:p>
        </p:txBody>
      </p:sp>
      <p:sp>
        <p:nvSpPr>
          <p:cNvPr id="3" name="Содержимое 2"/>
          <p:cNvSpPr>
            <a:spLocks noGrp="1"/>
          </p:cNvSpPr>
          <p:nvPr>
            <p:ph idx="1"/>
          </p:nvPr>
        </p:nvSpPr>
        <p:spPr>
          <a:xfrm>
            <a:off x="457200" y="1000108"/>
            <a:ext cx="8229600" cy="5572164"/>
          </a:xfrm>
        </p:spPr>
        <p:txBody>
          <a:bodyPr>
            <a:normAutofit fontScale="70000" lnSpcReduction="20000"/>
          </a:bodyPr>
          <a:lstStyle/>
          <a:p>
            <a:r>
              <a:rPr lang="ru-RU" i="1" dirty="0" smtClean="0"/>
              <a:t>Статический приоритет</a:t>
            </a:r>
            <a:r>
              <a:rPr lang="ru-RU" dirty="0" smtClean="0"/>
              <a:t>. Этот приоритет не изменяется с течением времени приоритет задается при создании процесса (по умолчанию 0, может быть изменен командой </a:t>
            </a:r>
            <a:r>
              <a:rPr lang="en-US" dirty="0" smtClean="0"/>
              <a:t>nice </a:t>
            </a:r>
            <a:r>
              <a:rPr lang="ru-RU" dirty="0" smtClean="0"/>
              <a:t>или </a:t>
            </a:r>
            <a:r>
              <a:rPr lang="en-US" dirty="0" err="1" smtClean="0"/>
              <a:t>renice</a:t>
            </a:r>
            <a:r>
              <a:rPr lang="ru-RU" dirty="0" smtClean="0"/>
              <a:t> , может быть изменен только явно пользователем. Он указывает максимальный размер временного кванта, который может быть выделен процессу, прежде чем другим процессам будет разрешено конкурировать за доступ к процессору. </a:t>
            </a:r>
          </a:p>
          <a:p>
            <a:r>
              <a:rPr lang="ru-RU" i="1" dirty="0" smtClean="0"/>
              <a:t>Динамический приоритет</a:t>
            </a:r>
            <a:r>
              <a:rPr lang="ru-RU" dirty="0" smtClean="0"/>
              <a:t>. Этот приоритет снижается с течением времени, пока процесс используется время процессора, меняется путем вычисления надбавки или штрафа в диапазоне от -5 до 5; когда его значение падает ниже 0, процесс помечается для повторного планирования. Это значение указывает остаток времени данного временного кванта.</a:t>
            </a:r>
          </a:p>
          <a:p>
            <a:r>
              <a:rPr lang="ru-RU" i="1" dirty="0" smtClean="0"/>
              <a:t>Приоритет реального времени</a:t>
            </a:r>
            <a:r>
              <a:rPr lang="ru-RU" dirty="0" smtClean="0"/>
              <a:t>. Этот приоритет показывает, какие другие процессы данный процесс побеждает в соревновании за время центрального процессора: более высокие значения всегда побеждают более низкие. </a:t>
            </a:r>
            <a:endParaRPr lang="ru-RU" dirty="0"/>
          </a:p>
        </p:txBody>
      </p:sp>
    </p:spTree>
    <p:extLst>
      <p:ext uri="{BB962C8B-B14F-4D97-AF65-F5344CB8AC3E}">
        <p14:creationId xmlns:p14="http://schemas.microsoft.com/office/powerpoint/2010/main" val="39996456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Диапазон приоритетов в пространстве пользователя</a:t>
            </a:r>
            <a:endParaRPr lang="ru-RU" dirty="0"/>
          </a:p>
        </p:txBody>
      </p:sp>
      <p:graphicFrame>
        <p:nvGraphicFramePr>
          <p:cNvPr id="4" name="Таблица 3"/>
          <p:cNvGraphicFramePr>
            <a:graphicFrameLocks noGrp="1"/>
          </p:cNvGraphicFramePr>
          <p:nvPr/>
        </p:nvGraphicFramePr>
        <p:xfrm>
          <a:off x="1285852" y="1571612"/>
          <a:ext cx="6527646" cy="2773680"/>
        </p:xfrm>
        <a:graphic>
          <a:graphicData uri="http://schemas.openxmlformats.org/drawingml/2006/table">
            <a:tbl>
              <a:tblPr/>
              <a:tblGrid>
                <a:gridCol w="1510458">
                  <a:extLst>
                    <a:ext uri="{9D8B030D-6E8A-4147-A177-3AD203B41FA5}">
                      <a16:colId xmlns:a16="http://schemas.microsoft.com/office/drawing/2014/main" val="20000"/>
                    </a:ext>
                  </a:extLst>
                </a:gridCol>
                <a:gridCol w="1581586">
                  <a:extLst>
                    <a:ext uri="{9D8B030D-6E8A-4147-A177-3AD203B41FA5}">
                      <a16:colId xmlns:a16="http://schemas.microsoft.com/office/drawing/2014/main" val="20001"/>
                    </a:ext>
                  </a:extLst>
                </a:gridCol>
                <a:gridCol w="1717801">
                  <a:extLst>
                    <a:ext uri="{9D8B030D-6E8A-4147-A177-3AD203B41FA5}">
                      <a16:colId xmlns:a16="http://schemas.microsoft.com/office/drawing/2014/main" val="20002"/>
                    </a:ext>
                  </a:extLst>
                </a:gridCol>
                <a:gridCol w="1717801">
                  <a:extLst>
                    <a:ext uri="{9D8B030D-6E8A-4147-A177-3AD203B41FA5}">
                      <a16:colId xmlns:a16="http://schemas.microsoft.com/office/drawing/2014/main" val="20003"/>
                    </a:ext>
                  </a:extLst>
                </a:gridCol>
              </a:tblGrid>
              <a:tr h="0">
                <a:tc>
                  <a:txBody>
                    <a:bodyPr/>
                    <a:lstStyle/>
                    <a:p>
                      <a:pPr algn="ctr" fontAlgn="t"/>
                      <a:r>
                        <a:rPr lang="ru-RU" dirty="0" smtClean="0"/>
                        <a:t>Стратегия </a:t>
                      </a:r>
                      <a:r>
                        <a:rPr lang="ru-RU" dirty="0"/>
                        <a:t>планирования</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dirty="0"/>
                        <a:t>Диапазон </a:t>
                      </a:r>
                      <a:r>
                        <a:rPr lang="ru-RU" dirty="0" smtClean="0"/>
                        <a:t> внутренних динамических приоритетов</a:t>
                      </a:r>
                      <a:endParaRPr lang="ru-RU" dirty="0"/>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ru-RU" dirty="0" smtClean="0"/>
                        <a:t>Диапазон  статических приоритетов</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ru-RU" dirty="0" smtClean="0"/>
                        <a:t>Квант</a:t>
                      </a:r>
                    </a:p>
                    <a:p>
                      <a:pPr marL="0" marR="0" indent="0" algn="ctr" defTabSz="914400" rtl="0" eaLnBrk="1" fontAlgn="t" latinLnBrk="0" hangingPunct="1">
                        <a:lnSpc>
                          <a:spcPct val="100000"/>
                        </a:lnSpc>
                        <a:spcBef>
                          <a:spcPts val="0"/>
                        </a:spcBef>
                        <a:spcAft>
                          <a:spcPts val="0"/>
                        </a:spcAft>
                        <a:buClrTx/>
                        <a:buSzTx/>
                        <a:buFontTx/>
                        <a:buNone/>
                        <a:tabLst/>
                        <a:defRPr/>
                      </a:pPr>
                      <a:r>
                        <a:rPr lang="ru-RU" dirty="0" smtClean="0"/>
                        <a:t> времени</a:t>
                      </a:r>
                    </a:p>
                    <a:p>
                      <a:pPr marL="0" marR="0" indent="0" algn="ctr" defTabSz="914400" rtl="0" eaLnBrk="1" fontAlgn="t" latinLnBrk="0" hangingPunct="1">
                        <a:lnSpc>
                          <a:spcPct val="100000"/>
                        </a:lnSpc>
                        <a:spcBef>
                          <a:spcPts val="0"/>
                        </a:spcBef>
                        <a:spcAft>
                          <a:spcPts val="0"/>
                        </a:spcAft>
                        <a:buClrTx/>
                        <a:buSzTx/>
                        <a:buFontTx/>
                        <a:buNone/>
                        <a:tabLst/>
                        <a:defRPr/>
                      </a:pPr>
                      <a:r>
                        <a:rPr lang="ru-RU" dirty="0" smtClean="0"/>
                        <a:t>мс</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t"/>
                      <a:r>
                        <a:rPr lang="en-US" dirty="0"/>
                        <a:t>SCHED_OTHER</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dirty="0" smtClean="0"/>
                        <a:t>99 - 139</a:t>
                      </a:r>
                      <a:endParaRPr lang="ru-RU" dirty="0"/>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dirty="0" smtClean="0"/>
                        <a:t>-20 до +19</a:t>
                      </a:r>
                      <a:endParaRPr lang="ru-RU" dirty="0"/>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dirty="0" smtClean="0"/>
                        <a:t>20(140-</a:t>
                      </a:r>
                      <a:r>
                        <a:rPr lang="en-GB" dirty="0" smtClean="0"/>
                        <a:t>s)s&lt;120</a:t>
                      </a:r>
                    </a:p>
                    <a:p>
                      <a:pPr marL="0" marR="0" indent="0" algn="ctr" defTabSz="914400" rtl="0" eaLnBrk="1" fontAlgn="t" latinLnBrk="0" hangingPunct="1">
                        <a:lnSpc>
                          <a:spcPct val="100000"/>
                        </a:lnSpc>
                        <a:spcBef>
                          <a:spcPts val="0"/>
                        </a:spcBef>
                        <a:spcAft>
                          <a:spcPts val="0"/>
                        </a:spcAft>
                        <a:buClrTx/>
                        <a:buSzTx/>
                        <a:buFontTx/>
                        <a:buNone/>
                        <a:tabLst/>
                        <a:defRPr/>
                      </a:pPr>
                      <a:r>
                        <a:rPr lang="en-US" dirty="0" smtClean="0"/>
                        <a:t>5(140-</a:t>
                      </a:r>
                      <a:r>
                        <a:rPr lang="en-GB" dirty="0" smtClean="0"/>
                        <a:t>s)s</a:t>
                      </a:r>
                      <a:r>
                        <a:rPr lang="en-GB" dirty="0" smtClean="0">
                          <a:sym typeface="Symbol"/>
                        </a:rPr>
                        <a:t></a:t>
                      </a:r>
                      <a:r>
                        <a:rPr lang="en-GB" dirty="0" smtClean="0"/>
                        <a:t>120</a:t>
                      </a:r>
                    </a:p>
                    <a:p>
                      <a:pPr marL="0" marR="0" indent="0" algn="ctr" defTabSz="914400" rtl="0" eaLnBrk="1" fontAlgn="t" latinLnBrk="0" hangingPunct="1">
                        <a:lnSpc>
                          <a:spcPct val="100000"/>
                        </a:lnSpc>
                        <a:spcBef>
                          <a:spcPts val="0"/>
                        </a:spcBef>
                        <a:spcAft>
                          <a:spcPts val="0"/>
                        </a:spcAft>
                        <a:buClrTx/>
                        <a:buSzTx/>
                        <a:buFontTx/>
                        <a:buNone/>
                        <a:tabLst/>
                        <a:defRPr/>
                      </a:pPr>
                      <a:r>
                        <a:rPr lang="en-US" dirty="0" smtClean="0"/>
                        <a:t>8</a:t>
                      </a:r>
                      <a:r>
                        <a:rPr lang="ru-RU" dirty="0" smtClean="0"/>
                        <a:t>00…100…</a:t>
                      </a:r>
                      <a:r>
                        <a:rPr lang="en-US" dirty="0" smtClean="0"/>
                        <a:t>5</a:t>
                      </a:r>
                      <a:endParaRPr lang="ru-RU" dirty="0" smtClean="0"/>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t"/>
                      <a:r>
                        <a:rPr lang="en-US" dirty="0"/>
                        <a:t>SCHED_FIFO</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dirty="0" smtClean="0"/>
                        <a:t>0 - 98</a:t>
                      </a:r>
                      <a:endParaRPr lang="ru-RU" dirty="0"/>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ru-RU" dirty="0" smtClean="0"/>
                        <a:t>99 - 1</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ru-RU" dirty="0" smtClean="0"/>
                        <a:t>бесконечный</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t"/>
                      <a:r>
                        <a:rPr lang="en-US"/>
                        <a:t>SCHED_RR</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dirty="0"/>
                        <a:t>0</a:t>
                      </a:r>
                      <a:r>
                        <a:rPr lang="ru-RU" dirty="0" smtClean="0"/>
                        <a:t> </a:t>
                      </a:r>
                      <a:r>
                        <a:rPr lang="ru-RU" dirty="0"/>
                        <a:t>- </a:t>
                      </a:r>
                      <a:r>
                        <a:rPr lang="ru-RU" dirty="0" smtClean="0"/>
                        <a:t>98</a:t>
                      </a:r>
                      <a:endParaRPr lang="ru-RU" dirty="0"/>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ru-RU" dirty="0" smtClean="0"/>
                        <a:t>99 - 1</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ru-RU" dirty="0" smtClean="0"/>
                        <a:t>200…100…10</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7410" name="Picture 2" descr="&amp;Rcy;&amp;icy;&amp;scy;&amp;ucy;&amp;ncy;&amp;ocy;&amp;kcy; 7.3 &amp;Scy;&amp;vcy;&amp;yacy;&amp;zcy;&amp;softcy; &amp;pcy;&amp;rcy;&amp;icy;&amp;ocy;&amp;rcy;&amp;icy;&amp;tcy;&amp;iecy;&amp;tcy;&amp;ocy;&amp;vcy; &amp;zcy;&amp;acy;&amp;dcy;&amp;acy;&amp;chcy; &amp;rcy;&amp;iecy;&amp;acy;&amp;lcy;&amp;softcy;&amp;ncy;&amp;ocy;&amp;gcy;&amp;ocy; &amp;vcy;&amp;rcy;&amp;iecy;&amp;mcy;&amp;iecy;&amp;ncy;&amp;icy;."/>
          <p:cNvPicPr>
            <a:picLocks noChangeAspect="1" noChangeArrowheads="1"/>
          </p:cNvPicPr>
          <p:nvPr/>
        </p:nvPicPr>
        <p:blipFill>
          <a:blip r:embed="rId2" cstate="print"/>
          <a:srcRect/>
          <a:stretch>
            <a:fillRect/>
          </a:stretch>
        </p:blipFill>
        <p:spPr bwMode="auto">
          <a:xfrm>
            <a:off x="2071670" y="4643446"/>
            <a:ext cx="4152900" cy="1771651"/>
          </a:xfrm>
          <a:prstGeom prst="rect">
            <a:avLst/>
          </a:prstGeom>
          <a:noFill/>
        </p:spPr>
      </p:pic>
    </p:spTree>
    <p:extLst>
      <p:ext uri="{BB962C8B-B14F-4D97-AF65-F5344CB8AC3E}">
        <p14:creationId xmlns:p14="http://schemas.microsoft.com/office/powerpoint/2010/main" val="27370684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200" dirty="0" smtClean="0"/>
              <a:t>Настройка политики планирования процесса </a:t>
            </a:r>
            <a:endParaRPr lang="ru-RU" sz="3200" dirty="0"/>
          </a:p>
        </p:txBody>
      </p:sp>
      <p:sp>
        <p:nvSpPr>
          <p:cNvPr id="3" name="Содержимое 2"/>
          <p:cNvSpPr>
            <a:spLocks noGrp="1"/>
          </p:cNvSpPr>
          <p:nvPr>
            <p:ph idx="1"/>
          </p:nvPr>
        </p:nvSpPr>
        <p:spPr>
          <a:xfrm>
            <a:off x="457200" y="1600201"/>
            <a:ext cx="8229600" cy="3400435"/>
          </a:xfrm>
        </p:spPr>
        <p:txBody>
          <a:bodyPr>
            <a:normAutofit fontScale="85000" lnSpcReduction="10000"/>
          </a:bodyPr>
          <a:lstStyle/>
          <a:p>
            <a:pPr>
              <a:buNone/>
            </a:pPr>
            <a:r>
              <a:rPr lang="en-US" dirty="0" smtClean="0"/>
              <a:t># </a:t>
            </a:r>
            <a:r>
              <a:rPr lang="en-US" dirty="0" err="1" smtClean="0"/>
              <a:t>chrt</a:t>
            </a:r>
            <a:r>
              <a:rPr lang="ru-RU" dirty="0" smtClean="0"/>
              <a:t> </a:t>
            </a:r>
            <a:r>
              <a:rPr lang="en-US" dirty="0" smtClean="0"/>
              <a:t>-m </a:t>
            </a:r>
            <a:r>
              <a:rPr lang="ru-RU" dirty="0" smtClean="0"/>
              <a:t>– вывод допустимых приоритетов;</a:t>
            </a:r>
          </a:p>
          <a:p>
            <a:pPr>
              <a:buNone/>
            </a:pPr>
            <a:r>
              <a:rPr lang="en-US" dirty="0" smtClean="0"/>
              <a:t># </a:t>
            </a:r>
            <a:r>
              <a:rPr lang="en-US" dirty="0" err="1" smtClean="0"/>
              <a:t>chrt</a:t>
            </a:r>
            <a:r>
              <a:rPr lang="ru-RU" dirty="0" smtClean="0"/>
              <a:t> </a:t>
            </a:r>
            <a:r>
              <a:rPr lang="en-US" dirty="0" smtClean="0"/>
              <a:t>-p </a:t>
            </a:r>
            <a:r>
              <a:rPr lang="en-US" dirty="0" err="1" smtClean="0"/>
              <a:t>pid</a:t>
            </a:r>
            <a:r>
              <a:rPr lang="ru-RU" dirty="0" smtClean="0"/>
              <a:t> – вывод политики и приоритета;</a:t>
            </a:r>
          </a:p>
          <a:p>
            <a:pPr>
              <a:buNone/>
            </a:pPr>
            <a:r>
              <a:rPr lang="en-US" dirty="0" smtClean="0"/>
              <a:t># </a:t>
            </a:r>
            <a:r>
              <a:rPr lang="en-US" dirty="0" err="1" smtClean="0"/>
              <a:t>chrt</a:t>
            </a:r>
            <a:r>
              <a:rPr lang="en-US" dirty="0" smtClean="0"/>
              <a:t>-p </a:t>
            </a:r>
            <a:r>
              <a:rPr lang="en-US" dirty="0" err="1" smtClean="0"/>
              <a:t>prio</a:t>
            </a:r>
            <a:r>
              <a:rPr lang="ru-RU" dirty="0" smtClean="0"/>
              <a:t> </a:t>
            </a:r>
            <a:r>
              <a:rPr lang="en-US" dirty="0" err="1" smtClean="0"/>
              <a:t>pid</a:t>
            </a:r>
            <a:r>
              <a:rPr lang="ru-RU" dirty="0" smtClean="0"/>
              <a:t>– установить приоритет;</a:t>
            </a:r>
          </a:p>
          <a:p>
            <a:pPr>
              <a:buNone/>
            </a:pPr>
            <a:r>
              <a:rPr lang="en-US" dirty="0" smtClean="0"/>
              <a:t># </a:t>
            </a:r>
            <a:r>
              <a:rPr lang="en-US" dirty="0" err="1" smtClean="0"/>
              <a:t>chrt</a:t>
            </a:r>
            <a:r>
              <a:rPr lang="en-US" dirty="0" smtClean="0"/>
              <a:t>-f-p [1..99] </a:t>
            </a:r>
            <a:r>
              <a:rPr lang="en-US" dirty="0" err="1" smtClean="0"/>
              <a:t>pid</a:t>
            </a:r>
            <a:r>
              <a:rPr lang="ru-RU" dirty="0" smtClean="0"/>
              <a:t> – установка политики </a:t>
            </a:r>
            <a:r>
              <a:rPr lang="en-US" dirty="0" smtClean="0"/>
              <a:t>SCHED_FIFO</a:t>
            </a:r>
            <a:r>
              <a:rPr lang="ru-RU" dirty="0" smtClean="0"/>
              <a:t>;</a:t>
            </a:r>
          </a:p>
          <a:p>
            <a:pPr>
              <a:buNone/>
            </a:pPr>
            <a:r>
              <a:rPr lang="en-US" dirty="0" smtClean="0"/>
              <a:t># </a:t>
            </a:r>
            <a:r>
              <a:rPr lang="en-US" dirty="0" err="1" smtClean="0"/>
              <a:t>chrt</a:t>
            </a:r>
            <a:r>
              <a:rPr lang="en-US" dirty="0" smtClean="0"/>
              <a:t>-o-p 0 </a:t>
            </a:r>
            <a:r>
              <a:rPr lang="en-US" dirty="0" err="1" smtClean="0"/>
              <a:t>pid</a:t>
            </a:r>
            <a:r>
              <a:rPr lang="ru-RU" dirty="0" smtClean="0"/>
              <a:t> – установка политики </a:t>
            </a:r>
            <a:r>
              <a:rPr lang="en-US" dirty="0" smtClean="0"/>
              <a:t>SCHED_OTHER</a:t>
            </a:r>
            <a:r>
              <a:rPr lang="ru-RU" dirty="0" smtClean="0"/>
              <a:t>;</a:t>
            </a:r>
          </a:p>
          <a:p>
            <a:pPr>
              <a:buNone/>
            </a:pPr>
            <a:r>
              <a:rPr lang="en-US" dirty="0" smtClean="0"/>
              <a:t># </a:t>
            </a:r>
            <a:r>
              <a:rPr lang="en-US" dirty="0" err="1" smtClean="0"/>
              <a:t>chrt</a:t>
            </a:r>
            <a:r>
              <a:rPr lang="en-US" dirty="0" smtClean="0"/>
              <a:t>-r-p [1..99] </a:t>
            </a:r>
            <a:r>
              <a:rPr lang="en-US" dirty="0" err="1" smtClean="0"/>
              <a:t>pid</a:t>
            </a:r>
            <a:r>
              <a:rPr lang="ru-RU" dirty="0" smtClean="0"/>
              <a:t> – установка политики </a:t>
            </a:r>
            <a:r>
              <a:rPr lang="en-US" dirty="0" smtClean="0"/>
              <a:t>SCHED_RR</a:t>
            </a:r>
            <a:endParaRPr lang="ru-RU" dirty="0" smtClean="0"/>
          </a:p>
          <a:p>
            <a:pPr>
              <a:buNone/>
            </a:pPr>
            <a:endParaRPr lang="ru-RU" dirty="0"/>
          </a:p>
        </p:txBody>
      </p:sp>
    </p:spTree>
    <p:extLst>
      <p:ext uri="{BB962C8B-B14F-4D97-AF65-F5344CB8AC3E}">
        <p14:creationId xmlns:p14="http://schemas.microsoft.com/office/powerpoint/2010/main" val="4114635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274638"/>
            <a:ext cx="8496944" cy="634082"/>
          </a:xfrm>
        </p:spPr>
        <p:txBody>
          <a:bodyPr>
            <a:normAutofit/>
          </a:bodyPr>
          <a:lstStyle/>
          <a:p>
            <a:r>
              <a:rPr lang="ru-RU" sz="3200" dirty="0" smtClean="0"/>
              <a:t>Функции планирования </a:t>
            </a:r>
            <a:endParaRPr lang="ru-RU" sz="3200" dirty="0"/>
          </a:p>
        </p:txBody>
      </p:sp>
      <p:graphicFrame>
        <p:nvGraphicFramePr>
          <p:cNvPr id="4" name="Таблица 3"/>
          <p:cNvGraphicFramePr>
            <a:graphicFrameLocks noGrp="1"/>
          </p:cNvGraphicFramePr>
          <p:nvPr/>
        </p:nvGraphicFramePr>
        <p:xfrm>
          <a:off x="827584" y="980728"/>
          <a:ext cx="7776864" cy="5356112"/>
        </p:xfrm>
        <a:graphic>
          <a:graphicData uri="http://schemas.openxmlformats.org/drawingml/2006/table">
            <a:tbl>
              <a:tblPr/>
              <a:tblGrid>
                <a:gridCol w="3172912">
                  <a:extLst>
                    <a:ext uri="{9D8B030D-6E8A-4147-A177-3AD203B41FA5}">
                      <a16:colId xmlns:a16="http://schemas.microsoft.com/office/drawing/2014/main" val="20000"/>
                    </a:ext>
                  </a:extLst>
                </a:gridCol>
                <a:gridCol w="4603952">
                  <a:extLst>
                    <a:ext uri="{9D8B030D-6E8A-4147-A177-3AD203B41FA5}">
                      <a16:colId xmlns:a16="http://schemas.microsoft.com/office/drawing/2014/main" val="20001"/>
                    </a:ext>
                  </a:extLst>
                </a:gridCol>
              </a:tblGrid>
              <a:tr h="239693">
                <a:tc>
                  <a:txBody>
                    <a:bodyPr/>
                    <a:lstStyle/>
                    <a:p>
                      <a:pPr algn="ctr" fontAlgn="t"/>
                      <a:r>
                        <a:rPr lang="ru-RU" sz="1800" b="1" dirty="0"/>
                        <a:t>Метод</a:t>
                      </a:r>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1800" b="1" dirty="0"/>
                        <a:t>Описание</a:t>
                      </a:r>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7278">
                <a:tc>
                  <a:txBody>
                    <a:bodyPr/>
                    <a:lstStyle/>
                    <a:p>
                      <a:pPr algn="ctr" fontAlgn="t"/>
                      <a:r>
                        <a:rPr lang="en-GB" sz="1600" b="1" dirty="0" err="1" smtClean="0"/>
                        <a:t>int</a:t>
                      </a:r>
                      <a:r>
                        <a:rPr lang="en-GB" sz="1600" b="1" dirty="0" smtClean="0"/>
                        <a:t> </a:t>
                      </a:r>
                      <a:r>
                        <a:rPr lang="en-US" sz="1600" b="1" dirty="0" err="1" smtClean="0"/>
                        <a:t>sched_getscheduler</a:t>
                      </a:r>
                      <a:r>
                        <a:rPr lang="en-US" sz="1600" b="1" dirty="0" smtClean="0"/>
                        <a:t> (</a:t>
                      </a:r>
                      <a:r>
                        <a:rPr lang="en-US" sz="1600" b="1" dirty="0" err="1" smtClean="0"/>
                        <a:t>pid</a:t>
                      </a:r>
                      <a:r>
                        <a:rPr lang="en-US" sz="1600" b="1" dirty="0" smtClean="0"/>
                        <a:t>)</a:t>
                      </a:r>
                      <a:endParaRPr lang="en-US" sz="1600" b="1" dirty="0"/>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1600" dirty="0"/>
                        <a:t>Получение класса планирования процесса</a:t>
                      </a:r>
                      <a:r>
                        <a:rPr lang="ru-RU" sz="1600" dirty="0" smtClean="0"/>
                        <a:t>.</a:t>
                      </a:r>
                      <a:endParaRPr lang="en-GB" sz="1600" dirty="0" smtClean="0"/>
                    </a:p>
                    <a:p>
                      <a:pPr algn="ctr" fontAlgn="t"/>
                      <a:r>
                        <a:rPr lang="ru-RU" sz="1600" dirty="0" smtClean="0"/>
                        <a:t>SCHED_FIFO </a:t>
                      </a:r>
                      <a:r>
                        <a:rPr lang="en-GB" sz="1600" dirty="0" smtClean="0"/>
                        <a:t>=</a:t>
                      </a:r>
                      <a:r>
                        <a:rPr lang="ru-RU" sz="1600" dirty="0" smtClean="0"/>
                        <a:t>0</a:t>
                      </a:r>
                      <a:r>
                        <a:rPr lang="en-GB" sz="1600" dirty="0" smtClean="0"/>
                        <a:t>, </a:t>
                      </a:r>
                      <a:r>
                        <a:rPr lang="ru-RU" sz="1600" dirty="0" smtClean="0"/>
                        <a:t>SCHED_RR</a:t>
                      </a:r>
                      <a:r>
                        <a:rPr lang="en-GB" sz="1600" dirty="0" smtClean="0"/>
                        <a:t>=</a:t>
                      </a:r>
                      <a:r>
                        <a:rPr lang="ru-RU" sz="1600" dirty="0" smtClean="0"/>
                        <a:t>1</a:t>
                      </a:r>
                      <a:r>
                        <a:rPr lang="en-GB" sz="1600" dirty="0" smtClean="0"/>
                        <a:t>, </a:t>
                      </a:r>
                      <a:r>
                        <a:rPr lang="ru-RU" sz="1600" dirty="0" smtClean="0"/>
                        <a:t>SCHED_OTHER </a:t>
                      </a:r>
                      <a:r>
                        <a:rPr lang="en-GB" sz="1600" dirty="0" smtClean="0"/>
                        <a:t>=</a:t>
                      </a:r>
                      <a:r>
                        <a:rPr lang="ru-RU" sz="1600" dirty="0" smtClean="0"/>
                        <a:t>2</a:t>
                      </a:r>
                      <a:endParaRPr lang="ru-RU" sz="1600" dirty="0"/>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7278">
                <a:tc>
                  <a:txBody>
                    <a:bodyPr/>
                    <a:lstStyle/>
                    <a:p>
                      <a:pPr algn="ctr" fontAlgn="t"/>
                      <a:r>
                        <a:rPr lang="en-US" sz="1600" dirty="0" err="1"/>
                        <a:t>sched_setscheduler</a:t>
                      </a:r>
                      <a:endParaRPr lang="en-US" sz="1600" dirty="0"/>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1600" dirty="0"/>
                        <a:t>Установка класса планирования процесса</a:t>
                      </a:r>
                      <a:r>
                        <a:rPr lang="ru-RU" sz="1600" dirty="0" smtClean="0"/>
                        <a:t>. (</a:t>
                      </a:r>
                      <a:r>
                        <a:rPr lang="ru-RU" sz="1600" dirty="0" err="1" smtClean="0"/>
                        <a:t>суперпользователь</a:t>
                      </a:r>
                      <a:r>
                        <a:rPr lang="ru-RU" sz="1600" dirty="0" smtClean="0"/>
                        <a:t>)</a:t>
                      </a:r>
                      <a:endParaRPr lang="ru-RU" sz="1600" dirty="0"/>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9693">
                <a:tc>
                  <a:txBody>
                    <a:bodyPr/>
                    <a:lstStyle/>
                    <a:p>
                      <a:pPr algn="ctr" fontAlgn="t"/>
                      <a:r>
                        <a:rPr lang="en-US" sz="1600" dirty="0" err="1" smtClean="0"/>
                        <a:t>int</a:t>
                      </a:r>
                      <a:r>
                        <a:rPr lang="en-US" sz="1600" dirty="0" smtClean="0"/>
                        <a:t> </a:t>
                      </a:r>
                      <a:r>
                        <a:rPr lang="en-US" sz="1600" dirty="0" err="1" smtClean="0"/>
                        <a:t>sched_getparam</a:t>
                      </a:r>
                      <a:r>
                        <a:rPr lang="en-US" sz="1600" dirty="0" smtClean="0"/>
                        <a:t> (</a:t>
                      </a:r>
                      <a:r>
                        <a:rPr lang="en-US" sz="1600" dirty="0" err="1" smtClean="0"/>
                        <a:t>pid</a:t>
                      </a:r>
                      <a:r>
                        <a:rPr lang="en-US" sz="1600" dirty="0" smtClean="0"/>
                        <a:t>, </a:t>
                      </a:r>
                      <a:r>
                        <a:rPr lang="en-US" sz="1600" dirty="0" err="1" smtClean="0"/>
                        <a:t>struct</a:t>
                      </a:r>
                      <a:r>
                        <a:rPr lang="en-US" sz="1600" dirty="0" smtClean="0"/>
                        <a:t> </a:t>
                      </a:r>
                      <a:r>
                        <a:rPr lang="en-US" sz="1600" dirty="0" err="1" smtClean="0"/>
                        <a:t>sched_param</a:t>
                      </a:r>
                      <a:r>
                        <a:rPr lang="en-US" sz="1600" dirty="0" smtClean="0"/>
                        <a:t> *p)</a:t>
                      </a:r>
                      <a:r>
                        <a:rPr lang="ru-RU" sz="1600" dirty="0" smtClean="0"/>
                        <a:t> или </a:t>
                      </a:r>
                    </a:p>
                    <a:p>
                      <a:pPr marL="0" marR="0" indent="0" algn="ctr" defTabSz="914400" rtl="0" eaLnBrk="1" fontAlgn="t" latinLnBrk="0" hangingPunct="1">
                        <a:lnSpc>
                          <a:spcPct val="100000"/>
                        </a:lnSpc>
                        <a:spcBef>
                          <a:spcPts val="0"/>
                        </a:spcBef>
                        <a:spcAft>
                          <a:spcPts val="0"/>
                        </a:spcAft>
                        <a:buClrTx/>
                        <a:buSzTx/>
                        <a:buFontTx/>
                        <a:buNone/>
                        <a:tabLst/>
                        <a:defRPr/>
                      </a:pPr>
                      <a:r>
                        <a:rPr lang="en-GB" sz="1600" dirty="0" err="1" smtClean="0"/>
                        <a:t>getpriority</a:t>
                      </a:r>
                      <a:r>
                        <a:rPr lang="en-GB" sz="1600" dirty="0" smtClean="0"/>
                        <a:t> (</a:t>
                      </a:r>
                      <a:r>
                        <a:rPr lang="en-US" sz="1600" dirty="0" err="1" smtClean="0"/>
                        <a:t>PRIO_PROCESS,pid</a:t>
                      </a:r>
                      <a:r>
                        <a:rPr lang="en-US" sz="1600" dirty="0" smtClean="0"/>
                        <a:t>)</a:t>
                      </a:r>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1600" dirty="0" smtClean="0"/>
                        <a:t>Получение в поле </a:t>
                      </a:r>
                      <a:r>
                        <a:rPr lang="en-US" sz="1600" b="1" dirty="0" err="1" smtClean="0"/>
                        <a:t>int</a:t>
                      </a:r>
                      <a:r>
                        <a:rPr lang="en-US" sz="1600" b="1" dirty="0" smtClean="0"/>
                        <a:t> </a:t>
                      </a:r>
                      <a:r>
                        <a:rPr lang="en-US" sz="1600" i="1" dirty="0" err="1" smtClean="0"/>
                        <a:t>sched_priority</a:t>
                      </a:r>
                      <a:r>
                        <a:rPr lang="ru-RU" sz="1600" i="1" dirty="0" smtClean="0"/>
                        <a:t> </a:t>
                      </a:r>
                      <a:r>
                        <a:rPr lang="ru-RU" sz="1600" kern="1200" dirty="0" smtClean="0">
                          <a:solidFill>
                            <a:schemeClr val="tx1"/>
                          </a:solidFill>
                          <a:latin typeface="+mn-lt"/>
                          <a:ea typeface="+mn-ea"/>
                          <a:cs typeface="+mn-cs"/>
                        </a:rPr>
                        <a:t>структуры  статического приоритета процесса.</a:t>
                      </a:r>
                      <a:endParaRPr lang="ru-RU" sz="1600" kern="1200" dirty="0">
                        <a:solidFill>
                          <a:schemeClr val="tx1"/>
                        </a:solidFill>
                        <a:latin typeface="+mn-lt"/>
                        <a:ea typeface="+mn-ea"/>
                        <a:cs typeface="+mn-cs"/>
                      </a:endParaRPr>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7278">
                <a:tc>
                  <a:txBody>
                    <a:bodyPr/>
                    <a:lstStyle/>
                    <a:p>
                      <a:pPr algn="ctr" fontAlgn="t"/>
                      <a:r>
                        <a:rPr lang="en-US" sz="1600" dirty="0" err="1" smtClean="0"/>
                        <a:t>sched_setparam</a:t>
                      </a:r>
                      <a:r>
                        <a:rPr lang="en-US" sz="1600" dirty="0" smtClean="0"/>
                        <a:t> </a:t>
                      </a:r>
                      <a:r>
                        <a:rPr lang="ru-RU" sz="1600" dirty="0" smtClean="0"/>
                        <a:t> или</a:t>
                      </a:r>
                    </a:p>
                    <a:p>
                      <a:pPr algn="ctr" fontAlgn="t"/>
                      <a:r>
                        <a:rPr lang="en-GB" sz="1600" dirty="0" err="1" smtClean="0"/>
                        <a:t>setpriority</a:t>
                      </a:r>
                      <a:endParaRPr lang="en-US" sz="1600" dirty="0"/>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1600" dirty="0"/>
                        <a:t>Установка </a:t>
                      </a:r>
                      <a:r>
                        <a:rPr lang="ru-RU" sz="1600" dirty="0" smtClean="0"/>
                        <a:t>статического приоритета процесса.</a:t>
                      </a:r>
                    </a:p>
                    <a:p>
                      <a:pPr algn="ctr" fontAlgn="t"/>
                      <a:r>
                        <a:rPr lang="ru-RU" sz="1600" dirty="0" smtClean="0"/>
                        <a:t>(</a:t>
                      </a:r>
                      <a:r>
                        <a:rPr lang="ru-RU" sz="1600" dirty="0" err="1" smtClean="0"/>
                        <a:t>суперпользователь</a:t>
                      </a:r>
                      <a:r>
                        <a:rPr lang="ru-RU" sz="1600" dirty="0" smtClean="0"/>
                        <a:t>)</a:t>
                      </a:r>
                      <a:endParaRPr lang="ru-RU" sz="1600" dirty="0"/>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02450">
                <a:tc>
                  <a:txBody>
                    <a:bodyPr/>
                    <a:lstStyle/>
                    <a:p>
                      <a:pPr algn="ctr" fontAlgn="t"/>
                      <a:r>
                        <a:rPr lang="en-US" sz="1600" b="1" dirty="0" err="1" smtClean="0"/>
                        <a:t>int</a:t>
                      </a:r>
                      <a:r>
                        <a:rPr lang="en-US" sz="1600" b="1" dirty="0" smtClean="0"/>
                        <a:t> </a:t>
                      </a:r>
                      <a:r>
                        <a:rPr lang="en-US" sz="1600" b="1" dirty="0" err="1" smtClean="0"/>
                        <a:t>sched_get_priority_max</a:t>
                      </a:r>
                      <a:r>
                        <a:rPr lang="en-US" sz="1600" b="1" dirty="0" smtClean="0"/>
                        <a:t> (</a:t>
                      </a:r>
                      <a:r>
                        <a:rPr lang="en-US" sz="1600" b="1" dirty="0" err="1" smtClean="0"/>
                        <a:t>int</a:t>
                      </a:r>
                      <a:r>
                        <a:rPr lang="en-US" sz="1600" b="1" dirty="0" smtClean="0"/>
                        <a:t> </a:t>
                      </a:r>
                      <a:r>
                        <a:rPr lang="en-US" sz="1600" b="1" i="1" dirty="0" smtClean="0"/>
                        <a:t>policy</a:t>
                      </a:r>
                      <a:r>
                        <a:rPr lang="en-US" sz="1600" b="1" dirty="0" smtClean="0"/>
                        <a:t>)</a:t>
                      </a:r>
                      <a:endParaRPr lang="en-US" sz="1600" b="1" dirty="0"/>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1600" dirty="0"/>
                        <a:t>Получение максимального разрешённого значения </a:t>
                      </a:r>
                      <a:r>
                        <a:rPr lang="ru-RU" sz="1600" dirty="0" smtClean="0"/>
                        <a:t>статического приоритета </a:t>
                      </a:r>
                      <a:r>
                        <a:rPr lang="ru-RU" sz="1600" dirty="0"/>
                        <a:t>для класса планирования.</a:t>
                      </a:r>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02450">
                <a:tc>
                  <a:txBody>
                    <a:bodyPr/>
                    <a:lstStyle/>
                    <a:p>
                      <a:pPr algn="ctr" fontAlgn="t"/>
                      <a:r>
                        <a:rPr lang="en-US" sz="1600" b="1" dirty="0" err="1" smtClean="0"/>
                        <a:t>int</a:t>
                      </a:r>
                      <a:r>
                        <a:rPr lang="en-US" sz="1600" b="1" dirty="0" smtClean="0"/>
                        <a:t> </a:t>
                      </a:r>
                      <a:r>
                        <a:rPr lang="en-US" sz="1600" b="1" dirty="0" err="1" smtClean="0"/>
                        <a:t>sched_get_priority_min</a:t>
                      </a:r>
                      <a:r>
                        <a:rPr lang="en-US" sz="1600" b="1" dirty="0" smtClean="0"/>
                        <a:t> (</a:t>
                      </a:r>
                      <a:r>
                        <a:rPr lang="en-US" sz="1600" b="1" dirty="0" err="1" smtClean="0"/>
                        <a:t>int</a:t>
                      </a:r>
                      <a:r>
                        <a:rPr lang="en-US" sz="1600" b="1" dirty="0" smtClean="0"/>
                        <a:t> </a:t>
                      </a:r>
                      <a:r>
                        <a:rPr lang="en-US" sz="1600" b="1" i="1" dirty="0" smtClean="0"/>
                        <a:t>policy</a:t>
                      </a:r>
                      <a:r>
                        <a:rPr lang="en-US" sz="1600" b="1" dirty="0" smtClean="0"/>
                        <a:t>)</a:t>
                      </a:r>
                      <a:endParaRPr lang="en-US" sz="1600" b="1" dirty="0"/>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1600" dirty="0"/>
                        <a:t>Получение минимального разрешённого значения </a:t>
                      </a:r>
                      <a:r>
                        <a:rPr lang="ru-RU" sz="1600" dirty="0" smtClean="0"/>
                        <a:t>статического приоритета </a:t>
                      </a:r>
                      <a:r>
                        <a:rPr lang="ru-RU" sz="1600" dirty="0"/>
                        <a:t>для класса планирования.</a:t>
                      </a:r>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14864">
                <a:tc>
                  <a:txBody>
                    <a:bodyPr/>
                    <a:lstStyle/>
                    <a:p>
                      <a:pPr algn="ctr" fontAlgn="t"/>
                      <a:r>
                        <a:rPr lang="en-US" sz="1600"/>
                        <a:t>sched_rr_get_interval</a:t>
                      </a:r>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1600" dirty="0"/>
                        <a:t>Получение текущего временного интервала для процесса SCHED_RR.</a:t>
                      </a:r>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27278">
                <a:tc>
                  <a:txBody>
                    <a:bodyPr/>
                    <a:lstStyle/>
                    <a:p>
                      <a:pPr algn="ctr" fontAlgn="t"/>
                      <a:r>
                        <a:rPr lang="en-US" sz="1600"/>
                        <a:t>sched_yield</a:t>
                      </a:r>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ru-RU" sz="1600" dirty="0"/>
                        <a:t>Передача выполнения другому процессу.</a:t>
                      </a:r>
                    </a:p>
                  </a:txBody>
                  <a:tcPr marL="24019" marR="24019" marT="24019" marB="240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02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smtClean="0">
                <a:ln>
                  <a:noFill/>
                </a:ln>
                <a:solidFill>
                  <a:schemeClr val="tx1"/>
                </a:solidFill>
                <a:effectLst/>
                <a:latin typeface="Arial" charset="0"/>
              </a:rPr>
              <a:t> </a:t>
            </a:r>
          </a:p>
        </p:txBody>
      </p:sp>
    </p:spTree>
    <p:extLst>
      <p:ext uri="{BB962C8B-B14F-4D97-AF65-F5344CB8AC3E}">
        <p14:creationId xmlns:p14="http://schemas.microsoft.com/office/powerpoint/2010/main" val="259374348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Архитектура планировщика</a:t>
            </a:r>
            <a:endParaRPr lang="ru-RU" dirty="0"/>
          </a:p>
        </p:txBody>
      </p:sp>
      <p:sp>
        <p:nvSpPr>
          <p:cNvPr id="3" name="Куб 2"/>
          <p:cNvSpPr/>
          <p:nvPr/>
        </p:nvSpPr>
        <p:spPr>
          <a:xfrm>
            <a:off x="611560" y="1628800"/>
            <a:ext cx="1080120" cy="50405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000" dirty="0" smtClean="0"/>
              <a:t>Процессор 1</a:t>
            </a:r>
            <a:endParaRPr lang="ru-RU" sz="1000" dirty="0"/>
          </a:p>
        </p:txBody>
      </p:sp>
      <p:sp>
        <p:nvSpPr>
          <p:cNvPr id="4" name="Куб 3"/>
          <p:cNvSpPr/>
          <p:nvPr/>
        </p:nvSpPr>
        <p:spPr>
          <a:xfrm>
            <a:off x="539552" y="2492896"/>
            <a:ext cx="1080120" cy="50405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000" dirty="0" smtClean="0"/>
              <a:t>Процессор 2</a:t>
            </a:r>
            <a:endParaRPr lang="ru-RU" sz="1000" dirty="0"/>
          </a:p>
        </p:txBody>
      </p:sp>
      <p:sp>
        <p:nvSpPr>
          <p:cNvPr id="5" name="Куб 4"/>
          <p:cNvSpPr/>
          <p:nvPr/>
        </p:nvSpPr>
        <p:spPr>
          <a:xfrm>
            <a:off x="467544" y="5085184"/>
            <a:ext cx="1080120" cy="50405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000" dirty="0" smtClean="0"/>
              <a:t>Процессор </a:t>
            </a:r>
            <a:r>
              <a:rPr lang="en-US" sz="1000" dirty="0" smtClean="0"/>
              <a:t>N</a:t>
            </a:r>
            <a:endParaRPr lang="ru-RU" sz="1000" dirty="0"/>
          </a:p>
        </p:txBody>
      </p:sp>
      <p:sp>
        <p:nvSpPr>
          <p:cNvPr id="6" name="Скругленный прямоугольник 5"/>
          <p:cNvSpPr/>
          <p:nvPr/>
        </p:nvSpPr>
        <p:spPr>
          <a:xfrm>
            <a:off x="2411760" y="1556792"/>
            <a:ext cx="1512168" cy="57606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Очередь выполнения</a:t>
            </a:r>
            <a:endParaRPr lang="ru-RU" dirty="0">
              <a:solidFill>
                <a:schemeClr val="tx1"/>
              </a:solidFill>
            </a:endParaRPr>
          </a:p>
        </p:txBody>
      </p:sp>
      <p:cxnSp>
        <p:nvCxnSpPr>
          <p:cNvPr id="8" name="Прямая со стрелкой 7"/>
          <p:cNvCxnSpPr>
            <a:stCxn id="6" idx="1"/>
            <a:endCxn id="3" idx="5"/>
          </p:cNvCxnSpPr>
          <p:nvPr/>
        </p:nvCxnSpPr>
        <p:spPr>
          <a:xfrm flipH="1" flipV="1">
            <a:off x="1691680" y="1817821"/>
            <a:ext cx="720080" cy="270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Скругленный прямоугольник 16"/>
          <p:cNvSpPr/>
          <p:nvPr/>
        </p:nvSpPr>
        <p:spPr>
          <a:xfrm>
            <a:off x="2339752" y="2492896"/>
            <a:ext cx="1512168" cy="57606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Очередь выполнения</a:t>
            </a:r>
            <a:endParaRPr lang="ru-RU" dirty="0">
              <a:solidFill>
                <a:schemeClr val="tx1"/>
              </a:solidFill>
            </a:endParaRPr>
          </a:p>
        </p:txBody>
      </p:sp>
      <p:cxnSp>
        <p:nvCxnSpPr>
          <p:cNvPr id="18" name="Прямая со стрелкой 17"/>
          <p:cNvCxnSpPr>
            <a:stCxn id="17" idx="1"/>
          </p:cNvCxnSpPr>
          <p:nvPr/>
        </p:nvCxnSpPr>
        <p:spPr>
          <a:xfrm flipH="1" flipV="1">
            <a:off x="1619672" y="2753925"/>
            <a:ext cx="720080" cy="270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Скругленный прямоугольник 18"/>
          <p:cNvSpPr/>
          <p:nvPr/>
        </p:nvSpPr>
        <p:spPr>
          <a:xfrm>
            <a:off x="2267744" y="5085184"/>
            <a:ext cx="1512168" cy="57606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Очередь выполнения</a:t>
            </a:r>
            <a:endParaRPr lang="ru-RU" dirty="0">
              <a:solidFill>
                <a:schemeClr val="tx1"/>
              </a:solidFill>
            </a:endParaRPr>
          </a:p>
        </p:txBody>
      </p:sp>
      <p:cxnSp>
        <p:nvCxnSpPr>
          <p:cNvPr id="20" name="Прямая со стрелкой 19"/>
          <p:cNvCxnSpPr>
            <a:stCxn id="19" idx="1"/>
          </p:cNvCxnSpPr>
          <p:nvPr/>
        </p:nvCxnSpPr>
        <p:spPr>
          <a:xfrm flipH="1" flipV="1">
            <a:off x="1547664" y="5346213"/>
            <a:ext cx="720080" cy="270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Прямоугольник 20"/>
          <p:cNvSpPr/>
          <p:nvPr/>
        </p:nvSpPr>
        <p:spPr>
          <a:xfrm>
            <a:off x="4499992" y="2276872"/>
            <a:ext cx="1368152" cy="324036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Массив активных задач</a:t>
            </a:r>
            <a:endParaRPr lang="ru-RU" dirty="0">
              <a:solidFill>
                <a:schemeClr val="tx1"/>
              </a:solidFill>
            </a:endParaRPr>
          </a:p>
        </p:txBody>
      </p:sp>
      <p:sp>
        <p:nvSpPr>
          <p:cNvPr id="22" name="Прямоугольник 21"/>
          <p:cNvSpPr/>
          <p:nvPr/>
        </p:nvSpPr>
        <p:spPr>
          <a:xfrm>
            <a:off x="6372200" y="1916832"/>
            <a:ext cx="1368152" cy="32403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Массив неактивных задач</a:t>
            </a:r>
            <a:endParaRPr lang="ru-RU" dirty="0">
              <a:solidFill>
                <a:schemeClr val="tx1"/>
              </a:solidFill>
            </a:endParaRPr>
          </a:p>
        </p:txBody>
      </p:sp>
      <p:cxnSp>
        <p:nvCxnSpPr>
          <p:cNvPr id="24" name="Соединительная линия уступом 23"/>
          <p:cNvCxnSpPr/>
          <p:nvPr/>
        </p:nvCxnSpPr>
        <p:spPr>
          <a:xfrm>
            <a:off x="3923928" y="1988840"/>
            <a:ext cx="576064" cy="43204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Соединительная линия уступом 28"/>
          <p:cNvCxnSpPr/>
          <p:nvPr/>
        </p:nvCxnSpPr>
        <p:spPr>
          <a:xfrm>
            <a:off x="3923928" y="1700808"/>
            <a:ext cx="2448272" cy="36004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Блок-схема: несколько документов 29"/>
          <p:cNvSpPr/>
          <p:nvPr/>
        </p:nvSpPr>
        <p:spPr>
          <a:xfrm>
            <a:off x="4644008" y="5805264"/>
            <a:ext cx="1008112" cy="648072"/>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Очередь задач</a:t>
            </a:r>
            <a:endParaRPr lang="ru-RU" sz="1400" dirty="0">
              <a:solidFill>
                <a:schemeClr val="tx1"/>
              </a:solidFill>
            </a:endParaRPr>
          </a:p>
        </p:txBody>
      </p:sp>
      <p:cxnSp>
        <p:nvCxnSpPr>
          <p:cNvPr id="32" name="Прямая соединительная линия 31"/>
          <p:cNvCxnSpPr>
            <a:stCxn id="21" idx="2"/>
            <a:endCxn id="30" idx="0"/>
          </p:cNvCxnSpPr>
          <p:nvPr/>
        </p:nvCxnSpPr>
        <p:spPr>
          <a:xfrm>
            <a:off x="5184068" y="5517232"/>
            <a:ext cx="3335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3" name="Блок-схема: несколько документов 32"/>
          <p:cNvSpPr/>
          <p:nvPr/>
        </p:nvSpPr>
        <p:spPr>
          <a:xfrm>
            <a:off x="6588224" y="5661248"/>
            <a:ext cx="1008112" cy="648072"/>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Очередь задач</a:t>
            </a:r>
            <a:endParaRPr lang="ru-RU" sz="1400" dirty="0">
              <a:solidFill>
                <a:schemeClr val="tx1"/>
              </a:solidFill>
            </a:endParaRPr>
          </a:p>
        </p:txBody>
      </p:sp>
      <p:cxnSp>
        <p:nvCxnSpPr>
          <p:cNvPr id="35" name="Прямая соединительная линия 34"/>
          <p:cNvCxnSpPr>
            <a:stCxn id="22" idx="2"/>
          </p:cNvCxnSpPr>
          <p:nvPr/>
        </p:nvCxnSpPr>
        <p:spPr>
          <a:xfrm flipH="1">
            <a:off x="7020272" y="5157192"/>
            <a:ext cx="36004" cy="5040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83271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2380</TotalTime>
  <Words>18582</Words>
  <Application>Microsoft Office PowerPoint</Application>
  <PresentationFormat>Экран (4:3)</PresentationFormat>
  <Paragraphs>3024</Paragraphs>
  <Slides>308</Slides>
  <Notes>16</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308</vt:i4>
      </vt:variant>
    </vt:vector>
  </HeadingPairs>
  <TitlesOfParts>
    <vt:vector size="320" baseType="lpstr">
      <vt:lpstr>Arial</vt:lpstr>
      <vt:lpstr>Arial Unicode MS</vt:lpstr>
      <vt:lpstr>Calibri</vt:lpstr>
      <vt:lpstr>Courier</vt:lpstr>
      <vt:lpstr>Courier New</vt:lpstr>
      <vt:lpstr>Helvetica</vt:lpstr>
      <vt:lpstr>Helvetica-Bold</vt:lpstr>
      <vt:lpstr>Helvetica-Oblique</vt:lpstr>
      <vt:lpstr>Symbol</vt:lpstr>
      <vt:lpstr>Times New Roman</vt:lpstr>
      <vt:lpstr>Wingdings</vt:lpstr>
      <vt:lpstr>Тема Office</vt:lpstr>
      <vt:lpstr>ОРГАНИЗАЦИЯ ПРОЦЕССОВ И ПРОГРАММИРОВАНИЕ В СРЕДЕ LINUX</vt:lpstr>
      <vt:lpstr>Цели и задачи дисциплины</vt:lpstr>
      <vt:lpstr>Виды занятий и контроля</vt:lpstr>
      <vt:lpstr>Лабораторные работы</vt:lpstr>
      <vt:lpstr>Тестирование (экзамен)</vt:lpstr>
      <vt:lpstr>Литература</vt:lpstr>
      <vt:lpstr>ОС UNIX и LINUX</vt:lpstr>
      <vt:lpstr>Разновидности Linux</vt:lpstr>
      <vt:lpstr>Стандарт Linux   </vt:lpstr>
      <vt:lpstr>Разделы стандарта LSB</vt:lpstr>
      <vt:lpstr>Установка Linux</vt:lpstr>
      <vt:lpstr>Виртуальная машина Oracle VM VirtualBox </vt:lpstr>
      <vt:lpstr>Рабочий стол Ubuntu</vt:lpstr>
      <vt:lpstr>Среды разработки программ Unbutu</vt:lpstr>
      <vt:lpstr>Текстовый редактор Geany</vt:lpstr>
      <vt:lpstr>Команды терминала</vt:lpstr>
      <vt:lpstr>Мониторинг средствами команды top или приложения Htop (динамический снимок процессов)</vt:lpstr>
      <vt:lpstr>Управление выводом команды top </vt:lpstr>
      <vt:lpstr>Разновидности команды ps </vt:lpstr>
      <vt:lpstr>Мониторинг средствами команды ps (статический снимок процессов)</vt:lpstr>
      <vt:lpstr>Значение параметров F и S </vt:lpstr>
      <vt:lpstr> Диспетчер задач (gnome-system-monitor) </vt:lpstr>
      <vt:lpstr>Учетная запись пользователя</vt:lpstr>
      <vt:lpstr>Управление пользователями</vt:lpstr>
      <vt:lpstr>Приложение «Пользователи и группы»</vt:lpstr>
      <vt:lpstr> Создание общей папки  </vt:lpstr>
      <vt:lpstr>Настройка общей папки в VirtualBox </vt:lpstr>
      <vt:lpstr>Установка дополнений </vt:lpstr>
      <vt:lpstr>Команды настройки общей папки</vt:lpstr>
      <vt:lpstr>Лабораторные работы 1 и 2</vt:lpstr>
      <vt:lpstr>Ядро Linux</vt:lpstr>
      <vt:lpstr>Микроядро</vt:lpstr>
      <vt:lpstr>Монолитное ядро</vt:lpstr>
      <vt:lpstr>Гибридное ядро</vt:lpstr>
      <vt:lpstr>Архитектура ОС Linux</vt:lpstr>
      <vt:lpstr>Состав подсистем </vt:lpstr>
      <vt:lpstr>Взаимодействие между прикладными программами и ядром</vt:lpstr>
      <vt:lpstr>Версии ядра Linux</vt:lpstr>
      <vt:lpstr>Версии ядра Linux для Ubuntu</vt:lpstr>
      <vt:lpstr> Варианты конфигурирования ядра :</vt:lpstr>
      <vt:lpstr>Каталоги исходных кодов ядра</vt:lpstr>
      <vt:lpstr> Функции ОС </vt:lpstr>
      <vt:lpstr>Процесс загрузки Linux</vt:lpstr>
      <vt:lpstr>Запуск системы</vt:lpstr>
      <vt:lpstr>Загрузчик 1-й ступени</vt:lpstr>
      <vt:lpstr>Загрузчик 2-й ступени GRUB</vt:lpstr>
      <vt:lpstr>Функции, выполняемые на стадии загрузки ядра </vt:lpstr>
      <vt:lpstr>Этапы загрузки на стадии развертывания ядра  </vt:lpstr>
      <vt:lpstr>Типы процессов в Linux</vt:lpstr>
      <vt:lpstr>Иерархия процессов</vt:lpstr>
      <vt:lpstr>Уровни запуска сервисов</vt:lpstr>
      <vt:lpstr>Примеры стандартных служб Linux</vt:lpstr>
      <vt:lpstr>  Boot-Up Manager  </vt:lpstr>
      <vt:lpstr>Использование скриптов для автозапуска сервисов</vt:lpstr>
      <vt:lpstr>Сервис планирования заданий cron</vt:lpstr>
      <vt:lpstr>Файлы загрузки системы</vt:lpstr>
      <vt:lpstr>Понятие процесса</vt:lpstr>
      <vt:lpstr>Размещение дескриптора процесса</vt:lpstr>
      <vt:lpstr>Фрагмент описания дескриптора процесса</vt:lpstr>
      <vt:lpstr>Список и хеш-таблица процессов</vt:lpstr>
      <vt:lpstr>Дерево процессов</vt:lpstr>
      <vt:lpstr>Правила, по которым живут процессы </vt:lpstr>
      <vt:lpstr>Учетные записи пользователей</vt:lpstr>
      <vt:lpstr>Сеансы и группы процессов</vt:lpstr>
      <vt:lpstr>Функции чтения атрибутов процесса  </vt:lpstr>
      <vt:lpstr>Состояния процесса</vt:lpstr>
      <vt:lpstr>Диаграмма состояний</vt:lpstr>
      <vt:lpstr>Создание процесса</vt:lpstr>
      <vt:lpstr>Контексты процесса</vt:lpstr>
      <vt:lpstr>Представление контекстов предка и потомка </vt:lpstr>
      <vt:lpstr>Шаблон использования функции fork для создания процесса</vt:lpstr>
      <vt:lpstr> Функции замены программы процесса </vt:lpstr>
      <vt:lpstr>Использование функции vfork() для создания процесса</vt:lpstr>
      <vt:lpstr>Разделение памяти при fork и vfork</vt:lpstr>
      <vt:lpstr>Шаблон замены программы потомка</vt:lpstr>
      <vt:lpstr>Задержка процесса</vt:lpstr>
      <vt:lpstr>Завершение процесса</vt:lpstr>
      <vt:lpstr>Функции завершения процесса</vt:lpstr>
      <vt:lpstr> Уничтожение процессов </vt:lpstr>
      <vt:lpstr>Задание к лабораторной работе 3</vt:lpstr>
      <vt:lpstr>Файл с атрибутами процесса</vt:lpstr>
      <vt:lpstr>Соотношение контекста процесса и контекстов нитей </vt:lpstr>
      <vt:lpstr>Преимущества потоков перед процессами</vt:lpstr>
      <vt:lpstr>Диаграмма состояний нити</vt:lpstr>
      <vt:lpstr>Реализация потоков (нитей) при помощи функции clone</vt:lpstr>
      <vt:lpstr>Основные флаги системного вызова clone ()</vt:lpstr>
      <vt:lpstr>Шаблон создания потока с помощью clone </vt:lpstr>
      <vt:lpstr>Низкоуровневая поддержка потоков </vt:lpstr>
      <vt:lpstr>Шаблон создания потока с помощью pthread_create </vt:lpstr>
      <vt:lpstr>Ожидания завершения потока </vt:lpstr>
      <vt:lpstr>Планировщик процессов</vt:lpstr>
      <vt:lpstr>Стратегии планирования процессов</vt:lpstr>
      <vt:lpstr>Распределение задач по приоритетам</vt:lpstr>
      <vt:lpstr>Общий алгоритм диспетчеризации </vt:lpstr>
      <vt:lpstr>Приоритеты процесса</vt:lpstr>
      <vt:lpstr>Диапазон приоритетов в пространстве пользователя</vt:lpstr>
      <vt:lpstr>Настройка политики планирования процесса </vt:lpstr>
      <vt:lpstr>Функции планирования </vt:lpstr>
      <vt:lpstr>Архитектура планировщика</vt:lpstr>
      <vt:lpstr>Определение задачи для запуска</vt:lpstr>
      <vt:lpstr>Синхронизация работы предков и потомков</vt:lpstr>
      <vt:lpstr>Цикл ожидания завершения потомков</vt:lpstr>
      <vt:lpstr>Ожидание завершения процесса без цикла</vt:lpstr>
      <vt:lpstr>Пример использование waitpid</vt:lpstr>
      <vt:lpstr>Задание 1 к лабораторной работе 4</vt:lpstr>
      <vt:lpstr>Задание 2 к лабораторной работе  4</vt:lpstr>
      <vt:lpstr>Основные понятия механизма сигналов</vt:lpstr>
      <vt:lpstr>Список основных сигналов POSIX</vt:lpstr>
      <vt:lpstr>Сигналы реального времени</vt:lpstr>
      <vt:lpstr>Посылка сигнала</vt:lpstr>
      <vt:lpstr>Хранение сигналов</vt:lpstr>
      <vt:lpstr>Функции работы с sigset_t</vt:lpstr>
      <vt:lpstr>Обработка сигнала</vt:lpstr>
      <vt:lpstr>Требования к обработчику сигнала</vt:lpstr>
      <vt:lpstr>  Реентерабельные функции, которые могут быть вызваны из обработчика сигнала </vt:lpstr>
      <vt:lpstr>Обработчик нескольких сигналов</vt:lpstr>
      <vt:lpstr>Маскирование сигналов</vt:lpstr>
      <vt:lpstr>Блокировка SIGCHLD в обработчике</vt:lpstr>
      <vt:lpstr>Алгоритм обработки сигнала</vt:lpstr>
      <vt:lpstr>Стек задачи и область сохранения структур ядра до и после получения сигнала</vt:lpstr>
      <vt:lpstr>Пример обработки сигнала</vt:lpstr>
      <vt:lpstr>Задание  к лабораторной работе 5</vt:lpstr>
      <vt:lpstr> Последовательность выполнения системного вызова </vt:lpstr>
      <vt:lpstr>Вход и выход из системного вызова</vt:lpstr>
      <vt:lpstr>Таблица системных вызовов</vt:lpstr>
      <vt:lpstr>Алгоритм запуска системной функции</vt:lpstr>
      <vt:lpstr>Таймеры и управление временем</vt:lpstr>
      <vt:lpstr>Системные вызовы времени</vt:lpstr>
      <vt:lpstr>Системные вызовы времени</vt:lpstr>
      <vt:lpstr>Программные интервальные таймеры</vt:lpstr>
      <vt:lpstr>Запуск периодических процессов с помощью интервальных таймеров</vt:lpstr>
      <vt:lpstr>Запуск периодических процессов с помощью сервиса CRON</vt:lpstr>
      <vt:lpstr>Задание 1 к лабораторной работе 6</vt:lpstr>
      <vt:lpstr>Задание 2 к лабораторной работе 6</vt:lpstr>
      <vt:lpstr>Пример использования системных функций времени  </vt:lpstr>
      <vt:lpstr>Межпроцессное взаимодействие</vt:lpstr>
      <vt:lpstr>Схема передачи через канал</vt:lpstr>
      <vt:lpstr>Программные каналы</vt:lpstr>
      <vt:lpstr>Операции с каналом</vt:lpstr>
      <vt:lpstr>Алгоритм записи в канал</vt:lpstr>
      <vt:lpstr>Алгоритм чтения данных  из канала</vt:lpstr>
      <vt:lpstr>Алгоритм закрытия канала</vt:lpstr>
      <vt:lpstr>Пример обмена данными через канал</vt:lpstr>
      <vt:lpstr>Пример обмена данными через канал</vt:lpstr>
      <vt:lpstr>Задание 1 к лабораторной работе 7</vt:lpstr>
      <vt:lpstr>Задание 2 к лабораторной работе 7</vt:lpstr>
      <vt:lpstr>Организация межпроцессного взаимодействия</vt:lpstr>
      <vt:lpstr>Организация очередей сообщений</vt:lpstr>
      <vt:lpstr>Заголовок очереди сообщений</vt:lpstr>
      <vt:lpstr>Атрибуты очереди сообщений</vt:lpstr>
      <vt:lpstr>Предельные характеристики очереди сообщений</vt:lpstr>
      <vt:lpstr>Подходы к работе с очередью сообщений</vt:lpstr>
      <vt:lpstr>Протокол обмена сообщениями</vt:lpstr>
      <vt:lpstr>Создание очереди сообщений</vt:lpstr>
      <vt:lpstr>Параметры операции создания очереди сообщений</vt:lpstr>
      <vt:lpstr>Пример создание очереди сообщений</vt:lpstr>
      <vt:lpstr>Структура хранения сообщения</vt:lpstr>
      <vt:lpstr>Передача сообщения</vt:lpstr>
      <vt:lpstr>Параметры операции передачи сообщения</vt:lpstr>
      <vt:lpstr>Пример передачи сообщения</vt:lpstr>
      <vt:lpstr>Прием сообщения</vt:lpstr>
      <vt:lpstr>Параметры операции приема сообщения</vt:lpstr>
      <vt:lpstr>Пример приема сообщения</vt:lpstr>
      <vt:lpstr>Контроль и управление состоянием очереди</vt:lpstr>
      <vt:lpstr>Параметры операции контроля и управления состоянием очереди</vt:lpstr>
      <vt:lpstr>Информация о состоянии очереди</vt:lpstr>
      <vt:lpstr>Информация о владельце и правах очереди </vt:lpstr>
      <vt:lpstr>Функции для работы с очередью сообщений POSIX</vt:lpstr>
      <vt:lpstr>ПРОГРАММА СЕРВЕР - НА ЗАПРОС КЛИЕНТА ВЫДАЕТ ДАТУ И ВРЕМЯ  ЗАВЕРШАЕТ РАБОТУ ПО СИГНАЛУ </vt:lpstr>
      <vt:lpstr>ПРОГРАММА КЛИЕНТ  ЗАПРАШИВАЕТ У СЕРВЕРА ДАТУ И ВРЕМЯ, ЕСЛИ ЕСТЬ ВХОДНОЙ ПАРАМЕТР, ТО ПЕРЕДАЕТ СИГНАЛ ЗАВЕРШЕНИЯ РАБОТЫ СЕРВЕРА </vt:lpstr>
      <vt:lpstr>Задание 1 к лабораторной работе 8</vt:lpstr>
      <vt:lpstr>Задание 2 к лабораторной работе 8</vt:lpstr>
      <vt:lpstr>Разделяемая память</vt:lpstr>
      <vt:lpstr>Обмен данными через ядро</vt:lpstr>
      <vt:lpstr>Обмен данными через разделяемую память</vt:lpstr>
      <vt:lpstr>Презентация PowerPoint</vt:lpstr>
      <vt:lpstr>Организация разделяемой памяти</vt:lpstr>
      <vt:lpstr>Дескриптор разделяемой памяти</vt:lpstr>
      <vt:lpstr>Предельные характеристики разделяемой памяти</vt:lpstr>
      <vt:lpstr>Подходы к работе с разделяемой памяти</vt:lpstr>
      <vt:lpstr>Создание разделяемого сегмента</vt:lpstr>
      <vt:lpstr>Параметры операции создания разделяемого сегмента</vt:lpstr>
      <vt:lpstr>Права доступа к сегменту</vt:lpstr>
      <vt:lpstr>Присоединение сегмента</vt:lpstr>
      <vt:lpstr>Параметры операции присоединения сегмента</vt:lpstr>
      <vt:lpstr>Отсоединение сегмента</vt:lpstr>
      <vt:lpstr>Контроль и управление сегментом</vt:lpstr>
      <vt:lpstr>Параметры операции контроля и управления сегментом</vt:lpstr>
      <vt:lpstr>Уничтожение разделяемого сегмента</vt:lpstr>
      <vt:lpstr>Информация о состоянии сегмента</vt:lpstr>
      <vt:lpstr>Информация о владельце и правах сегмента</vt:lpstr>
      <vt:lpstr>Функции для работы с общей памятью в стиле POSIX</vt:lpstr>
      <vt:lpstr>Протокол доступа процессов к разделяемой памяти</vt:lpstr>
      <vt:lpstr>Свойства протокола синхронизации  </vt:lpstr>
      <vt:lpstr>Проблема программных методов взаимоисключения</vt:lpstr>
      <vt:lpstr>Взаимоисключение с общей переменной</vt:lpstr>
      <vt:lpstr>Запрет прерываний</vt:lpstr>
      <vt:lpstr>Строгое чередование </vt:lpstr>
      <vt:lpstr>Синхронизация с использованием флагов готовности</vt:lpstr>
      <vt:lpstr>Комбинированный алгоритм</vt:lpstr>
      <vt:lpstr>Задание 1 к лабораторной работе 9</vt:lpstr>
      <vt:lpstr>Задание 2 к лабораторной работе 9</vt:lpstr>
      <vt:lpstr>Двоичные семафоры</vt:lpstr>
      <vt:lpstr>Числовые семафоры</vt:lpstr>
      <vt:lpstr>Использование семафоров для синхронизации потоков</vt:lpstr>
      <vt:lpstr>Множественные семафоры</vt:lpstr>
      <vt:lpstr>Структуры данных для семафоров</vt:lpstr>
      <vt:lpstr>Дескриптор множественного семафора</vt:lpstr>
      <vt:lpstr>Представление множественного семафора</vt:lpstr>
      <vt:lpstr>Очередь ожидающих семафоров</vt:lpstr>
      <vt:lpstr>Структура элементов отката</vt:lpstr>
      <vt:lpstr>Предельные характеристики множественных семафоров</vt:lpstr>
      <vt:lpstr>Создание множества семафоров</vt:lpstr>
      <vt:lpstr>Параметры операции создания множества семафоров</vt:lpstr>
      <vt:lpstr>Права доступа к множественному семафору</vt:lpstr>
      <vt:lpstr>Выполнение операций с множественным семафором</vt:lpstr>
      <vt:lpstr>Параметры операции с множественным семафором</vt:lpstr>
      <vt:lpstr>Семантика выполнения операций с семафорами</vt:lpstr>
      <vt:lpstr>Контроль и управление семафорами</vt:lpstr>
      <vt:lpstr>Параметры операции контроля и управления семафорами</vt:lpstr>
      <vt:lpstr>Установка и чтение значений семафора</vt:lpstr>
      <vt:lpstr>Уничтожение семафора</vt:lpstr>
      <vt:lpstr>Функции для работы с семафорами POSIX  (для организации взаимодействия потоков)</vt:lpstr>
      <vt:lpstr>Функции sem_init и sem_destroy</vt:lpstr>
      <vt:lpstr>Бинарный семафор для потоков (mutex)</vt:lpstr>
      <vt:lpstr>Пример работы с мьютексом</vt:lpstr>
      <vt:lpstr>Задание 12 к лабораторным работам</vt:lpstr>
      <vt:lpstr>Задание 13 к лабораторным работам</vt:lpstr>
      <vt:lpstr>Управление памятью в ОС Linux </vt:lpstr>
      <vt:lpstr>Основные задачи управления памятью</vt:lpstr>
      <vt:lpstr>Сегментная структура виртуального адресного пространства</vt:lpstr>
      <vt:lpstr>  Распределение виртуальной памяти пользовательского процесса  </vt:lpstr>
      <vt:lpstr>Дескриптор памяти процесса</vt:lpstr>
      <vt:lpstr>Основные поля дескриптора памяти процесса</vt:lpstr>
      <vt:lpstr> Управление виртуальной памятью </vt:lpstr>
      <vt:lpstr> Учет виртуальной памяти </vt:lpstr>
      <vt:lpstr>Мониторинг виртуальной памяти</vt:lpstr>
      <vt:lpstr>Ограничение системных ресурсов</vt:lpstr>
      <vt:lpstr>Информация команды top по процессам </vt:lpstr>
      <vt:lpstr>Детальная информация о процессе</vt:lpstr>
      <vt:lpstr>Управление физической памятью</vt:lpstr>
      <vt:lpstr>Зоны памяти</vt:lpstr>
      <vt:lpstr>Список свободных страниц памяти </vt:lpstr>
      <vt:lpstr> Дескриптор физической страницы </vt:lpstr>
      <vt:lpstr>Выделение и освобождение страниц памяти</vt:lpstr>
      <vt:lpstr> Блочная организация памяти </vt:lpstr>
      <vt:lpstr> Схема блочной организации памяти </vt:lpstr>
      <vt:lpstr>Дескриптор блока</vt:lpstr>
      <vt:lpstr> Структуры данных для блочной организации памяти </vt:lpstr>
      <vt:lpstr>Выделение и освобождение блока</vt:lpstr>
      <vt:lpstr>Применение UML при разработке программного обеспечения</vt:lpstr>
      <vt:lpstr>Цели разработки UML</vt:lpstr>
      <vt:lpstr>Что такое UML (Unified Modeling Language)</vt:lpstr>
      <vt:lpstr>Презентация PowerPoint</vt:lpstr>
      <vt:lpstr> Преимущества UML </vt:lpstr>
      <vt:lpstr>Сущность UML</vt:lpstr>
      <vt:lpstr>Назначение - спецификация, визуализация, конструирование, документирование</vt:lpstr>
      <vt:lpstr>Использование UML</vt:lpstr>
      <vt:lpstr>Диаграмма процесса моделирования</vt:lpstr>
      <vt:lpstr>Сущности представлений</vt:lpstr>
      <vt:lpstr>Сущности UML</vt:lpstr>
      <vt:lpstr>Отношения UML</vt:lpstr>
      <vt:lpstr>Диаграммы</vt:lpstr>
      <vt:lpstr>Назначение диаграмм</vt:lpstr>
      <vt:lpstr>Последовательность моделирования</vt:lpstr>
      <vt:lpstr>UML-редакторы</vt:lpstr>
      <vt:lpstr>Диаграммы использования (Use Case)</vt:lpstr>
      <vt:lpstr>Отношения в диаграммах использования</vt:lpstr>
      <vt:lpstr>Пример диаграммы использования</vt:lpstr>
      <vt:lpstr>Диаграмма классов</vt:lpstr>
      <vt:lpstr>Классификатор класса</vt:lpstr>
      <vt:lpstr>Пример диаграммы классов</vt:lpstr>
      <vt:lpstr>Пример диаграммы классов</vt:lpstr>
      <vt:lpstr>Правила выделения классов в системе</vt:lpstr>
      <vt:lpstr>Моделирование отношений наследования</vt:lpstr>
      <vt:lpstr>Моделирование структурных отношений</vt:lpstr>
      <vt:lpstr>Диаграмма объектов</vt:lpstr>
      <vt:lpstr>Пример диаграммы объектов</vt:lpstr>
      <vt:lpstr>Диаграмма последовательности</vt:lpstr>
      <vt:lpstr> Стереотипы сообщений на диаграмме последовательности </vt:lpstr>
      <vt:lpstr>Элементы диаграммы последовательности</vt:lpstr>
      <vt:lpstr>Пример диаграммы последовательности</vt:lpstr>
      <vt:lpstr>Презентация PowerPoint</vt:lpstr>
      <vt:lpstr>Презентация PowerPoint</vt:lpstr>
      <vt:lpstr>Диаграмма коммуникаций</vt:lpstr>
      <vt:lpstr>Презентация PowerPoint</vt:lpstr>
      <vt:lpstr>Диаграмма состояний</vt:lpstr>
      <vt:lpstr>Правила работы автомата </vt:lpstr>
      <vt:lpstr>Пример диаграммы состояний</vt:lpstr>
      <vt:lpstr>Диаграмма параллельных состояний</vt:lpstr>
      <vt:lpstr>Синхронизирующие состояния  </vt:lpstr>
      <vt:lpstr>Диаграмма деятельности</vt:lpstr>
      <vt:lpstr>Пример диаграммы деятельности</vt:lpstr>
      <vt:lpstr>Презентация PowerPoint</vt:lpstr>
      <vt:lpstr>Диаграмма компонентов</vt:lpstr>
      <vt:lpstr>Презентация PowerPoint</vt:lpstr>
      <vt:lpstr>Диаграмма компонентов</vt:lpstr>
      <vt:lpstr>Презентация PowerPoint</vt:lpstr>
      <vt:lpstr>Диаграмма размещения</vt:lpstr>
      <vt:lpstr>Диаграмма пакетов</vt:lpstr>
      <vt:lpstr>Правила слияния пакетов</vt:lpstr>
      <vt:lpstr>Презентация PowerPoint</vt:lpstr>
      <vt:lpstr>Уровень системы</vt:lpstr>
      <vt:lpstr>Уровень  абстрактных модулей</vt:lpstr>
      <vt:lpstr>Уровень модулей Java </vt:lpstr>
      <vt:lpstr>Уровень объектов Java</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ОРГАНИЗАЦИЯ ПРОЦЕССОВ И ПРОГРАММИРОВАНИЕ В СРЕДЕ LINUX</dc:title>
  <dc:creator>user</dc:creator>
  <cp:lastModifiedBy>Lancer</cp:lastModifiedBy>
  <cp:revision>179</cp:revision>
  <dcterms:created xsi:type="dcterms:W3CDTF">2014-04-03T17:12:14Z</dcterms:created>
  <dcterms:modified xsi:type="dcterms:W3CDTF">2019-12-09T08:01:26Z</dcterms:modified>
</cp:coreProperties>
</file>